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76" r:id="rId13"/>
    <p:sldId id="275" r:id="rId14"/>
    <p:sldId id="265" r:id="rId15"/>
    <p:sldId id="267" r:id="rId16"/>
    <p:sldId id="266" r:id="rId17"/>
    <p:sldId id="269" r:id="rId18"/>
    <p:sldId id="270" r:id="rId19"/>
    <p:sldId id="272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91" r:id="rId31"/>
    <p:sldId id="293" r:id="rId32"/>
    <p:sldId id="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CC3399"/>
    <a:srgbClr val="CCFF33"/>
    <a:srgbClr val="EDE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 varScale="1">
        <p:scale>
          <a:sx n="76" d="100"/>
          <a:sy n="76" d="100"/>
        </p:scale>
        <p:origin x="-9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2125-CC81-4D30-9911-B32D1983726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the </a:t>
            </a:r>
            <a:r>
              <a:rPr lang="en-US" dirty="0" smtClean="0"/>
              <a:t>Decompose-Packing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/>
              <a:t>using Knuth’s Algorithm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Gareh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Perel</a:t>
            </a:r>
            <a:endParaRPr lang="en-US" dirty="0" smtClean="0"/>
          </a:p>
          <a:p>
            <a:r>
              <a:rPr lang="en-US" dirty="0" smtClean="0"/>
              <a:t>Amit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algorithm repeats the cover phase until enough sets were picked to cover the universe, or no more sets remain to be picked and the algorithm is stuck.</a:t>
            </a:r>
          </a:p>
          <a:p>
            <a:pPr lvl="1"/>
            <a:r>
              <a:rPr lang="en-US" dirty="0" smtClean="0"/>
              <a:t>If the matrix has no columns remaining, the universe was covered successfully. Output the solution and backtrack to look for more solutions. Inverse the cover phase, and continue.</a:t>
            </a:r>
          </a:p>
          <a:p>
            <a:pPr lvl="1"/>
            <a:r>
              <a:rPr lang="en-US" dirty="0" smtClean="0"/>
              <a:t>If the matrix has no rows remaining, the algorithm backtracks: it inverses the cover phase, chooses another row and looks for other solutions.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0506"/>
              </p:ext>
            </p:extLst>
          </p:nvPr>
        </p:nvGraphicFramePr>
        <p:xfrm>
          <a:off x="381000" y="60198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05200" y="62484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6107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#1, Set #3 }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6888"/>
              </p:ext>
            </p:extLst>
          </p:nvPr>
        </p:nvGraphicFramePr>
        <p:xfrm>
          <a:off x="4267200" y="6172200"/>
          <a:ext cx="1554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</a:t>
            </a:r>
            <a:r>
              <a:rPr lang="en-US" dirty="0" smtClean="0"/>
              <a:t>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Decomposition problem </a:t>
            </a:r>
            <a:r>
              <a:rPr lang="en-US" dirty="0" smtClean="0"/>
              <a:t>can be </a:t>
            </a:r>
            <a:r>
              <a:rPr lang="en-US" dirty="0" smtClean="0"/>
              <a:t>solved in a similar manner to </a:t>
            </a:r>
            <a:r>
              <a:rPr lang="en-US" dirty="0" smtClean="0"/>
              <a:t>ECP:</a:t>
            </a:r>
          </a:p>
          <a:p>
            <a:pPr lvl="1"/>
            <a:r>
              <a:rPr lang="en-US" dirty="0" smtClean="0"/>
              <a:t>Enumerate the </a:t>
            </a:r>
            <a:r>
              <a:rPr lang="en-US" dirty="0" smtClean="0"/>
              <a:t>part templates </a:t>
            </a:r>
            <a:r>
              <a:rPr lang="en-US" dirty="0" smtClean="0"/>
              <a:t>possible positions </a:t>
            </a:r>
            <a:r>
              <a:rPr lang="en-US" dirty="0" smtClean="0"/>
              <a:t>as </a:t>
            </a:r>
            <a:r>
              <a:rPr lang="en-US" dirty="0" smtClean="0"/>
              <a:t>sets of </a:t>
            </a:r>
            <a:r>
              <a:rPr lang="en-US" dirty="0" smtClean="0"/>
              <a:t>values.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world coordinates (pixels, voxels) as a universe of values.</a:t>
            </a:r>
          </a:p>
          <a:p>
            <a:r>
              <a:rPr lang="en-US" dirty="0" smtClean="0"/>
              <a:t>Each row in the matrix is encoded as a bit sequence </a:t>
            </a:r>
            <a:r>
              <a:rPr lang="en-US" dirty="0" smtClean="0"/>
              <a:t>of position indices occupied.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6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</a:t>
            </a:r>
            <a:r>
              <a:rPr lang="en-US" dirty="0" smtClean="0"/>
              <a:t>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sz="2400" dirty="0" smtClean="0"/>
              <a:t>Assign each world coordinate a sequential index.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Encode each part possible placement as set of indices.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5035"/>
              </p:ext>
            </p:extLst>
          </p:nvPr>
        </p:nvGraphicFramePr>
        <p:xfrm>
          <a:off x="4505937" y="2712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896337" y="2857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06474" y="3238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3048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906474" y="3619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429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5067300" y="28575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115537" y="32385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048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0" idx="1"/>
          </p:cNvCxnSpPr>
          <p:nvPr/>
        </p:nvCxnSpPr>
        <p:spPr>
          <a:xfrm>
            <a:off x="5115537" y="36385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505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86937" y="25908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228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95800" y="32766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10737" y="36385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160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74356"/>
              </p:ext>
            </p:extLst>
          </p:nvPr>
        </p:nvGraphicFramePr>
        <p:xfrm>
          <a:off x="2133600" y="4827589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Up Arrow 49"/>
          <p:cNvSpPr/>
          <p:nvPr/>
        </p:nvSpPr>
        <p:spPr>
          <a:xfrm rot="5400000">
            <a:off x="3130406" y="503382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05200" y="5036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</a:t>
            </a:r>
            <a:r>
              <a:rPr lang="en-US" dirty="0" smtClean="0"/>
              <a:t>6 }</a:t>
            </a:r>
            <a:endParaRPr lang="en-US" dirty="0"/>
          </a:p>
        </p:txBody>
      </p:sp>
      <p:sp>
        <p:nvSpPr>
          <p:cNvPr id="52" name="Up Arrow 51"/>
          <p:cNvSpPr/>
          <p:nvPr/>
        </p:nvSpPr>
        <p:spPr>
          <a:xfrm rot="5400000">
            <a:off x="4959206" y="503382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86400" y="50309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4238"/>
              </p:ext>
            </p:extLst>
          </p:nvPr>
        </p:nvGraphicFramePr>
        <p:xfrm>
          <a:off x="3054561" y="56083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400800" y="59077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</a:t>
            </a:r>
            <a:endParaRPr lang="en-US" dirty="0"/>
          </a:p>
        </p:txBody>
      </p:sp>
      <p:sp>
        <p:nvSpPr>
          <p:cNvPr id="56" name="Up Arrow 55"/>
          <p:cNvSpPr/>
          <p:nvPr/>
        </p:nvSpPr>
        <p:spPr>
          <a:xfrm rot="5400000">
            <a:off x="4075302" y="59050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50096" y="59077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dirty="0" smtClean="0"/>
              <a:t>1, 4, 5, 7 }</a:t>
            </a:r>
            <a:endParaRPr lang="en-US" dirty="0"/>
          </a:p>
        </p:txBody>
      </p:sp>
      <p:sp>
        <p:nvSpPr>
          <p:cNvPr id="58" name="Up Arrow 57"/>
          <p:cNvSpPr/>
          <p:nvPr/>
        </p:nvSpPr>
        <p:spPr>
          <a:xfrm rot="5400000">
            <a:off x="5904102" y="59050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Packing problem can be reduced to ECP:</a:t>
            </a:r>
          </a:p>
          <a:p>
            <a:pPr lvl="1"/>
            <a:r>
              <a:rPr lang="en-US" dirty="0" smtClean="0"/>
              <a:t>Enumerate the object parts’ possible positions as sets of values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world coordinates (pixels, voxels) as a universe of values.</a:t>
            </a:r>
          </a:p>
          <a:p>
            <a:r>
              <a:rPr lang="en-US" dirty="0" smtClean="0"/>
              <a:t>Each row in the matrix is encoded as a bit sequence composed of 2 parts: the world coordinates the part occupies and the part’s unique id.</a:t>
            </a:r>
          </a:p>
        </p:txBody>
      </p:sp>
    </p:spTree>
    <p:extLst>
      <p:ext uri="{BB962C8B-B14F-4D97-AF65-F5344CB8AC3E}">
        <p14:creationId xmlns:p14="http://schemas.microsoft.com/office/powerpoint/2010/main" val="31530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</a:t>
            </a:r>
            <a:r>
              <a:rPr lang="en-US" dirty="0" smtClean="0"/>
              <a:t>(Decompose)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Assign each world coordinate a sequential index.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Assign each object part an index.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12758"/>
              </p:ext>
            </p:extLst>
          </p:nvPr>
        </p:nvGraphicFramePr>
        <p:xfrm>
          <a:off x="4505937" y="27889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34842"/>
              </p:ext>
            </p:extLst>
          </p:nvPr>
        </p:nvGraphicFramePr>
        <p:xfrm>
          <a:off x="2895600" y="551688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53924"/>
              </p:ext>
            </p:extLst>
          </p:nvPr>
        </p:nvGraphicFramePr>
        <p:xfrm>
          <a:off x="4114800" y="544068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39805"/>
              </p:ext>
            </p:extLst>
          </p:nvPr>
        </p:nvGraphicFramePr>
        <p:xfrm>
          <a:off x="5410200" y="5440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896337" y="2933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06474" y="3314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906474" y="3695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505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5067300" y="29337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115537" y="33147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0" idx="1"/>
          </p:cNvCxnSpPr>
          <p:nvPr/>
        </p:nvCxnSpPr>
        <p:spPr>
          <a:xfrm>
            <a:off x="5115537" y="37147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581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86937" y="26670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95800" y="33528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10737" y="37147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16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48000" y="51358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958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For each combo of position and part, output a bit sequence where the bit is lit for the positions and part participating: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217"/>
              </p:ext>
            </p:extLst>
          </p:nvPr>
        </p:nvGraphicFramePr>
        <p:xfrm>
          <a:off x="2456576" y="4297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438400" y="393954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5686"/>
              </p:ext>
            </p:extLst>
          </p:nvPr>
        </p:nvGraphicFramePr>
        <p:xfrm>
          <a:off x="1219200" y="418846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4421565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 smtClean="0"/>
          </a:p>
        </p:txBody>
      </p:sp>
      <p:sp>
        <p:nvSpPr>
          <p:cNvPr id="9" name="Up Arrow 8"/>
          <p:cNvSpPr/>
          <p:nvPr/>
        </p:nvSpPr>
        <p:spPr>
          <a:xfrm rot="5400000">
            <a:off x="3657600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55807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6, 11}</a:t>
            </a:r>
            <a:endParaRPr lang="en-US" dirty="0"/>
          </a:p>
        </p:txBody>
      </p:sp>
      <p:sp>
        <p:nvSpPr>
          <p:cNvPr id="49" name="Up Arrow 48"/>
          <p:cNvSpPr/>
          <p:nvPr/>
        </p:nvSpPr>
        <p:spPr>
          <a:xfrm rot="5400000">
            <a:off x="5873606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00800" y="46315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rows are encoded as following: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5385"/>
              </p:ext>
            </p:extLst>
          </p:nvPr>
        </p:nvGraphicFramePr>
        <p:xfrm>
          <a:off x="457200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0499"/>
              </p:ext>
            </p:extLst>
          </p:nvPr>
        </p:nvGraphicFramePr>
        <p:xfrm>
          <a:off x="457200" y="31242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7873"/>
              </p:ext>
            </p:extLst>
          </p:nvPr>
        </p:nvGraphicFramePr>
        <p:xfrm>
          <a:off x="457200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75949"/>
              </p:ext>
            </p:extLst>
          </p:nvPr>
        </p:nvGraphicFramePr>
        <p:xfrm>
          <a:off x="457200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21667"/>
              </p:ext>
            </p:extLst>
          </p:nvPr>
        </p:nvGraphicFramePr>
        <p:xfrm>
          <a:off x="3478528" y="1950720"/>
          <a:ext cx="7124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41936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6011"/>
              </p:ext>
            </p:extLst>
          </p:nvPr>
        </p:nvGraphicFramePr>
        <p:xfrm>
          <a:off x="34851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3896"/>
              </p:ext>
            </p:extLst>
          </p:nvPr>
        </p:nvGraphicFramePr>
        <p:xfrm>
          <a:off x="34851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8597"/>
              </p:ext>
            </p:extLst>
          </p:nvPr>
        </p:nvGraphicFramePr>
        <p:xfrm>
          <a:off x="34851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1472"/>
              </p:ext>
            </p:extLst>
          </p:nvPr>
        </p:nvGraphicFramePr>
        <p:xfrm>
          <a:off x="6304596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74614"/>
              </p:ext>
            </p:extLst>
          </p:nvPr>
        </p:nvGraphicFramePr>
        <p:xfrm>
          <a:off x="63045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54749"/>
              </p:ext>
            </p:extLst>
          </p:nvPr>
        </p:nvGraphicFramePr>
        <p:xfrm>
          <a:off x="63045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55521"/>
              </p:ext>
            </p:extLst>
          </p:nvPr>
        </p:nvGraphicFramePr>
        <p:xfrm>
          <a:off x="63045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1600" y="2297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010011010 001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110000000 100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1600" y="5955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011000000 100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000110000 100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000011000 100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000000110 100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000000011 100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010110000 010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001011000 010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86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000010110 010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000001011 010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Knuth’s Algorithm X </a:t>
            </a:r>
            <a:r>
              <a:rPr lang="en-US" dirty="0" smtClean="0"/>
              <a:t>(Packing)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smtClean="0"/>
              <a:t>Similar rules apply to Decompose)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To support different part orientations, assign them with different part indices: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board types are supported as long as sequential indexing of</a:t>
            </a:r>
          </a:p>
          <a:p>
            <a:pPr marL="0" indent="0">
              <a:buNone/>
            </a:pPr>
            <a:r>
              <a:rPr lang="en-US" dirty="0" smtClean="0"/>
              <a:t>    positions is maintained.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52790"/>
              </p:ext>
            </p:extLst>
          </p:nvPr>
        </p:nvGraphicFramePr>
        <p:xfrm>
          <a:off x="1295400" y="31013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95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5425"/>
              </p:ext>
            </p:extLst>
          </p:nvPr>
        </p:nvGraphicFramePr>
        <p:xfrm>
          <a:off x="3124200" y="3161321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90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6269"/>
              </p:ext>
            </p:extLst>
          </p:nvPr>
        </p:nvGraphicFramePr>
        <p:xfrm>
          <a:off x="4800600" y="32232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51779"/>
              </p:ext>
            </p:extLst>
          </p:nvPr>
        </p:nvGraphicFramePr>
        <p:xfrm>
          <a:off x="6705600" y="32994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6493"/>
              </p:ext>
            </p:extLst>
          </p:nvPr>
        </p:nvGraphicFramePr>
        <p:xfrm>
          <a:off x="6410937" y="53035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5801337" y="5448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11474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811474" y="6210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6019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6972300" y="54483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7020537" y="58293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14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7020537" y="62293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91400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5737" y="62293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0" y="655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69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slight modification is required from the ECP version:</a:t>
            </a:r>
          </a:p>
          <a:p>
            <a:pPr lvl="1"/>
            <a:r>
              <a:rPr lang="en-US" dirty="0" smtClean="0"/>
              <a:t>We don’t necessarily cover all positions in the world with our given parts (the world may be bigger than the object we pack inside it).</a:t>
            </a:r>
          </a:p>
          <a:p>
            <a:pPr lvl="1"/>
            <a:r>
              <a:rPr lang="en-US" dirty="0" smtClean="0"/>
              <a:t>We should use all parts given.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97961"/>
              </p:ext>
            </p:extLst>
          </p:nvPr>
        </p:nvGraphicFramePr>
        <p:xfrm>
          <a:off x="6019800" y="4343400"/>
          <a:ext cx="7058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Solution: Separate columns in the matrix to mandatory and optional.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400" dirty="0" smtClean="0"/>
              <a:t>The algorithm succeeds only when all mandatory columns have been covered (all parts used).</a:t>
            </a:r>
          </a:p>
          <a:p>
            <a:r>
              <a:rPr lang="en-US" sz="2400" dirty="0" smtClean="0"/>
              <a:t>Optional columns function in the algorithm as usual, but are not required to be covered for the algorithm to succeed (output does include which positions are used).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75169"/>
              </p:ext>
            </p:extLst>
          </p:nvPr>
        </p:nvGraphicFramePr>
        <p:xfrm>
          <a:off x="2806117" y="2592586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20517" y="29395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100110100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4190999" y="2373867"/>
            <a:ext cx="304799" cy="1066801"/>
          </a:xfrm>
          <a:prstGeom prst="leftBrace">
            <a:avLst>
              <a:gd name="adj1" fmla="val 8333"/>
              <a:gd name="adj2" fmla="val 508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4876800" y="3338983"/>
            <a:ext cx="304799" cy="152401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3738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position columns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35930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Mandatory part index columns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457200" y="1752600"/>
            <a:ext cx="4800600" cy="6096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Quick Links: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800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sldjump"/>
              </a:rPr>
              <a:t>Problems </a:t>
            </a:r>
            <a:r>
              <a:rPr lang="en-US" dirty="0" smtClean="0">
                <a:hlinkClick r:id="rId2" action="ppaction://hlinksldjump"/>
              </a:rPr>
              <a:t>overview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457200" y="2514600"/>
            <a:ext cx="5410200" cy="6096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14601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 action="ppaction://hlinksldjump"/>
              </a:rPr>
              <a:t>Knuth’s algorithm X (ECP)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457200" y="4038599"/>
            <a:ext cx="6248400" cy="6096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03860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4" action="ppaction://hlinksldjump"/>
              </a:rPr>
              <a:t>Knuth’s algorithm X (Packing)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457200" y="5562600"/>
            <a:ext cx="7315200" cy="6096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562601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5" action="ppaction://hlinksldjump"/>
              </a:rPr>
              <a:t>Misc.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457200" y="3276600"/>
            <a:ext cx="5943600" cy="6096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3276601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6" action="ppaction://hlinksldjump"/>
              </a:rPr>
              <a:t>Knuth’s algorithm X </a:t>
            </a:r>
            <a:r>
              <a:rPr lang="en-US" dirty="0" smtClean="0">
                <a:hlinkClick r:id="rId6" action="ppaction://hlinksldjump"/>
              </a:rPr>
              <a:t>(Decompose)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457200" y="4800600"/>
            <a:ext cx="6781800" cy="6096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800601"/>
            <a:ext cx="632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7" action="ppaction://hlinksldjump"/>
              </a:rPr>
              <a:t>Decompose &amp; Pack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The following slides present an example of the entire flow.</a:t>
            </a:r>
          </a:p>
          <a:p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(1) A 2D object to decompose and pack.</a:t>
            </a:r>
          </a:p>
          <a:p>
            <a:pPr marL="457200" lvl="1" indent="0">
              <a:buNone/>
            </a:pPr>
            <a:r>
              <a:rPr lang="en-US" dirty="0" smtClean="0"/>
              <a:t>(2) A parts template list.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22704"/>
              </p:ext>
            </p:extLst>
          </p:nvPr>
        </p:nvGraphicFramePr>
        <p:xfrm>
          <a:off x="2209800" y="5278457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76753"/>
              </p:ext>
            </p:extLst>
          </p:nvPr>
        </p:nvGraphicFramePr>
        <p:xfrm>
          <a:off x="1143000" y="500196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96193"/>
              </p:ext>
            </p:extLst>
          </p:nvPr>
        </p:nvGraphicFramePr>
        <p:xfrm>
          <a:off x="4191000" y="5074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29"/>
              </p:ext>
            </p:extLst>
          </p:nvPr>
        </p:nvGraphicFramePr>
        <p:xfrm>
          <a:off x="6477000" y="40995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60267"/>
              </p:ext>
            </p:extLst>
          </p:nvPr>
        </p:nvGraphicFramePr>
        <p:xfrm>
          <a:off x="3200400" y="48006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0400" y="3657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Different part orientations count as additional part templates: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52363"/>
              </p:ext>
            </p:extLst>
          </p:nvPr>
        </p:nvGraphicFramePr>
        <p:xfrm>
          <a:off x="3200400" y="3373457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50088"/>
              </p:ext>
            </p:extLst>
          </p:nvPr>
        </p:nvGraphicFramePr>
        <p:xfrm>
          <a:off x="1143000" y="3093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77019"/>
              </p:ext>
            </p:extLst>
          </p:nvPr>
        </p:nvGraphicFramePr>
        <p:xfrm>
          <a:off x="7467600" y="31699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14064"/>
              </p:ext>
            </p:extLst>
          </p:nvPr>
        </p:nvGraphicFramePr>
        <p:xfrm>
          <a:off x="5410200" y="28956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628"/>
              </p:ext>
            </p:extLst>
          </p:nvPr>
        </p:nvGraphicFramePr>
        <p:xfrm>
          <a:off x="762000" y="4180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14299"/>
              </p:ext>
            </p:extLst>
          </p:nvPr>
        </p:nvGraphicFramePr>
        <p:xfrm>
          <a:off x="762000" y="5227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65264"/>
              </p:ext>
            </p:extLst>
          </p:nvPr>
        </p:nvGraphicFramePr>
        <p:xfrm>
          <a:off x="1828800" y="45415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94349"/>
              </p:ext>
            </p:extLst>
          </p:nvPr>
        </p:nvGraphicFramePr>
        <p:xfrm>
          <a:off x="3429000" y="41808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46791"/>
              </p:ext>
            </p:extLst>
          </p:nvPr>
        </p:nvGraphicFramePr>
        <p:xfrm>
          <a:off x="6096000" y="46177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65582"/>
              </p:ext>
            </p:extLst>
          </p:nvPr>
        </p:nvGraphicFramePr>
        <p:xfrm>
          <a:off x="4724400" y="43129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44226"/>
              </p:ext>
            </p:extLst>
          </p:nvPr>
        </p:nvGraphicFramePr>
        <p:xfrm>
          <a:off x="4724400" y="53035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Decompose object to candidate parts.</a:t>
            </a:r>
          </a:p>
          <a:p>
            <a:pPr lvl="1"/>
            <a:r>
              <a:rPr lang="en-US" dirty="0" smtClean="0"/>
              <a:t>Utilize Algorithm X to obtain multiple solutions.</a:t>
            </a:r>
          </a:p>
          <a:p>
            <a:pPr lvl="1"/>
            <a:r>
              <a:rPr lang="en-US" dirty="0" smtClean="0"/>
              <a:t>Bigger parts pack faster (less parts to process).</a:t>
            </a:r>
          </a:p>
          <a:p>
            <a:pPr lvl="1"/>
            <a:r>
              <a:rPr lang="en-US" dirty="0" smtClean="0"/>
              <a:t>Small parts may yield more efficient packing.</a:t>
            </a:r>
            <a:endParaRPr lang="en-US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80642"/>
              </p:ext>
            </p:extLst>
          </p:nvPr>
        </p:nvGraphicFramePr>
        <p:xfrm>
          <a:off x="304800" y="437388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13950"/>
              </p:ext>
            </p:extLst>
          </p:nvPr>
        </p:nvGraphicFramePr>
        <p:xfrm>
          <a:off x="2514600" y="43891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87609"/>
              </p:ext>
            </p:extLst>
          </p:nvPr>
        </p:nvGraphicFramePr>
        <p:xfrm>
          <a:off x="4724400" y="43891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57526"/>
              </p:ext>
            </p:extLst>
          </p:nvPr>
        </p:nvGraphicFramePr>
        <p:xfrm>
          <a:off x="6934200" y="44043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24200" y="385725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decompositions: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Pack candidate parts efficiently as possible.</a:t>
            </a:r>
          </a:p>
          <a:p>
            <a:pPr lvl="1"/>
            <a:r>
              <a:rPr lang="en-US" dirty="0" smtClean="0"/>
              <a:t>Define a sensible world to populate the parts. Note: certain positions in the world may and should remain vacant.</a:t>
            </a:r>
          </a:p>
          <a:p>
            <a:pPr lvl="1"/>
            <a:r>
              <a:rPr lang="en-US" dirty="0" smtClean="0"/>
              <a:t>Utilize Algorithm X to obtain multiple solutions.</a:t>
            </a:r>
          </a:p>
          <a:p>
            <a:pPr lvl="1"/>
            <a:r>
              <a:rPr lang="en-US" dirty="0" smtClean="0"/>
              <a:t>Solutions are graded according to subjective packing efficiency.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62543"/>
              </p:ext>
            </p:extLst>
          </p:nvPr>
        </p:nvGraphicFramePr>
        <p:xfrm>
          <a:off x="6858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69850"/>
              </p:ext>
            </p:extLst>
          </p:nvPr>
        </p:nvGraphicFramePr>
        <p:xfrm>
          <a:off x="16764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60064"/>
              </p:ext>
            </p:extLst>
          </p:nvPr>
        </p:nvGraphicFramePr>
        <p:xfrm>
          <a:off x="35814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1465"/>
              </p:ext>
            </p:extLst>
          </p:nvPr>
        </p:nvGraphicFramePr>
        <p:xfrm>
          <a:off x="5486400" y="4907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45804"/>
              </p:ext>
            </p:extLst>
          </p:nvPr>
        </p:nvGraphicFramePr>
        <p:xfrm>
          <a:off x="2667000" y="5257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0189"/>
              </p:ext>
            </p:extLst>
          </p:nvPr>
        </p:nvGraphicFramePr>
        <p:xfrm>
          <a:off x="4572000" y="4907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37611"/>
              </p:ext>
            </p:extLst>
          </p:nvPr>
        </p:nvGraphicFramePr>
        <p:xfrm>
          <a:off x="6781800" y="44043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48056"/>
              </p:ext>
            </p:extLst>
          </p:nvPr>
        </p:nvGraphicFramePr>
        <p:xfrm>
          <a:off x="31242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88182"/>
              </p:ext>
            </p:extLst>
          </p:nvPr>
        </p:nvGraphicFramePr>
        <p:xfrm>
          <a:off x="41148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73935"/>
              </p:ext>
            </p:extLst>
          </p:nvPr>
        </p:nvGraphicFramePr>
        <p:xfrm>
          <a:off x="60198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22024"/>
              </p:ext>
            </p:extLst>
          </p:nvPr>
        </p:nvGraphicFramePr>
        <p:xfrm>
          <a:off x="7924800" y="1555894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6202"/>
              </p:ext>
            </p:extLst>
          </p:nvPr>
        </p:nvGraphicFramePr>
        <p:xfrm>
          <a:off x="51054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0795"/>
              </p:ext>
            </p:extLst>
          </p:nvPr>
        </p:nvGraphicFramePr>
        <p:xfrm>
          <a:off x="7010400" y="1555894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01794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1886"/>
              </p:ext>
            </p:extLst>
          </p:nvPr>
        </p:nvGraphicFramePr>
        <p:xfrm>
          <a:off x="304800" y="14325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5481"/>
              </p:ext>
            </p:extLst>
          </p:nvPr>
        </p:nvGraphicFramePr>
        <p:xfrm>
          <a:off x="914400" y="4632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7000"/>
              </p:ext>
            </p:extLst>
          </p:nvPr>
        </p:nvGraphicFramePr>
        <p:xfrm>
          <a:off x="914400" y="4251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99812"/>
              </p:ext>
            </p:extLst>
          </p:nvPr>
        </p:nvGraphicFramePr>
        <p:xfrm>
          <a:off x="1676400" y="4632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84507"/>
              </p:ext>
            </p:extLst>
          </p:nvPr>
        </p:nvGraphicFramePr>
        <p:xfrm>
          <a:off x="914400" y="5394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69503"/>
              </p:ext>
            </p:extLst>
          </p:nvPr>
        </p:nvGraphicFramePr>
        <p:xfrm>
          <a:off x="1676400" y="5394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82580"/>
              </p:ext>
            </p:extLst>
          </p:nvPr>
        </p:nvGraphicFramePr>
        <p:xfrm>
          <a:off x="1676400" y="4251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#1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9344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26225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42687"/>
              </p:ext>
            </p:extLst>
          </p:nvPr>
        </p:nvGraphicFramePr>
        <p:xfrm>
          <a:off x="3581400" y="42672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69702"/>
              </p:ext>
            </p:extLst>
          </p:nvPr>
        </p:nvGraphicFramePr>
        <p:xfrm>
          <a:off x="358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8710"/>
              </p:ext>
            </p:extLst>
          </p:nvPr>
        </p:nvGraphicFramePr>
        <p:xfrm>
          <a:off x="3581400" y="571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15936"/>
              </p:ext>
            </p:extLst>
          </p:nvPr>
        </p:nvGraphicFramePr>
        <p:xfrm>
          <a:off x="4343400" y="5354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6928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93707"/>
              </p:ext>
            </p:extLst>
          </p:nvPr>
        </p:nvGraphicFramePr>
        <p:xfrm>
          <a:off x="4343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27862"/>
              </p:ext>
            </p:extLst>
          </p:nvPr>
        </p:nvGraphicFramePr>
        <p:xfrm>
          <a:off x="6248400" y="571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65086"/>
              </p:ext>
            </p:extLst>
          </p:nvPr>
        </p:nvGraphicFramePr>
        <p:xfrm>
          <a:off x="6248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38767"/>
              </p:ext>
            </p:extLst>
          </p:nvPr>
        </p:nvGraphicFramePr>
        <p:xfrm>
          <a:off x="6248400" y="4592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59884"/>
              </p:ext>
            </p:extLst>
          </p:nvPr>
        </p:nvGraphicFramePr>
        <p:xfrm>
          <a:off x="6629400" y="5334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61887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48286"/>
              </p:ext>
            </p:extLst>
          </p:nvPr>
        </p:nvGraphicFramePr>
        <p:xfrm>
          <a:off x="7391400" y="5735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67534"/>
              </p:ext>
            </p:extLst>
          </p:nvPr>
        </p:nvGraphicFramePr>
        <p:xfrm>
          <a:off x="3200400" y="1906414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21670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#2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84755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60595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32485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9048"/>
              </p:ext>
            </p:extLst>
          </p:nvPr>
        </p:nvGraphicFramePr>
        <p:xfrm>
          <a:off x="4191000" y="190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52299"/>
              </p:ext>
            </p:extLst>
          </p:nvPr>
        </p:nvGraphicFramePr>
        <p:xfrm>
          <a:off x="5867400" y="1915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89771"/>
              </p:ext>
            </p:extLst>
          </p:nvPr>
        </p:nvGraphicFramePr>
        <p:xfrm>
          <a:off x="8153400" y="1905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3262"/>
              </p:ext>
            </p:extLst>
          </p:nvPr>
        </p:nvGraphicFramePr>
        <p:xfrm>
          <a:off x="5257800" y="1905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86997"/>
              </p:ext>
            </p:extLst>
          </p:nvPr>
        </p:nvGraphicFramePr>
        <p:xfrm>
          <a:off x="6781800" y="19050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252"/>
              </p:ext>
            </p:extLst>
          </p:nvPr>
        </p:nvGraphicFramePr>
        <p:xfrm>
          <a:off x="2057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88841"/>
              </p:ext>
            </p:extLst>
          </p:nvPr>
        </p:nvGraphicFramePr>
        <p:xfrm>
          <a:off x="1295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82717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3192"/>
              </p:ext>
            </p:extLst>
          </p:nvPr>
        </p:nvGraphicFramePr>
        <p:xfrm>
          <a:off x="2057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5218"/>
              </p:ext>
            </p:extLst>
          </p:nvPr>
        </p:nvGraphicFramePr>
        <p:xfrm>
          <a:off x="914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68761"/>
              </p:ext>
            </p:extLst>
          </p:nvPr>
        </p:nvGraphicFramePr>
        <p:xfrm>
          <a:off x="914400" y="42773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04868"/>
              </p:ext>
            </p:extLst>
          </p:nvPr>
        </p:nvGraphicFramePr>
        <p:xfrm>
          <a:off x="3962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72826"/>
              </p:ext>
            </p:extLst>
          </p:nvPr>
        </p:nvGraphicFramePr>
        <p:xfrm>
          <a:off x="3581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00612"/>
              </p:ext>
            </p:extLst>
          </p:nvPr>
        </p:nvGraphicFramePr>
        <p:xfrm>
          <a:off x="4724400" y="4963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598"/>
              </p:ext>
            </p:extLst>
          </p:nvPr>
        </p:nvGraphicFramePr>
        <p:xfrm>
          <a:off x="3581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472195"/>
              </p:ext>
            </p:extLst>
          </p:nvPr>
        </p:nvGraphicFramePr>
        <p:xfrm>
          <a:off x="3962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35816"/>
              </p:ext>
            </p:extLst>
          </p:nvPr>
        </p:nvGraphicFramePr>
        <p:xfrm>
          <a:off x="4724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0763"/>
              </p:ext>
            </p:extLst>
          </p:nvPr>
        </p:nvGraphicFramePr>
        <p:xfrm>
          <a:off x="6629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33767"/>
              </p:ext>
            </p:extLst>
          </p:nvPr>
        </p:nvGraphicFramePr>
        <p:xfrm>
          <a:off x="7772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04572"/>
              </p:ext>
            </p:extLst>
          </p:nvPr>
        </p:nvGraphicFramePr>
        <p:xfrm>
          <a:off x="66294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44567"/>
              </p:ext>
            </p:extLst>
          </p:nvPr>
        </p:nvGraphicFramePr>
        <p:xfrm>
          <a:off x="7391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16602"/>
              </p:ext>
            </p:extLst>
          </p:nvPr>
        </p:nvGraphicFramePr>
        <p:xfrm>
          <a:off x="624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43741"/>
              </p:ext>
            </p:extLst>
          </p:nvPr>
        </p:nvGraphicFramePr>
        <p:xfrm>
          <a:off x="6248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1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17646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#3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8941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48288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78483"/>
              </p:ext>
            </p:extLst>
          </p:nvPr>
        </p:nvGraphicFramePr>
        <p:xfrm>
          <a:off x="5562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3935"/>
              </p:ext>
            </p:extLst>
          </p:nvPr>
        </p:nvGraphicFramePr>
        <p:xfrm>
          <a:off x="8001000" y="1828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46900"/>
              </p:ext>
            </p:extLst>
          </p:nvPr>
        </p:nvGraphicFramePr>
        <p:xfrm>
          <a:off x="4800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9259"/>
              </p:ext>
            </p:extLst>
          </p:nvPr>
        </p:nvGraphicFramePr>
        <p:xfrm>
          <a:off x="6629400" y="1828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8599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49838"/>
              </p:ext>
            </p:extLst>
          </p:nvPr>
        </p:nvGraphicFramePr>
        <p:xfrm>
          <a:off x="3200400" y="1859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1396"/>
              </p:ext>
            </p:extLst>
          </p:nvPr>
        </p:nvGraphicFramePr>
        <p:xfrm>
          <a:off x="41910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90076"/>
              </p:ext>
            </p:extLst>
          </p:nvPr>
        </p:nvGraphicFramePr>
        <p:xfrm>
          <a:off x="5562600" y="2362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66422"/>
              </p:ext>
            </p:extLst>
          </p:nvPr>
        </p:nvGraphicFramePr>
        <p:xfrm>
          <a:off x="1676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67222"/>
              </p:ext>
            </p:extLst>
          </p:nvPr>
        </p:nvGraphicFramePr>
        <p:xfrm>
          <a:off x="914400" y="57353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3412"/>
              </p:ext>
            </p:extLst>
          </p:nvPr>
        </p:nvGraphicFramePr>
        <p:xfrm>
          <a:off x="2438400" y="5735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57299"/>
              </p:ext>
            </p:extLst>
          </p:nvPr>
        </p:nvGraphicFramePr>
        <p:xfrm>
          <a:off x="243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86696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18016"/>
              </p:ext>
            </p:extLst>
          </p:nvPr>
        </p:nvGraphicFramePr>
        <p:xfrm>
          <a:off x="914400" y="5354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50156"/>
              </p:ext>
            </p:extLst>
          </p:nvPr>
        </p:nvGraphicFramePr>
        <p:xfrm>
          <a:off x="2057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99279"/>
              </p:ext>
            </p:extLst>
          </p:nvPr>
        </p:nvGraphicFramePr>
        <p:xfrm>
          <a:off x="4724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37016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4550"/>
              </p:ext>
            </p:extLst>
          </p:nvPr>
        </p:nvGraphicFramePr>
        <p:xfrm>
          <a:off x="3962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5674"/>
              </p:ext>
            </p:extLst>
          </p:nvPr>
        </p:nvGraphicFramePr>
        <p:xfrm>
          <a:off x="5105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17119"/>
              </p:ext>
            </p:extLst>
          </p:nvPr>
        </p:nvGraphicFramePr>
        <p:xfrm>
          <a:off x="3962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24222"/>
              </p:ext>
            </p:extLst>
          </p:nvPr>
        </p:nvGraphicFramePr>
        <p:xfrm>
          <a:off x="4343400" y="6106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17801"/>
              </p:ext>
            </p:extLst>
          </p:nvPr>
        </p:nvGraphicFramePr>
        <p:xfrm>
          <a:off x="4343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0673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44577"/>
              </p:ext>
            </p:extLst>
          </p:nvPr>
        </p:nvGraphicFramePr>
        <p:xfrm>
          <a:off x="7010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6463"/>
              </p:ext>
            </p:extLst>
          </p:nvPr>
        </p:nvGraphicFramePr>
        <p:xfrm>
          <a:off x="6248400" y="5029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30272"/>
              </p:ext>
            </p:extLst>
          </p:nvPr>
        </p:nvGraphicFramePr>
        <p:xfrm>
          <a:off x="7772400" y="4267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86410"/>
              </p:ext>
            </p:extLst>
          </p:nvPr>
        </p:nvGraphicFramePr>
        <p:xfrm>
          <a:off x="6629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65118"/>
              </p:ext>
            </p:extLst>
          </p:nvPr>
        </p:nvGraphicFramePr>
        <p:xfrm>
          <a:off x="6248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89184"/>
              </p:ext>
            </p:extLst>
          </p:nvPr>
        </p:nvGraphicFramePr>
        <p:xfrm>
          <a:off x="6248400" y="4267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98548"/>
              </p:ext>
            </p:extLst>
          </p:nvPr>
        </p:nvGraphicFramePr>
        <p:xfrm>
          <a:off x="914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 rot="5400000">
            <a:off x="2590800" y="2057400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800" y="274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(Note: Parts may be rotated)</a:t>
            </a:r>
            <a:endParaRPr lang="en-US" i="1" dirty="0"/>
          </a:p>
        </p:txBody>
      </p:sp>
      <p:sp>
        <p:nvSpPr>
          <p:cNvPr id="29" name="Up Arrow 28"/>
          <p:cNvSpPr/>
          <p:nvPr/>
        </p:nvSpPr>
        <p:spPr>
          <a:xfrm rot="12959167">
            <a:off x="4314544" y="3465201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8200906">
            <a:off x="5699137" y="3454232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 rot="10800000">
            <a:off x="5035406" y="3479464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05000" y="1459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#4 results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7519" y="3440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Packing candidates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44998"/>
              </p:ext>
            </p:extLst>
          </p:nvPr>
        </p:nvGraphicFramePr>
        <p:xfrm>
          <a:off x="3581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46578"/>
              </p:ext>
            </p:extLst>
          </p:nvPr>
        </p:nvGraphicFramePr>
        <p:xfrm>
          <a:off x="6248400" y="4251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82455"/>
              </p:ext>
            </p:extLst>
          </p:nvPr>
        </p:nvGraphicFramePr>
        <p:xfrm>
          <a:off x="5562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13931"/>
              </p:ext>
            </p:extLst>
          </p:nvPr>
        </p:nvGraphicFramePr>
        <p:xfrm>
          <a:off x="8001000" y="18288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71911"/>
              </p:ext>
            </p:extLst>
          </p:nvPr>
        </p:nvGraphicFramePr>
        <p:xfrm>
          <a:off x="4800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88275"/>
              </p:ext>
            </p:extLst>
          </p:nvPr>
        </p:nvGraphicFramePr>
        <p:xfrm>
          <a:off x="6629400" y="1828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82135"/>
              </p:ext>
            </p:extLst>
          </p:nvPr>
        </p:nvGraphicFramePr>
        <p:xfrm>
          <a:off x="41910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33983"/>
              </p:ext>
            </p:extLst>
          </p:nvPr>
        </p:nvGraphicFramePr>
        <p:xfrm>
          <a:off x="5562600" y="2362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14521"/>
              </p:ext>
            </p:extLst>
          </p:nvPr>
        </p:nvGraphicFramePr>
        <p:xfrm>
          <a:off x="1676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69356"/>
              </p:ext>
            </p:extLst>
          </p:nvPr>
        </p:nvGraphicFramePr>
        <p:xfrm>
          <a:off x="914400" y="573532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46075"/>
              </p:ext>
            </p:extLst>
          </p:nvPr>
        </p:nvGraphicFramePr>
        <p:xfrm>
          <a:off x="2438400" y="5735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4106"/>
              </p:ext>
            </p:extLst>
          </p:nvPr>
        </p:nvGraphicFramePr>
        <p:xfrm>
          <a:off x="2438400" y="4973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1589"/>
              </p:ext>
            </p:extLst>
          </p:nvPr>
        </p:nvGraphicFramePr>
        <p:xfrm>
          <a:off x="1295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61356"/>
              </p:ext>
            </p:extLst>
          </p:nvPr>
        </p:nvGraphicFramePr>
        <p:xfrm>
          <a:off x="914400" y="53543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52684"/>
              </p:ext>
            </p:extLst>
          </p:nvPr>
        </p:nvGraphicFramePr>
        <p:xfrm>
          <a:off x="2057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75171"/>
              </p:ext>
            </p:extLst>
          </p:nvPr>
        </p:nvGraphicFramePr>
        <p:xfrm>
          <a:off x="4724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4434"/>
              </p:ext>
            </p:extLst>
          </p:nvPr>
        </p:nvGraphicFramePr>
        <p:xfrm>
          <a:off x="4343400" y="49733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48305"/>
              </p:ext>
            </p:extLst>
          </p:nvPr>
        </p:nvGraphicFramePr>
        <p:xfrm>
          <a:off x="3962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1884"/>
              </p:ext>
            </p:extLst>
          </p:nvPr>
        </p:nvGraphicFramePr>
        <p:xfrm>
          <a:off x="5105400" y="4648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13784"/>
              </p:ext>
            </p:extLst>
          </p:nvPr>
        </p:nvGraphicFramePr>
        <p:xfrm>
          <a:off x="3962400" y="5364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9035"/>
              </p:ext>
            </p:extLst>
          </p:nvPr>
        </p:nvGraphicFramePr>
        <p:xfrm>
          <a:off x="4343400" y="61061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7543"/>
              </p:ext>
            </p:extLst>
          </p:nvPr>
        </p:nvGraphicFramePr>
        <p:xfrm>
          <a:off x="4343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48317"/>
              </p:ext>
            </p:extLst>
          </p:nvPr>
        </p:nvGraphicFramePr>
        <p:xfrm>
          <a:off x="7391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05621"/>
              </p:ext>
            </p:extLst>
          </p:nvPr>
        </p:nvGraphicFramePr>
        <p:xfrm>
          <a:off x="7010400" y="4267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21792"/>
              </p:ext>
            </p:extLst>
          </p:nvPr>
        </p:nvGraphicFramePr>
        <p:xfrm>
          <a:off x="6248400" y="5029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77536"/>
              </p:ext>
            </p:extLst>
          </p:nvPr>
        </p:nvGraphicFramePr>
        <p:xfrm>
          <a:off x="7772400" y="42672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7363"/>
              </p:ext>
            </p:extLst>
          </p:nvPr>
        </p:nvGraphicFramePr>
        <p:xfrm>
          <a:off x="6629400" y="49834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8365"/>
              </p:ext>
            </p:extLst>
          </p:nvPr>
        </p:nvGraphicFramePr>
        <p:xfrm>
          <a:off x="6248400" y="4648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11408"/>
              </p:ext>
            </p:extLst>
          </p:nvPr>
        </p:nvGraphicFramePr>
        <p:xfrm>
          <a:off x="6248400" y="4267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52313"/>
              </p:ext>
            </p:extLst>
          </p:nvPr>
        </p:nvGraphicFramePr>
        <p:xfrm>
          <a:off x="3200400" y="1834393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247"/>
              </p:ext>
            </p:extLst>
          </p:nvPr>
        </p:nvGraphicFramePr>
        <p:xfrm>
          <a:off x="304800" y="1447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Compare all packing candidates and choose the final solution by user-defined factors.</a:t>
            </a:r>
          </a:p>
          <a:p>
            <a:pPr lvl="1"/>
            <a:r>
              <a:rPr lang="en-US" dirty="0" smtClean="0"/>
              <a:t>Number of parts.</a:t>
            </a:r>
          </a:p>
          <a:p>
            <a:pPr lvl="1"/>
            <a:r>
              <a:rPr lang="en-US" dirty="0" smtClean="0"/>
              <a:t>Size of pack.</a:t>
            </a:r>
          </a:p>
          <a:p>
            <a:pPr lvl="1"/>
            <a:r>
              <a:rPr lang="en-US" dirty="0"/>
              <a:t>Shape of pack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Number of holes.</a:t>
            </a:r>
          </a:p>
          <a:p>
            <a:pPr lvl="1"/>
            <a:r>
              <a:rPr lang="en-US" dirty="0" smtClean="0"/>
              <a:t>Etc..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37340"/>
              </p:ext>
            </p:extLst>
          </p:nvPr>
        </p:nvGraphicFramePr>
        <p:xfrm>
          <a:off x="6858000" y="27279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88058"/>
              </p:ext>
            </p:extLst>
          </p:nvPr>
        </p:nvGraphicFramePr>
        <p:xfrm>
          <a:off x="6858000" y="3108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1671"/>
              </p:ext>
            </p:extLst>
          </p:nvPr>
        </p:nvGraphicFramePr>
        <p:xfrm>
          <a:off x="6858000" y="2727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67115"/>
              </p:ext>
            </p:extLst>
          </p:nvPr>
        </p:nvGraphicFramePr>
        <p:xfrm>
          <a:off x="7620000" y="31089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21554"/>
              </p:ext>
            </p:extLst>
          </p:nvPr>
        </p:nvGraphicFramePr>
        <p:xfrm>
          <a:off x="6858000" y="3870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86909"/>
              </p:ext>
            </p:extLst>
          </p:nvPr>
        </p:nvGraphicFramePr>
        <p:xfrm>
          <a:off x="7620000" y="3870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72792"/>
              </p:ext>
            </p:extLst>
          </p:nvPr>
        </p:nvGraphicFramePr>
        <p:xfrm>
          <a:off x="7620000" y="27279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15916"/>
              </p:ext>
            </p:extLst>
          </p:nvPr>
        </p:nvGraphicFramePr>
        <p:xfrm>
          <a:off x="44958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21253"/>
              </p:ext>
            </p:extLst>
          </p:nvPr>
        </p:nvGraphicFramePr>
        <p:xfrm>
          <a:off x="52578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02122"/>
              </p:ext>
            </p:extLst>
          </p:nvPr>
        </p:nvGraphicFramePr>
        <p:xfrm>
          <a:off x="44958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2687"/>
              </p:ext>
            </p:extLst>
          </p:nvPr>
        </p:nvGraphicFramePr>
        <p:xfrm>
          <a:off x="48768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2864"/>
              </p:ext>
            </p:extLst>
          </p:nvPr>
        </p:nvGraphicFramePr>
        <p:xfrm>
          <a:off x="44958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7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89925"/>
              </p:ext>
            </p:extLst>
          </p:nvPr>
        </p:nvGraphicFramePr>
        <p:xfrm>
          <a:off x="228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13300"/>
              </p:ext>
            </p:extLst>
          </p:nvPr>
        </p:nvGraphicFramePr>
        <p:xfrm>
          <a:off x="9906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1144"/>
              </p:ext>
            </p:extLst>
          </p:nvPr>
        </p:nvGraphicFramePr>
        <p:xfrm>
          <a:off x="2286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70861"/>
              </p:ext>
            </p:extLst>
          </p:nvPr>
        </p:nvGraphicFramePr>
        <p:xfrm>
          <a:off x="1752600" y="5598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2178"/>
              </p:ext>
            </p:extLst>
          </p:nvPr>
        </p:nvGraphicFramePr>
        <p:xfrm>
          <a:off x="1752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1193"/>
              </p:ext>
            </p:extLst>
          </p:nvPr>
        </p:nvGraphicFramePr>
        <p:xfrm>
          <a:off x="609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16355"/>
              </p:ext>
            </p:extLst>
          </p:nvPr>
        </p:nvGraphicFramePr>
        <p:xfrm>
          <a:off x="2286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78584"/>
              </p:ext>
            </p:extLst>
          </p:nvPr>
        </p:nvGraphicFramePr>
        <p:xfrm>
          <a:off x="1371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08618"/>
              </p:ext>
            </p:extLst>
          </p:nvPr>
        </p:nvGraphicFramePr>
        <p:xfrm>
          <a:off x="2514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9436"/>
              </p:ext>
            </p:extLst>
          </p:nvPr>
        </p:nvGraphicFramePr>
        <p:xfrm>
          <a:off x="2514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63675"/>
              </p:ext>
            </p:extLst>
          </p:nvPr>
        </p:nvGraphicFramePr>
        <p:xfrm>
          <a:off x="2514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9647"/>
              </p:ext>
            </p:extLst>
          </p:nvPr>
        </p:nvGraphicFramePr>
        <p:xfrm>
          <a:off x="3276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73857"/>
              </p:ext>
            </p:extLst>
          </p:nvPr>
        </p:nvGraphicFramePr>
        <p:xfrm>
          <a:off x="2514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61467"/>
              </p:ext>
            </p:extLst>
          </p:nvPr>
        </p:nvGraphicFramePr>
        <p:xfrm>
          <a:off x="3276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83599"/>
              </p:ext>
            </p:extLst>
          </p:nvPr>
        </p:nvGraphicFramePr>
        <p:xfrm>
          <a:off x="3276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58262"/>
              </p:ext>
            </p:extLst>
          </p:nvPr>
        </p:nvGraphicFramePr>
        <p:xfrm>
          <a:off x="4800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53154"/>
              </p:ext>
            </p:extLst>
          </p:nvPr>
        </p:nvGraphicFramePr>
        <p:xfrm>
          <a:off x="5943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05159"/>
              </p:ext>
            </p:extLst>
          </p:nvPr>
        </p:nvGraphicFramePr>
        <p:xfrm>
          <a:off x="5562600" y="152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292"/>
              </p:ext>
            </p:extLst>
          </p:nvPr>
        </p:nvGraphicFramePr>
        <p:xfrm>
          <a:off x="4800600" y="2286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73860"/>
              </p:ext>
            </p:extLst>
          </p:nvPr>
        </p:nvGraphicFramePr>
        <p:xfrm>
          <a:off x="5181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63532"/>
              </p:ext>
            </p:extLst>
          </p:nvPr>
        </p:nvGraphicFramePr>
        <p:xfrm>
          <a:off x="4800600" y="1905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9683"/>
              </p:ext>
            </p:extLst>
          </p:nvPr>
        </p:nvGraphicFramePr>
        <p:xfrm>
          <a:off x="4800600" y="1524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61925"/>
              </p:ext>
            </p:extLst>
          </p:nvPr>
        </p:nvGraphicFramePr>
        <p:xfrm>
          <a:off x="7086600" y="14935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50347"/>
              </p:ext>
            </p:extLst>
          </p:nvPr>
        </p:nvGraphicFramePr>
        <p:xfrm>
          <a:off x="8229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13218"/>
              </p:ext>
            </p:extLst>
          </p:nvPr>
        </p:nvGraphicFramePr>
        <p:xfrm>
          <a:off x="7848600" y="22301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0020"/>
              </p:ext>
            </p:extLst>
          </p:nvPr>
        </p:nvGraphicFramePr>
        <p:xfrm>
          <a:off x="7467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046"/>
              </p:ext>
            </p:extLst>
          </p:nvPr>
        </p:nvGraphicFramePr>
        <p:xfrm>
          <a:off x="7467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35912"/>
              </p:ext>
            </p:extLst>
          </p:nvPr>
        </p:nvGraphicFramePr>
        <p:xfrm>
          <a:off x="7848600" y="3362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11998"/>
              </p:ext>
            </p:extLst>
          </p:nvPr>
        </p:nvGraphicFramePr>
        <p:xfrm>
          <a:off x="7848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66447"/>
              </p:ext>
            </p:extLst>
          </p:nvPr>
        </p:nvGraphicFramePr>
        <p:xfrm>
          <a:off x="2514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8446"/>
              </p:ext>
            </p:extLst>
          </p:nvPr>
        </p:nvGraphicFramePr>
        <p:xfrm>
          <a:off x="3657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36962"/>
              </p:ext>
            </p:extLst>
          </p:nvPr>
        </p:nvGraphicFramePr>
        <p:xfrm>
          <a:off x="2895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13194"/>
              </p:ext>
            </p:extLst>
          </p:nvPr>
        </p:nvGraphicFramePr>
        <p:xfrm>
          <a:off x="2895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1868"/>
              </p:ext>
            </p:extLst>
          </p:nvPr>
        </p:nvGraphicFramePr>
        <p:xfrm>
          <a:off x="365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6235"/>
              </p:ext>
            </p:extLst>
          </p:nvPr>
        </p:nvGraphicFramePr>
        <p:xfrm>
          <a:off x="2514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3790"/>
              </p:ext>
            </p:extLst>
          </p:nvPr>
        </p:nvGraphicFramePr>
        <p:xfrm>
          <a:off x="2514600" y="4140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4507"/>
              </p:ext>
            </p:extLst>
          </p:nvPr>
        </p:nvGraphicFramePr>
        <p:xfrm>
          <a:off x="4800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113"/>
              </p:ext>
            </p:extLst>
          </p:nvPr>
        </p:nvGraphicFramePr>
        <p:xfrm>
          <a:off x="4800600" y="41300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43043"/>
              </p:ext>
            </p:extLst>
          </p:nvPr>
        </p:nvGraphicFramePr>
        <p:xfrm>
          <a:off x="4800600" y="4846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99413"/>
              </p:ext>
            </p:extLst>
          </p:nvPr>
        </p:nvGraphicFramePr>
        <p:xfrm>
          <a:off x="4800600" y="5577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38655"/>
              </p:ext>
            </p:extLst>
          </p:nvPr>
        </p:nvGraphicFramePr>
        <p:xfrm>
          <a:off x="5562600" y="5217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9943"/>
              </p:ext>
            </p:extLst>
          </p:nvPr>
        </p:nvGraphicFramePr>
        <p:xfrm>
          <a:off x="5562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90755"/>
              </p:ext>
            </p:extLst>
          </p:nvPr>
        </p:nvGraphicFramePr>
        <p:xfrm>
          <a:off x="5562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60960"/>
              </p:ext>
            </p:extLst>
          </p:nvPr>
        </p:nvGraphicFramePr>
        <p:xfrm>
          <a:off x="7086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18138"/>
              </p:ext>
            </p:extLst>
          </p:nvPr>
        </p:nvGraphicFramePr>
        <p:xfrm>
          <a:off x="746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06764"/>
              </p:ext>
            </p:extLst>
          </p:nvPr>
        </p:nvGraphicFramePr>
        <p:xfrm>
          <a:off x="7467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52989"/>
              </p:ext>
            </p:extLst>
          </p:nvPr>
        </p:nvGraphicFramePr>
        <p:xfrm>
          <a:off x="8229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80753"/>
              </p:ext>
            </p:extLst>
          </p:nvPr>
        </p:nvGraphicFramePr>
        <p:xfrm>
          <a:off x="7086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8699"/>
              </p:ext>
            </p:extLst>
          </p:nvPr>
        </p:nvGraphicFramePr>
        <p:xfrm>
          <a:off x="7086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73106"/>
              </p:ext>
            </p:extLst>
          </p:nvPr>
        </p:nvGraphicFramePr>
        <p:xfrm>
          <a:off x="8610600" y="184912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61837"/>
              </p:ext>
            </p:extLst>
          </p:nvPr>
        </p:nvGraphicFramePr>
        <p:xfrm>
          <a:off x="8610600" y="487680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1173"/>
              </p:ext>
            </p:extLst>
          </p:nvPr>
        </p:nvGraphicFramePr>
        <p:xfrm>
          <a:off x="228600" y="1524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5133"/>
              </p:ext>
            </p:extLst>
          </p:nvPr>
        </p:nvGraphicFramePr>
        <p:xfrm>
          <a:off x="990600" y="26365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92565"/>
              </p:ext>
            </p:extLst>
          </p:nvPr>
        </p:nvGraphicFramePr>
        <p:xfrm>
          <a:off x="228600" y="30073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70559"/>
              </p:ext>
            </p:extLst>
          </p:nvPr>
        </p:nvGraphicFramePr>
        <p:xfrm>
          <a:off x="1752600" y="3007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6027"/>
              </p:ext>
            </p:extLst>
          </p:nvPr>
        </p:nvGraphicFramePr>
        <p:xfrm>
          <a:off x="1752600" y="2245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3846"/>
              </p:ext>
            </p:extLst>
          </p:nvPr>
        </p:nvGraphicFramePr>
        <p:xfrm>
          <a:off x="609600" y="22453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85861"/>
              </p:ext>
            </p:extLst>
          </p:nvPr>
        </p:nvGraphicFramePr>
        <p:xfrm>
          <a:off x="228600" y="2626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7097"/>
              </p:ext>
            </p:extLst>
          </p:nvPr>
        </p:nvGraphicFramePr>
        <p:xfrm>
          <a:off x="1371600" y="19202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Problem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dirty="0" smtClean="0"/>
              <a:t>an object and a list of </a:t>
            </a:r>
            <a:r>
              <a:rPr lang="en-US" i="1" dirty="0" smtClean="0"/>
              <a:t>n</a:t>
            </a:r>
            <a:r>
              <a:rPr lang="en-US" dirty="0" smtClean="0"/>
              <a:t> different part templates, </a:t>
            </a:r>
            <a:r>
              <a:rPr lang="en-US" dirty="0" smtClean="0"/>
              <a:t>what are the best possibilities of </a:t>
            </a:r>
            <a:r>
              <a:rPr lang="en-US" dirty="0" smtClean="0"/>
              <a:t>decomposing the object to as little parts as possible.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24800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86471"/>
              </p:ext>
            </p:extLst>
          </p:nvPr>
        </p:nvGraphicFramePr>
        <p:xfrm>
          <a:off x="762000" y="4992223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10742"/>
              </p:ext>
            </p:extLst>
          </p:nvPr>
        </p:nvGraphicFramePr>
        <p:xfrm>
          <a:off x="1447800" y="559308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12738"/>
              </p:ext>
            </p:extLst>
          </p:nvPr>
        </p:nvGraphicFramePr>
        <p:xfrm>
          <a:off x="457200" y="559308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2425"/>
              </p:ext>
            </p:extLst>
          </p:nvPr>
        </p:nvGraphicFramePr>
        <p:xfrm>
          <a:off x="1676400" y="38862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81258"/>
              </p:ext>
            </p:extLst>
          </p:nvPr>
        </p:nvGraphicFramePr>
        <p:xfrm>
          <a:off x="37338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6168"/>
              </p:ext>
            </p:extLst>
          </p:nvPr>
        </p:nvGraphicFramePr>
        <p:xfrm>
          <a:off x="2057400" y="55930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439453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49023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54583"/>
              </p:ext>
            </p:extLst>
          </p:nvPr>
        </p:nvGraphicFramePr>
        <p:xfrm>
          <a:off x="64770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1475"/>
              </p:ext>
            </p:extLst>
          </p:nvPr>
        </p:nvGraphicFramePr>
        <p:xfrm>
          <a:off x="228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74503"/>
              </p:ext>
            </p:extLst>
          </p:nvPr>
        </p:nvGraphicFramePr>
        <p:xfrm>
          <a:off x="990600" y="5227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18210"/>
              </p:ext>
            </p:extLst>
          </p:nvPr>
        </p:nvGraphicFramePr>
        <p:xfrm>
          <a:off x="228600" y="55981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92121"/>
              </p:ext>
            </p:extLst>
          </p:nvPr>
        </p:nvGraphicFramePr>
        <p:xfrm>
          <a:off x="1752600" y="5598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85606"/>
              </p:ext>
            </p:extLst>
          </p:nvPr>
        </p:nvGraphicFramePr>
        <p:xfrm>
          <a:off x="1752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05200"/>
              </p:ext>
            </p:extLst>
          </p:nvPr>
        </p:nvGraphicFramePr>
        <p:xfrm>
          <a:off x="609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83276"/>
              </p:ext>
            </p:extLst>
          </p:nvPr>
        </p:nvGraphicFramePr>
        <p:xfrm>
          <a:off x="228600" y="5217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19206"/>
              </p:ext>
            </p:extLst>
          </p:nvPr>
        </p:nvGraphicFramePr>
        <p:xfrm>
          <a:off x="1371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19308"/>
              </p:ext>
            </p:extLst>
          </p:nvPr>
        </p:nvGraphicFramePr>
        <p:xfrm>
          <a:off x="2514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68253"/>
              </p:ext>
            </p:extLst>
          </p:nvPr>
        </p:nvGraphicFramePr>
        <p:xfrm>
          <a:off x="2514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8164"/>
              </p:ext>
            </p:extLst>
          </p:nvPr>
        </p:nvGraphicFramePr>
        <p:xfrm>
          <a:off x="2514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72378"/>
              </p:ext>
            </p:extLst>
          </p:nvPr>
        </p:nvGraphicFramePr>
        <p:xfrm>
          <a:off x="3276600" y="188976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28280"/>
              </p:ext>
            </p:extLst>
          </p:nvPr>
        </p:nvGraphicFramePr>
        <p:xfrm>
          <a:off x="2514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95656"/>
              </p:ext>
            </p:extLst>
          </p:nvPr>
        </p:nvGraphicFramePr>
        <p:xfrm>
          <a:off x="3276600" y="2651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63719"/>
              </p:ext>
            </p:extLst>
          </p:nvPr>
        </p:nvGraphicFramePr>
        <p:xfrm>
          <a:off x="3276600" y="15087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32967"/>
              </p:ext>
            </p:extLst>
          </p:nvPr>
        </p:nvGraphicFramePr>
        <p:xfrm>
          <a:off x="4800600" y="1508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19827"/>
              </p:ext>
            </p:extLst>
          </p:nvPr>
        </p:nvGraphicFramePr>
        <p:xfrm>
          <a:off x="5943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16360"/>
              </p:ext>
            </p:extLst>
          </p:nvPr>
        </p:nvGraphicFramePr>
        <p:xfrm>
          <a:off x="5562600" y="152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897"/>
              </p:ext>
            </p:extLst>
          </p:nvPr>
        </p:nvGraphicFramePr>
        <p:xfrm>
          <a:off x="4800600" y="228600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06106"/>
              </p:ext>
            </p:extLst>
          </p:nvPr>
        </p:nvGraphicFramePr>
        <p:xfrm>
          <a:off x="5181600" y="2240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0602"/>
              </p:ext>
            </p:extLst>
          </p:nvPr>
        </p:nvGraphicFramePr>
        <p:xfrm>
          <a:off x="4800600" y="1905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50849"/>
              </p:ext>
            </p:extLst>
          </p:nvPr>
        </p:nvGraphicFramePr>
        <p:xfrm>
          <a:off x="4800600" y="1524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06831"/>
              </p:ext>
            </p:extLst>
          </p:nvPr>
        </p:nvGraphicFramePr>
        <p:xfrm>
          <a:off x="7086600" y="149352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20138"/>
              </p:ext>
            </p:extLst>
          </p:nvPr>
        </p:nvGraphicFramePr>
        <p:xfrm>
          <a:off x="8229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07081"/>
              </p:ext>
            </p:extLst>
          </p:nvPr>
        </p:nvGraphicFramePr>
        <p:xfrm>
          <a:off x="7848600" y="22301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33256"/>
              </p:ext>
            </p:extLst>
          </p:nvPr>
        </p:nvGraphicFramePr>
        <p:xfrm>
          <a:off x="7467600" y="184912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19874"/>
              </p:ext>
            </p:extLst>
          </p:nvPr>
        </p:nvGraphicFramePr>
        <p:xfrm>
          <a:off x="7467600" y="26212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28339"/>
              </p:ext>
            </p:extLst>
          </p:nvPr>
        </p:nvGraphicFramePr>
        <p:xfrm>
          <a:off x="7848600" y="3362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96935"/>
              </p:ext>
            </p:extLst>
          </p:nvPr>
        </p:nvGraphicFramePr>
        <p:xfrm>
          <a:off x="7848600" y="183896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29612"/>
              </p:ext>
            </p:extLst>
          </p:nvPr>
        </p:nvGraphicFramePr>
        <p:xfrm>
          <a:off x="2514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44942"/>
              </p:ext>
            </p:extLst>
          </p:nvPr>
        </p:nvGraphicFramePr>
        <p:xfrm>
          <a:off x="3657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75471"/>
              </p:ext>
            </p:extLst>
          </p:nvPr>
        </p:nvGraphicFramePr>
        <p:xfrm>
          <a:off x="2895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92185"/>
              </p:ext>
            </p:extLst>
          </p:nvPr>
        </p:nvGraphicFramePr>
        <p:xfrm>
          <a:off x="2895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8089"/>
              </p:ext>
            </p:extLst>
          </p:nvPr>
        </p:nvGraphicFramePr>
        <p:xfrm>
          <a:off x="365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80567"/>
              </p:ext>
            </p:extLst>
          </p:nvPr>
        </p:nvGraphicFramePr>
        <p:xfrm>
          <a:off x="2514600" y="45110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73929"/>
              </p:ext>
            </p:extLst>
          </p:nvPr>
        </p:nvGraphicFramePr>
        <p:xfrm>
          <a:off x="2514600" y="41402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3476"/>
              </p:ext>
            </p:extLst>
          </p:nvPr>
        </p:nvGraphicFramePr>
        <p:xfrm>
          <a:off x="4800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41"/>
              </p:ext>
            </p:extLst>
          </p:nvPr>
        </p:nvGraphicFramePr>
        <p:xfrm>
          <a:off x="3657600" y="4130040"/>
          <a:ext cx="1905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5465"/>
              </p:ext>
            </p:extLst>
          </p:nvPr>
        </p:nvGraphicFramePr>
        <p:xfrm>
          <a:off x="4800600" y="48463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14581"/>
              </p:ext>
            </p:extLst>
          </p:nvPr>
        </p:nvGraphicFramePr>
        <p:xfrm>
          <a:off x="4800600" y="55778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18117"/>
              </p:ext>
            </p:extLst>
          </p:nvPr>
        </p:nvGraphicFramePr>
        <p:xfrm>
          <a:off x="5562600" y="5217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30635"/>
              </p:ext>
            </p:extLst>
          </p:nvPr>
        </p:nvGraphicFramePr>
        <p:xfrm>
          <a:off x="5562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0747"/>
              </p:ext>
            </p:extLst>
          </p:nvPr>
        </p:nvGraphicFramePr>
        <p:xfrm>
          <a:off x="5562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96188"/>
              </p:ext>
            </p:extLst>
          </p:nvPr>
        </p:nvGraphicFramePr>
        <p:xfrm>
          <a:off x="7086600" y="41148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54593"/>
              </p:ext>
            </p:extLst>
          </p:nvPr>
        </p:nvGraphicFramePr>
        <p:xfrm>
          <a:off x="7467600" y="48361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2898"/>
              </p:ext>
            </p:extLst>
          </p:nvPr>
        </p:nvGraphicFramePr>
        <p:xfrm>
          <a:off x="7467600" y="413004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17041"/>
              </p:ext>
            </p:extLst>
          </p:nvPr>
        </p:nvGraphicFramePr>
        <p:xfrm>
          <a:off x="8229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8772"/>
              </p:ext>
            </p:extLst>
          </p:nvPr>
        </p:nvGraphicFramePr>
        <p:xfrm>
          <a:off x="7086600" y="48361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42790"/>
              </p:ext>
            </p:extLst>
          </p:nvPr>
        </p:nvGraphicFramePr>
        <p:xfrm>
          <a:off x="7086600" y="413004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4495800"/>
            <a:ext cx="2209800" cy="1795792"/>
          </a:xfrm>
          <a:prstGeom prst="line">
            <a:avLst/>
          </a:prstGeom>
          <a:ln w="57150"/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2268388">
            <a:off x="-179168" y="4593589"/>
            <a:ext cx="2951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Duplicate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4191000" y="1295400"/>
            <a:ext cx="381000" cy="381000"/>
          </a:xfrm>
          <a:prstGeom prst="star5">
            <a:avLst/>
          </a:prstGeom>
          <a:solidFill>
            <a:srgbClr val="F4EE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6985"/>
              </p:ext>
            </p:extLst>
          </p:nvPr>
        </p:nvGraphicFramePr>
        <p:xfrm>
          <a:off x="8610600" y="184912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1" name="5-Point Star 70"/>
          <p:cNvSpPr/>
          <p:nvPr/>
        </p:nvSpPr>
        <p:spPr>
          <a:xfrm>
            <a:off x="8763000" y="1295400"/>
            <a:ext cx="381000" cy="381000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62222"/>
              </p:ext>
            </p:extLst>
          </p:nvPr>
        </p:nvGraphicFramePr>
        <p:xfrm>
          <a:off x="8610600" y="4876800"/>
          <a:ext cx="38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16844"/>
              </p:ext>
            </p:extLst>
          </p:nvPr>
        </p:nvGraphicFramePr>
        <p:xfrm>
          <a:off x="228600" y="1524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98559"/>
              </p:ext>
            </p:extLst>
          </p:nvPr>
        </p:nvGraphicFramePr>
        <p:xfrm>
          <a:off x="990600" y="263652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74150"/>
              </p:ext>
            </p:extLst>
          </p:nvPr>
        </p:nvGraphicFramePr>
        <p:xfrm>
          <a:off x="228600" y="30073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63965"/>
              </p:ext>
            </p:extLst>
          </p:nvPr>
        </p:nvGraphicFramePr>
        <p:xfrm>
          <a:off x="1752600" y="3007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52450"/>
              </p:ext>
            </p:extLst>
          </p:nvPr>
        </p:nvGraphicFramePr>
        <p:xfrm>
          <a:off x="1752600" y="2245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85354"/>
              </p:ext>
            </p:extLst>
          </p:nvPr>
        </p:nvGraphicFramePr>
        <p:xfrm>
          <a:off x="609600" y="224536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08602"/>
              </p:ext>
            </p:extLst>
          </p:nvPr>
        </p:nvGraphicFramePr>
        <p:xfrm>
          <a:off x="228600" y="262636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36936"/>
              </p:ext>
            </p:extLst>
          </p:nvPr>
        </p:nvGraphicFramePr>
        <p:xfrm>
          <a:off x="1371600" y="1920240"/>
          <a:ext cx="1524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5-Point Star 88"/>
          <p:cNvSpPr/>
          <p:nvPr/>
        </p:nvSpPr>
        <p:spPr>
          <a:xfrm>
            <a:off x="4191000" y="3962400"/>
            <a:ext cx="381000" cy="381000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together: Decompose &amp; Pack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62231"/>
              </p:ext>
            </p:extLst>
          </p:nvPr>
        </p:nvGraphicFramePr>
        <p:xfrm>
          <a:off x="6705600" y="419100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393"/>
              </p:ext>
            </p:extLst>
          </p:nvPr>
        </p:nvGraphicFramePr>
        <p:xfrm>
          <a:off x="6705600" y="4572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2691"/>
              </p:ext>
            </p:extLst>
          </p:nvPr>
        </p:nvGraphicFramePr>
        <p:xfrm>
          <a:off x="6705600" y="4191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855"/>
              </p:ext>
            </p:extLst>
          </p:nvPr>
        </p:nvGraphicFramePr>
        <p:xfrm>
          <a:off x="7467600" y="45720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3468"/>
              </p:ext>
            </p:extLst>
          </p:nvPr>
        </p:nvGraphicFramePr>
        <p:xfrm>
          <a:off x="6705600" y="533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139"/>
              </p:ext>
            </p:extLst>
          </p:nvPr>
        </p:nvGraphicFramePr>
        <p:xfrm>
          <a:off x="7467600" y="5334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5463"/>
              </p:ext>
            </p:extLst>
          </p:nvPr>
        </p:nvGraphicFramePr>
        <p:xfrm>
          <a:off x="7467600" y="41910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6779"/>
              </p:ext>
            </p:extLst>
          </p:nvPr>
        </p:nvGraphicFramePr>
        <p:xfrm>
          <a:off x="762000" y="4175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65881"/>
              </p:ext>
            </p:extLst>
          </p:nvPr>
        </p:nvGraphicFramePr>
        <p:xfrm>
          <a:off x="3657600" y="41757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0" name="Up Arrow 89"/>
          <p:cNvSpPr/>
          <p:nvPr/>
        </p:nvSpPr>
        <p:spPr>
          <a:xfrm rot="5400000">
            <a:off x="3054206" y="47306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 Arrow 90"/>
          <p:cNvSpPr/>
          <p:nvPr/>
        </p:nvSpPr>
        <p:spPr>
          <a:xfrm rot="5400000">
            <a:off x="6026006" y="473060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The highest graded packed solution.</a:t>
            </a:r>
          </a:p>
          <a:p>
            <a:pPr lvl="1"/>
            <a:r>
              <a:rPr lang="en-US" dirty="0" smtClean="0"/>
              <a:t>Final solution includes both decomposition to parts and their packed form.</a:t>
            </a:r>
          </a:p>
        </p:txBody>
      </p:sp>
    </p:spTree>
    <p:extLst>
      <p:ext uri="{BB962C8B-B14F-4D97-AF65-F5344CB8AC3E}">
        <p14:creationId xmlns:p14="http://schemas.microsoft.com/office/powerpoint/2010/main" val="3612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trivial, with minor modifications:</a:t>
            </a:r>
          </a:p>
          <a:p>
            <a:pPr lvl="1"/>
            <a:r>
              <a:rPr lang="en-US" dirty="0" err="1" smtClean="0"/>
              <a:t>Voxelize</a:t>
            </a:r>
            <a:r>
              <a:rPr lang="en-US" dirty="0" smtClean="0"/>
              <a:t> the world before employing Algorithm X.</a:t>
            </a:r>
          </a:p>
          <a:p>
            <a:pPr lvl="1"/>
            <a:r>
              <a:rPr lang="en-US" dirty="0" smtClean="0"/>
              <a:t>Assign more position indices to handle the new “z” coordinate.</a:t>
            </a:r>
            <a:endParaRPr lang="en-US" dirty="0"/>
          </a:p>
        </p:txBody>
      </p:sp>
      <p:pic>
        <p:nvPicPr>
          <p:cNvPr id="1026" name="Picture 2" descr="http://www.recmath.com/PolyPages/PolyPages/Pictures1/tetracub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44"/>
          <a:stretch/>
        </p:blipFill>
        <p:spPr bwMode="auto">
          <a:xfrm>
            <a:off x="956345" y="4572000"/>
            <a:ext cx="300605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199"/>
            <a:ext cx="175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181600" y="5029200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248400" y="4648199"/>
            <a:ext cx="457200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91906" y="4038600"/>
            <a:ext cx="4194" cy="80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105400" y="5538786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72543" y="6019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657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53218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6336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[27 indices]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different parts and a world of </a:t>
            </a:r>
            <a:r>
              <a:rPr lang="en-US" i="1" dirty="0" smtClean="0"/>
              <a:t>m</a:t>
            </a:r>
            <a:r>
              <a:rPr lang="en-US" dirty="0" smtClean="0"/>
              <a:t> possible coordinates, what are the best possibilities of packing the parts within the world (including different orientations).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30235"/>
              </p:ext>
            </p:extLst>
          </p:nvPr>
        </p:nvGraphicFramePr>
        <p:xfrm>
          <a:off x="6477000" y="3947160"/>
          <a:ext cx="1905000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0783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93858"/>
              </p:ext>
            </p:extLst>
          </p:nvPr>
        </p:nvGraphicFramePr>
        <p:xfrm>
          <a:off x="228600" y="4953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65437"/>
              </p:ext>
            </p:extLst>
          </p:nvPr>
        </p:nvGraphicFramePr>
        <p:xfrm>
          <a:off x="1905000" y="457200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01252"/>
              </p:ext>
            </p:extLst>
          </p:nvPr>
        </p:nvGraphicFramePr>
        <p:xfrm>
          <a:off x="1219200" y="54864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39857"/>
              </p:ext>
            </p:extLst>
          </p:nvPr>
        </p:nvGraphicFramePr>
        <p:xfrm>
          <a:off x="228600" y="54864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7538"/>
              </p:ext>
            </p:extLst>
          </p:nvPr>
        </p:nvGraphicFramePr>
        <p:xfrm>
          <a:off x="1447800" y="3982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47245"/>
              </p:ext>
            </p:extLst>
          </p:nvPr>
        </p:nvGraphicFramePr>
        <p:xfrm>
          <a:off x="2286000" y="5943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83000"/>
              </p:ext>
            </p:extLst>
          </p:nvPr>
        </p:nvGraphicFramePr>
        <p:xfrm>
          <a:off x="37338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93556"/>
              </p:ext>
            </p:extLst>
          </p:nvPr>
        </p:nvGraphicFramePr>
        <p:xfrm>
          <a:off x="1828800" y="5486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439453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49023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Exact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universe of </a:t>
            </a:r>
            <a:r>
              <a:rPr lang="en-US" i="1" dirty="0" smtClean="0"/>
              <a:t>m</a:t>
            </a:r>
            <a:r>
              <a:rPr lang="en-US" dirty="0" smtClean="0"/>
              <a:t> different values and </a:t>
            </a:r>
            <a:r>
              <a:rPr lang="en-US" i="1" dirty="0" smtClean="0"/>
              <a:t>n</a:t>
            </a:r>
            <a:r>
              <a:rPr lang="en-US" dirty="0" smtClean="0"/>
              <a:t> unique sets of values, what are the possibilities of covering the entire universe of values using the given sets.</a:t>
            </a:r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402531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1, 2, 3, 4, 5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5603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 { 1, 3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 { 1, 2, 4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 { 2, 4, 5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4 = { 1, 5 }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15240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1435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recursive, backtracking algorithm for solving the Exact Cover Problem.</a:t>
            </a:r>
          </a:p>
          <a:p>
            <a:r>
              <a:rPr lang="en-US" dirty="0" smtClean="0"/>
              <a:t>We will first present the general solution for ECP and then adapt it to the </a:t>
            </a:r>
            <a:r>
              <a:rPr lang="en-US" dirty="0" smtClean="0"/>
              <a:t>Decompose &amp; Packing Problems.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30543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                                    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204" y="43054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43345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0329"/>
              </p:ext>
            </p:extLst>
          </p:nvPr>
        </p:nvGraphicFramePr>
        <p:xfrm>
          <a:off x="7162800" y="41605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5562"/>
              </p:ext>
            </p:extLst>
          </p:nvPr>
        </p:nvGraphicFramePr>
        <p:xfrm>
          <a:off x="1219200" y="41605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49664"/>
              </p:ext>
            </p:extLst>
          </p:nvPr>
        </p:nvGraphicFramePr>
        <p:xfrm>
          <a:off x="3581400" y="4170511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45004" y="56008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2965"/>
              </p:ext>
            </p:extLst>
          </p:nvPr>
        </p:nvGraphicFramePr>
        <p:xfrm>
          <a:off x="2286000" y="545592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a binary matrix where the columns represent the values of the universe and the rows represent the sets of values.</a:t>
            </a:r>
          </a:p>
          <a:p>
            <a:r>
              <a:rPr lang="en-US" dirty="0" smtClean="0"/>
              <a:t>A value of 1 is given for each cell where the value appears in the set. 0 otherwise.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26"/>
              </p:ext>
            </p:extLst>
          </p:nvPr>
        </p:nvGraphicFramePr>
        <p:xfrm>
          <a:off x="2819400" y="44958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deterministically the column with the least number of 1s (a preferred heuristic).</a:t>
            </a:r>
          </a:p>
          <a:p>
            <a:r>
              <a:rPr lang="en-US" dirty="0" smtClean="0"/>
              <a:t>Choose non-deterministically a row containing 1 for that column.</a:t>
            </a:r>
          </a:p>
          <a:p>
            <a:r>
              <a:rPr lang="en-US" dirty="0" smtClean="0"/>
              <a:t>Include the chosen row in the solution.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8729"/>
              </p:ext>
            </p:extLst>
          </p:nvPr>
        </p:nvGraphicFramePr>
        <p:xfrm>
          <a:off x="1447800" y="45720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Cover phase: eliminate values already covered and sets colliding with the chosen set:</a:t>
            </a:r>
          </a:p>
          <a:p>
            <a:pPr lvl="1"/>
            <a:r>
              <a:rPr lang="en-US" dirty="0" smtClean="0"/>
              <a:t>Delete the chosen column and row</a:t>
            </a:r>
          </a:p>
          <a:p>
            <a:pPr lvl="1"/>
            <a:r>
              <a:rPr lang="en-US" dirty="0" smtClean="0"/>
              <a:t>Delete all columns that contain 1 for the chosen row.</a:t>
            </a:r>
          </a:p>
          <a:p>
            <a:pPr lvl="1"/>
            <a:r>
              <a:rPr lang="en-US" dirty="0" smtClean="0"/>
              <a:t>Delete all rows that contain 1 for any of the columns containing 1 for the chosen row.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28394"/>
              </p:ext>
            </p:extLst>
          </p:nvPr>
        </p:nvGraphicFramePr>
        <p:xfrm>
          <a:off x="381000" y="48006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3}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2, 4}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5}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0291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u="sng" dirty="0" smtClean="0"/>
              <a:t>Delete column 3 and row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column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rows 2, 4.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53253"/>
              </p:ext>
            </p:extLst>
          </p:nvPr>
        </p:nvGraphicFramePr>
        <p:xfrm>
          <a:off x="6324600" y="51816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943600" y="54102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1548</Words>
  <Application>Microsoft Office PowerPoint</Application>
  <PresentationFormat>On-screen Show (4:3)</PresentationFormat>
  <Paragraphs>355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Solving the Decompose-Packing Problem using Knuth’s Algorithm X</vt:lpstr>
      <vt:lpstr>Quick Links:</vt:lpstr>
      <vt:lpstr>Decomposition Problem Overview</vt:lpstr>
      <vt:lpstr>Packing Problem Overview</vt:lpstr>
      <vt:lpstr>The Exact Cover Problem</vt:lpstr>
      <vt:lpstr>Knuth’s Algorithm X</vt:lpstr>
      <vt:lpstr>Knuth’s Algorithm X (ECP)</vt:lpstr>
      <vt:lpstr>Knuth’s Algorithm X (ECP)</vt:lpstr>
      <vt:lpstr>Knuth’s Algorithm X (ECP)</vt:lpstr>
      <vt:lpstr>Knuth’s Algorithm X (ECP)</vt:lpstr>
      <vt:lpstr>Knuth’s Algorithm X (Decompose)</vt:lpstr>
      <vt:lpstr>Knuth’s Algorithm X (Decompose)</vt:lpstr>
      <vt:lpstr>Knuth’s Algorithm X (Packing)</vt:lpstr>
      <vt:lpstr>Knuth’s Algorithm X (Decompose)</vt:lpstr>
      <vt:lpstr>Knuth’s Algorithm X (Packing)</vt:lpstr>
      <vt:lpstr>Knuth’s Algorithm X (Packing)</vt:lpstr>
      <vt:lpstr>Knuth’s Algorithm X (Packing) (Similar rules apply to Decompose)</vt:lpstr>
      <vt:lpstr>Knuth’s Algorithm X (Packing)</vt:lpstr>
      <vt:lpstr>Knuth’s Algorithm X (Packing)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Putting it together: Decompose &amp; Pack</vt:lpstr>
      <vt:lpstr>Extension to 3D</vt:lpstr>
    </vt:vector>
  </TitlesOfParts>
  <Company>Autodesk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Perel</dc:creator>
  <cp:lastModifiedBy>Or Perel</cp:lastModifiedBy>
  <cp:revision>247</cp:revision>
  <dcterms:created xsi:type="dcterms:W3CDTF">2014-11-08T18:06:15Z</dcterms:created>
  <dcterms:modified xsi:type="dcterms:W3CDTF">2014-11-11T22:27:13Z</dcterms:modified>
</cp:coreProperties>
</file>