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7" r:id="rId13"/>
    <p:sldId id="266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6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4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6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8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4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2125-CC81-4D30-9911-B32D1983726B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2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62125-CC81-4D30-9911-B32D1983726B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39489-C264-474C-AA29-AFFAAAE2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the Packing Problem</a:t>
            </a:r>
            <a:br>
              <a:rPr lang="en-US" dirty="0" smtClean="0"/>
            </a:br>
            <a:r>
              <a:rPr lang="en-US" sz="2800" dirty="0" smtClean="0"/>
              <a:t>using Knuth’s Algorithm 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Tomer</a:t>
            </a:r>
            <a:r>
              <a:rPr lang="en-US" dirty="0" smtClean="0"/>
              <a:t> </a:t>
            </a:r>
            <a:r>
              <a:rPr lang="en-US" dirty="0" err="1" smtClean="0"/>
              <a:t>Gareh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err="1" smtClean="0"/>
              <a:t>Perel</a:t>
            </a:r>
            <a:endParaRPr lang="en-US" dirty="0" smtClean="0"/>
          </a:p>
          <a:p>
            <a:r>
              <a:rPr lang="en-US" dirty="0" smtClean="0"/>
              <a:t>Amit Marcus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The Packing problem can be reduced to ECP:</a:t>
            </a:r>
          </a:p>
          <a:p>
            <a:pPr lvl="1"/>
            <a:r>
              <a:rPr lang="en-US" dirty="0" smtClean="0"/>
              <a:t>Enumerate the object parts’ possible positions as sets of values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world coordinates (pixels, voxels) as a universe of values.</a:t>
            </a:r>
          </a:p>
          <a:p>
            <a:r>
              <a:rPr lang="en-US" dirty="0" smtClean="0"/>
              <a:t>Each row in the matrix is encoded as a bit sequence composed of 2 parts: the world coordinates the part occupies and the part’s unique id.</a:t>
            </a:r>
          </a:p>
        </p:txBody>
      </p:sp>
    </p:spTree>
    <p:extLst>
      <p:ext uri="{BB962C8B-B14F-4D97-AF65-F5344CB8AC3E}">
        <p14:creationId xmlns:p14="http://schemas.microsoft.com/office/powerpoint/2010/main" val="40806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Assign each world coordinate a sequential index.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Assign each object part an index.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12758"/>
              </p:ext>
            </p:extLst>
          </p:nvPr>
        </p:nvGraphicFramePr>
        <p:xfrm>
          <a:off x="4505937" y="278892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34842"/>
              </p:ext>
            </p:extLst>
          </p:nvPr>
        </p:nvGraphicFramePr>
        <p:xfrm>
          <a:off x="2895600" y="551688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953924"/>
              </p:ext>
            </p:extLst>
          </p:nvPr>
        </p:nvGraphicFramePr>
        <p:xfrm>
          <a:off x="4114800" y="544068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39805"/>
              </p:ext>
            </p:extLst>
          </p:nvPr>
        </p:nvGraphicFramePr>
        <p:xfrm>
          <a:off x="5410200" y="54406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 flipV="1">
            <a:off x="3896337" y="29337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57600" y="2743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906474" y="33147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57600" y="3124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3906474" y="36957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7600" y="3505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6" idx="1"/>
          </p:cNvCxnSpPr>
          <p:nvPr/>
        </p:nvCxnSpPr>
        <p:spPr>
          <a:xfrm flipV="1">
            <a:off x="5067300" y="2933700"/>
            <a:ext cx="4191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86400" y="2743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38" idx="1"/>
          </p:cNvCxnSpPr>
          <p:nvPr/>
        </p:nvCxnSpPr>
        <p:spPr>
          <a:xfrm>
            <a:off x="5115537" y="3314700"/>
            <a:ext cx="370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86400" y="3124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0" idx="1"/>
          </p:cNvCxnSpPr>
          <p:nvPr/>
        </p:nvCxnSpPr>
        <p:spPr>
          <a:xfrm>
            <a:off x="5115537" y="3714750"/>
            <a:ext cx="370863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86400" y="3581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886937" y="2667000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24400" y="2362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495800" y="3352800"/>
            <a:ext cx="314937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67200" y="40386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810737" y="3714750"/>
            <a:ext cx="495300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81600" y="40386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048000" y="513588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495800" y="505968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4000" y="505968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For each combo of position and part, output a bit sequence where the bit is lit for the positions and part participating: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87217"/>
              </p:ext>
            </p:extLst>
          </p:nvPr>
        </p:nvGraphicFramePr>
        <p:xfrm>
          <a:off x="2456576" y="429768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2438400" y="393954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685686"/>
              </p:ext>
            </p:extLst>
          </p:nvPr>
        </p:nvGraphicFramePr>
        <p:xfrm>
          <a:off x="1219200" y="418846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81200" y="4421565"/>
            <a:ext cx="22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dirty="0" smtClean="0"/>
          </a:p>
        </p:txBody>
      </p:sp>
      <p:sp>
        <p:nvSpPr>
          <p:cNvPr id="9" name="Up Arrow 8"/>
          <p:cNvSpPr/>
          <p:nvPr/>
        </p:nvSpPr>
        <p:spPr>
          <a:xfrm rot="5400000">
            <a:off x="3657600" y="4555346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14800" y="455807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0, 3, 4, 6, 11}</a:t>
            </a:r>
            <a:endParaRPr lang="en-US" dirty="0"/>
          </a:p>
        </p:txBody>
      </p:sp>
      <p:sp>
        <p:nvSpPr>
          <p:cNvPr id="49" name="Up Arrow 48"/>
          <p:cNvSpPr/>
          <p:nvPr/>
        </p:nvSpPr>
        <p:spPr>
          <a:xfrm rot="5400000">
            <a:off x="5873606" y="4555346"/>
            <a:ext cx="222394" cy="3747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400800" y="463154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100110100 001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The rows are encoded as following: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85385"/>
              </p:ext>
            </p:extLst>
          </p:nvPr>
        </p:nvGraphicFramePr>
        <p:xfrm>
          <a:off x="457200" y="195072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41892"/>
              </p:ext>
            </p:extLst>
          </p:nvPr>
        </p:nvGraphicFramePr>
        <p:xfrm>
          <a:off x="457200" y="32004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27873"/>
              </p:ext>
            </p:extLst>
          </p:nvPr>
        </p:nvGraphicFramePr>
        <p:xfrm>
          <a:off x="457200" y="44196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75949"/>
              </p:ext>
            </p:extLst>
          </p:nvPr>
        </p:nvGraphicFramePr>
        <p:xfrm>
          <a:off x="457200" y="56388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21667"/>
              </p:ext>
            </p:extLst>
          </p:nvPr>
        </p:nvGraphicFramePr>
        <p:xfrm>
          <a:off x="3478528" y="1950720"/>
          <a:ext cx="7124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41936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26011"/>
              </p:ext>
            </p:extLst>
          </p:nvPr>
        </p:nvGraphicFramePr>
        <p:xfrm>
          <a:off x="3485196" y="32004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53896"/>
              </p:ext>
            </p:extLst>
          </p:nvPr>
        </p:nvGraphicFramePr>
        <p:xfrm>
          <a:off x="3485196" y="44196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88597"/>
              </p:ext>
            </p:extLst>
          </p:nvPr>
        </p:nvGraphicFramePr>
        <p:xfrm>
          <a:off x="3485196" y="56388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71472"/>
              </p:ext>
            </p:extLst>
          </p:nvPr>
        </p:nvGraphicFramePr>
        <p:xfrm>
          <a:off x="6304596" y="195072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374614"/>
              </p:ext>
            </p:extLst>
          </p:nvPr>
        </p:nvGraphicFramePr>
        <p:xfrm>
          <a:off x="6304596" y="32004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254749"/>
              </p:ext>
            </p:extLst>
          </p:nvPr>
        </p:nvGraphicFramePr>
        <p:xfrm>
          <a:off x="6304596" y="44196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55521"/>
              </p:ext>
            </p:extLst>
          </p:nvPr>
        </p:nvGraphicFramePr>
        <p:xfrm>
          <a:off x="6304596" y="563880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371600" y="2297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100110100 001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3581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010011010 001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71600" y="4736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110000000 100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71600" y="5955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011000000 100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43400" y="2297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000110000 100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43400" y="35930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000011000 100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43400" y="4736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000000110 100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5955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000000011 100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86600" y="2297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010110000 010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86600" y="35930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001011000 010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86600" y="4812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000010110 010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086600" y="5955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000001011 010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To support different part orientations, assign them with different part indices: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Different board types are supported as long as sequential indexing of</a:t>
            </a:r>
          </a:p>
          <a:p>
            <a:pPr marL="0" indent="0">
              <a:buNone/>
            </a:pPr>
            <a:r>
              <a:rPr lang="en-US" dirty="0" smtClean="0"/>
              <a:t>    positions is maintained.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52790"/>
              </p:ext>
            </p:extLst>
          </p:nvPr>
        </p:nvGraphicFramePr>
        <p:xfrm>
          <a:off x="1295400" y="310134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295400" y="2743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05425"/>
              </p:ext>
            </p:extLst>
          </p:nvPr>
        </p:nvGraphicFramePr>
        <p:xfrm>
          <a:off x="3124200" y="3161321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29000" y="276606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6269"/>
              </p:ext>
            </p:extLst>
          </p:nvPr>
        </p:nvGraphicFramePr>
        <p:xfrm>
          <a:off x="4800600" y="322326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51779"/>
              </p:ext>
            </p:extLst>
          </p:nvPr>
        </p:nvGraphicFramePr>
        <p:xfrm>
          <a:off x="6705600" y="329946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05400" y="276606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10400" y="276606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206493"/>
              </p:ext>
            </p:extLst>
          </p:nvPr>
        </p:nvGraphicFramePr>
        <p:xfrm>
          <a:off x="6410937" y="5303520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 flipV="1">
            <a:off x="5801337" y="54483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62600" y="5257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811474" y="58293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62600" y="5638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811474" y="62103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62600" y="6019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6" idx="1"/>
          </p:cNvCxnSpPr>
          <p:nvPr/>
        </p:nvCxnSpPr>
        <p:spPr>
          <a:xfrm flipV="1">
            <a:off x="6972300" y="5448300"/>
            <a:ext cx="4191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1400" y="5257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8" idx="1"/>
          </p:cNvCxnSpPr>
          <p:nvPr/>
        </p:nvCxnSpPr>
        <p:spPr>
          <a:xfrm>
            <a:off x="7020537" y="5829300"/>
            <a:ext cx="370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91400" y="5638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31" idx="1"/>
          </p:cNvCxnSpPr>
          <p:nvPr/>
        </p:nvCxnSpPr>
        <p:spPr>
          <a:xfrm>
            <a:off x="7020537" y="6229350"/>
            <a:ext cx="370863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91400" y="6096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715737" y="6229350"/>
            <a:ext cx="495300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86600" y="6553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869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slight modification is required from the ECP version:</a:t>
            </a:r>
          </a:p>
          <a:p>
            <a:pPr lvl="1"/>
            <a:r>
              <a:rPr lang="en-US" dirty="0" smtClean="0"/>
              <a:t>We don’t necessarily cover all positions in the world with our given parts (the world may be bigger than the object we pack inside it).</a:t>
            </a:r>
          </a:p>
          <a:p>
            <a:pPr lvl="1"/>
            <a:r>
              <a:rPr lang="en-US" dirty="0" smtClean="0"/>
              <a:t>We should use all parts given.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97961"/>
              </p:ext>
            </p:extLst>
          </p:nvPr>
        </p:nvGraphicFramePr>
        <p:xfrm>
          <a:off x="6019800" y="4343400"/>
          <a:ext cx="70580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4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Autofit/>
          </a:bodyPr>
          <a:lstStyle/>
          <a:p>
            <a:r>
              <a:rPr lang="en-US" sz="2800" dirty="0" smtClean="0"/>
              <a:t>Solution: Separate columns in the matrix to mandatory and optional.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400" dirty="0" smtClean="0"/>
              <a:t>The algorithm succeeds only when all mandatory columns have been covered (all parts used).</a:t>
            </a:r>
          </a:p>
          <a:p>
            <a:r>
              <a:rPr lang="en-US" sz="2400" dirty="0" smtClean="0"/>
              <a:t>Optional columns function in the algorithm as usual, but are not required to be covered for the algorithm to succeed (output does include which positions are used).</a:t>
            </a:r>
            <a:endParaRPr lang="en-US" sz="24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75169"/>
              </p:ext>
            </p:extLst>
          </p:nvPr>
        </p:nvGraphicFramePr>
        <p:xfrm>
          <a:off x="2806117" y="2592586"/>
          <a:ext cx="7058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/>
                <a:gridCol w="235268"/>
                <a:gridCol w="235268"/>
              </a:tblGrid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720517" y="29395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100110100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5400000">
            <a:off x="4190999" y="2373867"/>
            <a:ext cx="304799" cy="1066801"/>
          </a:xfrm>
          <a:prstGeom prst="leftBrace">
            <a:avLst>
              <a:gd name="adj1" fmla="val 8333"/>
              <a:gd name="adj2" fmla="val 5084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Left Brace 33"/>
          <p:cNvSpPr/>
          <p:nvPr/>
        </p:nvSpPr>
        <p:spPr>
          <a:xfrm rot="16200000">
            <a:off x="4876800" y="3338983"/>
            <a:ext cx="304799" cy="152401"/>
          </a:xfrm>
          <a:prstGeom prst="leftBrace">
            <a:avLst>
              <a:gd name="adj1" fmla="val 8333"/>
              <a:gd name="adj2" fmla="val 508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2373868"/>
            <a:ext cx="312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Optional position columns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0000" y="3593068"/>
            <a:ext cx="312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Mandatory part index columns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to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trivial, with minor modifications:</a:t>
            </a:r>
          </a:p>
          <a:p>
            <a:pPr lvl="1"/>
            <a:r>
              <a:rPr lang="en-US" dirty="0" err="1" smtClean="0"/>
              <a:t>Voxelize</a:t>
            </a:r>
            <a:r>
              <a:rPr lang="en-US" dirty="0" smtClean="0"/>
              <a:t> the world before employing Algorithm X.</a:t>
            </a:r>
          </a:p>
          <a:p>
            <a:pPr lvl="1"/>
            <a:r>
              <a:rPr lang="en-US" dirty="0" smtClean="0"/>
              <a:t>Assign more position indices to handle the new “z” coordinate.</a:t>
            </a:r>
            <a:endParaRPr lang="en-US" dirty="0"/>
          </a:p>
        </p:txBody>
      </p:sp>
      <p:pic>
        <p:nvPicPr>
          <p:cNvPr id="1026" name="Picture 2" descr="http://www.recmath.com/PolyPages/PolyPages/Pictures1/tetracube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44"/>
          <a:stretch/>
        </p:blipFill>
        <p:spPr bwMode="auto">
          <a:xfrm>
            <a:off x="956345" y="4572000"/>
            <a:ext cx="300605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648199"/>
            <a:ext cx="175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5181600" y="5029200"/>
            <a:ext cx="1295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6248400" y="4648199"/>
            <a:ext cx="457200" cy="38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891906" y="4038600"/>
            <a:ext cx="4194" cy="80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105400" y="5538786"/>
            <a:ext cx="1295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072543" y="6019800"/>
            <a:ext cx="1295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4876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4343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81800" y="3657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0600" y="53218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91400" y="6336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[27 indices]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457200" y="1752600"/>
            <a:ext cx="4800600" cy="609600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Quick Links: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4800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 action="ppaction://hlinksldjump"/>
              </a:rPr>
              <a:t>Packing problem overview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457200" y="2895599"/>
            <a:ext cx="5410200" cy="6096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895600"/>
            <a:ext cx="4800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hlinkClick r:id="rId3" action="ppaction://hlinksldjump"/>
              </a:rPr>
              <a:t>Knuth’s algorithm X (ECP)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457200" y="4038599"/>
            <a:ext cx="5943600" cy="60960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038600"/>
            <a:ext cx="4800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hlinkClick r:id="rId4" action="ppaction://hlinksldjump"/>
              </a:rPr>
              <a:t>Knuth’s algorithm X (Packing)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457200" y="5181599"/>
            <a:ext cx="6781800" cy="609600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5181600"/>
            <a:ext cx="4800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hlinkClick r:id="rId5" action="ppaction://hlinksldjump"/>
              </a:rPr>
              <a:t>Misc.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Packing 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i="1" dirty="0" smtClean="0"/>
              <a:t>n</a:t>
            </a:r>
            <a:r>
              <a:rPr lang="en-US" dirty="0" smtClean="0"/>
              <a:t> different parts and a world of </a:t>
            </a:r>
            <a:r>
              <a:rPr lang="en-US" i="1" dirty="0" smtClean="0"/>
              <a:t>m</a:t>
            </a:r>
            <a:r>
              <a:rPr lang="en-US" dirty="0" smtClean="0"/>
              <a:t> possible coordinates, what are the best possibilities of packing the parts within the world (including different orientations).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83363"/>
              </p:ext>
            </p:extLst>
          </p:nvPr>
        </p:nvGraphicFramePr>
        <p:xfrm>
          <a:off x="6477000" y="3947160"/>
          <a:ext cx="1905000" cy="22250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24800"/>
              </p:ext>
            </p:extLst>
          </p:nvPr>
        </p:nvGraphicFramePr>
        <p:xfrm>
          <a:off x="609600" y="37338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94498"/>
              </p:ext>
            </p:extLst>
          </p:nvPr>
        </p:nvGraphicFramePr>
        <p:xfrm>
          <a:off x="228600" y="4953000"/>
          <a:ext cx="152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61661"/>
              </p:ext>
            </p:extLst>
          </p:nvPr>
        </p:nvGraphicFramePr>
        <p:xfrm>
          <a:off x="1905000" y="4572000"/>
          <a:ext cx="7620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6275"/>
              </p:ext>
            </p:extLst>
          </p:nvPr>
        </p:nvGraphicFramePr>
        <p:xfrm>
          <a:off x="1219200" y="5486400"/>
          <a:ext cx="381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73845"/>
              </p:ext>
            </p:extLst>
          </p:nvPr>
        </p:nvGraphicFramePr>
        <p:xfrm>
          <a:off x="228600" y="548640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82242"/>
              </p:ext>
            </p:extLst>
          </p:nvPr>
        </p:nvGraphicFramePr>
        <p:xfrm>
          <a:off x="1447800" y="3982720"/>
          <a:ext cx="762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1424"/>
              </p:ext>
            </p:extLst>
          </p:nvPr>
        </p:nvGraphicFramePr>
        <p:xfrm>
          <a:off x="2286000" y="59436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111050"/>
              </p:ext>
            </p:extLst>
          </p:nvPr>
        </p:nvGraphicFramePr>
        <p:xfrm>
          <a:off x="3733800" y="3947160"/>
          <a:ext cx="1905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95766"/>
              </p:ext>
            </p:extLst>
          </p:nvPr>
        </p:nvGraphicFramePr>
        <p:xfrm>
          <a:off x="1828800" y="5486400"/>
          <a:ext cx="76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71800" y="4394537"/>
            <a:ext cx="68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+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91200" y="490236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Exact Cover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universe of </a:t>
            </a:r>
            <a:r>
              <a:rPr lang="en-US" i="1" dirty="0" smtClean="0"/>
              <a:t>m</a:t>
            </a:r>
            <a:r>
              <a:rPr lang="en-US" dirty="0" smtClean="0"/>
              <a:t> different values and </a:t>
            </a:r>
            <a:r>
              <a:rPr lang="en-US" i="1" dirty="0" smtClean="0"/>
              <a:t>n</a:t>
            </a:r>
            <a:r>
              <a:rPr lang="en-US" dirty="0" smtClean="0"/>
              <a:t> unique sets of values, what are the possibilities of covering the entire universe of values using the given sets.</a:t>
            </a:r>
            <a:endParaRPr lang="en-US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95600" y="4025317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Universe = { 1, 2, 3, 4, 5 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56033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1 = { 1, 3 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4572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2 = { 1, 2, 4 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4572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3 = { 2, 4, 5 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4572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4 = { 1, 5 }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1524000" y="5029200"/>
            <a:ext cx="190500" cy="5334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5143500" y="5029200"/>
            <a:ext cx="190500" cy="5334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recursive, backtracking algorithm for solving the Exact Cover Problem.</a:t>
            </a:r>
          </a:p>
          <a:p>
            <a:r>
              <a:rPr lang="en-US" dirty="0" smtClean="0"/>
              <a:t>We will first present the general solution for ECP and then adapt it to the Packing Problem.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2600" y="4183511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Universe = {                                     }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8204" y="418351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1 =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90800" y="421265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2 =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3060"/>
              </p:ext>
            </p:extLst>
          </p:nvPr>
        </p:nvGraphicFramePr>
        <p:xfrm>
          <a:off x="7162800" y="4038600"/>
          <a:ext cx="10668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181"/>
                <a:gridCol w="218076"/>
                <a:gridCol w="212181"/>
                <a:gridCol w="212181"/>
                <a:gridCol w="21218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20839"/>
              </p:ext>
            </p:extLst>
          </p:nvPr>
        </p:nvGraphicFramePr>
        <p:xfrm>
          <a:off x="1219200" y="4038600"/>
          <a:ext cx="10668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181"/>
                <a:gridCol w="218076"/>
                <a:gridCol w="212181"/>
                <a:gridCol w="212181"/>
                <a:gridCol w="21218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11673"/>
              </p:ext>
            </p:extLst>
          </p:nvPr>
        </p:nvGraphicFramePr>
        <p:xfrm>
          <a:off x="3581400" y="4048591"/>
          <a:ext cx="10668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181"/>
                <a:gridCol w="218076"/>
                <a:gridCol w="212181"/>
                <a:gridCol w="212181"/>
                <a:gridCol w="21218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445004" y="547891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3 =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247210"/>
              </p:ext>
            </p:extLst>
          </p:nvPr>
        </p:nvGraphicFramePr>
        <p:xfrm>
          <a:off x="2286000" y="5334000"/>
          <a:ext cx="10668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181"/>
                <a:gridCol w="218076"/>
                <a:gridCol w="212181"/>
                <a:gridCol w="212181"/>
                <a:gridCol w="21218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1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(ECP)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 a binary matrix where the columns represent the values of the universe and the rows represent the sets of values.</a:t>
            </a:r>
          </a:p>
          <a:p>
            <a:r>
              <a:rPr lang="en-US" dirty="0" smtClean="0"/>
              <a:t>A value of 1 is given for each cell where the value appears in the set. 0 otherwise.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1926"/>
              </p:ext>
            </p:extLst>
          </p:nvPr>
        </p:nvGraphicFramePr>
        <p:xfrm>
          <a:off x="2819400" y="4495800"/>
          <a:ext cx="33101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353"/>
                <a:gridCol w="351155"/>
                <a:gridCol w="351155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Sets\Universe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3}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2, 4}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{2, 4, 5}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5}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6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(ECP)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deterministically the column with the least number of 1s (a preferred heuristic).</a:t>
            </a:r>
          </a:p>
          <a:p>
            <a:r>
              <a:rPr lang="en-US" dirty="0" smtClean="0"/>
              <a:t>Choose non-deterministically a row containing 1 for that column.</a:t>
            </a:r>
          </a:p>
          <a:p>
            <a:r>
              <a:rPr lang="en-US" dirty="0" smtClean="0"/>
              <a:t>Include the chosen row in the solution.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68729"/>
              </p:ext>
            </p:extLst>
          </p:nvPr>
        </p:nvGraphicFramePr>
        <p:xfrm>
          <a:off x="1447800" y="4572000"/>
          <a:ext cx="33101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353"/>
                <a:gridCol w="351155"/>
                <a:gridCol w="351155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Sets\Universe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3}</a:t>
                      </a:r>
                      <a:endParaRPr lang="en-US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2, 4}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{2, 4, 5}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{1, 5}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7800" y="4572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Solution</a:t>
            </a:r>
            <a:r>
              <a:rPr lang="en-US" dirty="0" smtClean="0"/>
              <a:t>: { Set #1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(ECP)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dirty="0" smtClean="0"/>
              <a:t>Cover phase: eliminate values already covered and sets colliding with the chosen set:</a:t>
            </a:r>
          </a:p>
          <a:p>
            <a:pPr lvl="1"/>
            <a:r>
              <a:rPr lang="en-US" dirty="0" smtClean="0"/>
              <a:t>Delete the chosen column and row</a:t>
            </a:r>
          </a:p>
          <a:p>
            <a:pPr lvl="1"/>
            <a:r>
              <a:rPr lang="en-US" dirty="0" smtClean="0"/>
              <a:t>Delete all columns that contain 1 for the chosen row.</a:t>
            </a:r>
          </a:p>
          <a:p>
            <a:pPr lvl="1"/>
            <a:r>
              <a:rPr lang="en-US" dirty="0" smtClean="0"/>
              <a:t>Delete all rows that contain 1 for any of the columns containing 1 for the chosen row.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28394"/>
              </p:ext>
            </p:extLst>
          </p:nvPr>
        </p:nvGraphicFramePr>
        <p:xfrm>
          <a:off x="381000" y="4800600"/>
          <a:ext cx="33101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353"/>
                <a:gridCol w="351155"/>
                <a:gridCol w="351155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Sets\Universe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{1, 3}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{1, 2, 4}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{2, 4, 5}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{1, 5}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029199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u="sng" dirty="0" smtClean="0"/>
              <a:t>Delete column 3 and row 1.</a:t>
            </a:r>
          </a:p>
          <a:p>
            <a:pPr marL="342900" indent="-342900">
              <a:buAutoNum type="arabicParenR"/>
            </a:pPr>
            <a:r>
              <a:rPr lang="en-US" u="sng" dirty="0" smtClean="0"/>
              <a:t>Delete column 1.</a:t>
            </a:r>
          </a:p>
          <a:p>
            <a:pPr marL="342900" indent="-342900">
              <a:buAutoNum type="arabicParenR"/>
            </a:pPr>
            <a:r>
              <a:rPr lang="en-US" u="sng" dirty="0" smtClean="0"/>
              <a:t>Delete rows 2, 4.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53253"/>
              </p:ext>
            </p:extLst>
          </p:nvPr>
        </p:nvGraphicFramePr>
        <p:xfrm>
          <a:off x="6324600" y="5181600"/>
          <a:ext cx="26078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353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Sets\Universe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{2, 4, 5}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5943600" y="5410200"/>
            <a:ext cx="228600" cy="219163"/>
          </a:xfrm>
          <a:prstGeom prst="rightArrow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Knuth’s Algorithm X (ECP)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algorithm repeats the cover phase until enough sets were picked to cover the universe, or no more sets remain to be picked and the algorithm is stuck.</a:t>
            </a:r>
          </a:p>
          <a:p>
            <a:pPr lvl="1"/>
            <a:r>
              <a:rPr lang="en-US" dirty="0" smtClean="0"/>
              <a:t>If the matrix has no columns remaining, the universe was covered successfully. Output the solution and backtrack to look for more solutions. Inverse the cover phase, and continue.</a:t>
            </a:r>
            <a:endParaRPr lang="en-US" dirty="0" smtClean="0"/>
          </a:p>
          <a:p>
            <a:pPr lvl="1"/>
            <a:r>
              <a:rPr lang="en-US" dirty="0" smtClean="0"/>
              <a:t>If the matrix has no rows remaining, the algorithm backtracks: it inverses the cover phase, chooses another row and looks for other solutions.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50506"/>
              </p:ext>
            </p:extLst>
          </p:nvPr>
        </p:nvGraphicFramePr>
        <p:xfrm>
          <a:off x="381000" y="6019800"/>
          <a:ext cx="26078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353"/>
                <a:gridCol w="351155"/>
                <a:gridCol w="351155"/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Sets\Universe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{2, 4, 5}</a:t>
                      </a:r>
                      <a:endParaRPr lang="en-US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3505200" y="6248400"/>
            <a:ext cx="228600" cy="219163"/>
          </a:xfrm>
          <a:prstGeom prst="rightArrow">
            <a:avLst/>
          </a:prstGeom>
          <a:solidFill>
            <a:schemeClr val="tx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61076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Solution</a:t>
            </a:r>
            <a:r>
              <a:rPr lang="en-US" dirty="0" smtClean="0"/>
              <a:t>: { Set #1, Set #3 }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946888"/>
              </p:ext>
            </p:extLst>
          </p:nvPr>
        </p:nvGraphicFramePr>
        <p:xfrm>
          <a:off x="4267200" y="6172200"/>
          <a:ext cx="155435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3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Sets\Universe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5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1051</Words>
  <Application>Microsoft Office PowerPoint</Application>
  <PresentationFormat>On-screen Show (4:3)</PresentationFormat>
  <Paragraphs>256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Solving the Packing Problem using Knuth’s Algorithm X</vt:lpstr>
      <vt:lpstr>Quick Links:</vt:lpstr>
      <vt:lpstr>Packing Problem Overview</vt:lpstr>
      <vt:lpstr>The Exact Cover Problem</vt:lpstr>
      <vt:lpstr>Knuth’s Algorithm X</vt:lpstr>
      <vt:lpstr>Knuth’s Algorithm X (ECP)</vt:lpstr>
      <vt:lpstr>Knuth’s Algorithm X (ECP)</vt:lpstr>
      <vt:lpstr>Knuth’s Algorithm X (ECP)</vt:lpstr>
      <vt:lpstr>Knuth’s Algorithm X (ECP)</vt:lpstr>
      <vt:lpstr>Knuth’s Algorithm X (Packing)</vt:lpstr>
      <vt:lpstr>Knuth’s Algorithm X (Packing)</vt:lpstr>
      <vt:lpstr>Knuth’s Algorithm X (Packing)</vt:lpstr>
      <vt:lpstr>Knuth’s Algorithm X (Packing)</vt:lpstr>
      <vt:lpstr>Knuth’s Algorithm X (Packing)</vt:lpstr>
      <vt:lpstr>Knuth’s Algorithm X (Packing)</vt:lpstr>
      <vt:lpstr>Knuth’s Algorithm X (Packing)</vt:lpstr>
      <vt:lpstr>Extension to 3D</vt:lpstr>
    </vt:vector>
  </TitlesOfParts>
  <Company>Autodesk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 Perel</dc:creator>
  <cp:lastModifiedBy>Or Perel</cp:lastModifiedBy>
  <cp:revision>129</cp:revision>
  <dcterms:created xsi:type="dcterms:W3CDTF">2014-11-08T18:06:15Z</dcterms:created>
  <dcterms:modified xsi:type="dcterms:W3CDTF">2014-11-09T01:16:17Z</dcterms:modified>
</cp:coreProperties>
</file>