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2" r:id="rId11"/>
    <p:sldId id="269" r:id="rId12"/>
    <p:sldId id="270" r:id="rId13"/>
    <p:sldId id="272" r:id="rId14"/>
    <p:sldId id="271" r:id="rId15"/>
    <p:sldId id="273" r:id="rId16"/>
    <p:sldId id="268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3" r:id="rId25"/>
    <p:sldId id="284" r:id="rId26"/>
    <p:sldId id="282" r:id="rId27"/>
    <p:sldId id="285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5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CBA1-D87B-4861-A15E-8096127D6DF1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4EC0-0C2D-4303-AE3B-10B0D224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Decompose for Packing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Optimizations &amp;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82390"/>
              </p:ext>
            </p:extLst>
          </p:nvPr>
        </p:nvGraphicFramePr>
        <p:xfrm>
          <a:off x="4343400" y="4302760"/>
          <a:ext cx="381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43816"/>
              </p:ext>
            </p:extLst>
          </p:nvPr>
        </p:nvGraphicFramePr>
        <p:xfrm>
          <a:off x="4419600" y="4648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28955"/>
              </p:ext>
            </p:extLst>
          </p:nvPr>
        </p:nvGraphicFramePr>
        <p:xfrm>
          <a:off x="4495800" y="55626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90505"/>
              </p:ext>
            </p:extLst>
          </p:nvPr>
        </p:nvGraphicFramePr>
        <p:xfrm>
          <a:off x="4419600" y="52019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The part mask is the parts orientations layered on each other.</a:t>
            </a:r>
          </a:p>
          <a:p>
            <a:r>
              <a:rPr lang="en-US" dirty="0" smtClean="0"/>
              <a:t>Assign each location on the part mask a primary number.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4540"/>
              </p:ext>
            </p:extLst>
          </p:nvPr>
        </p:nvGraphicFramePr>
        <p:xfrm>
          <a:off x="609600" y="37338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8256"/>
              </p:ext>
            </p:extLst>
          </p:nvPr>
        </p:nvGraphicFramePr>
        <p:xfrm>
          <a:off x="228600" y="4953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40264"/>
              </p:ext>
            </p:extLst>
          </p:nvPr>
        </p:nvGraphicFramePr>
        <p:xfrm>
          <a:off x="1905000" y="4572000"/>
          <a:ext cx="762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0182"/>
              </p:ext>
            </p:extLst>
          </p:nvPr>
        </p:nvGraphicFramePr>
        <p:xfrm>
          <a:off x="1219200" y="548640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56371"/>
              </p:ext>
            </p:extLst>
          </p:nvPr>
        </p:nvGraphicFramePr>
        <p:xfrm>
          <a:off x="228600" y="54864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97427"/>
              </p:ext>
            </p:extLst>
          </p:nvPr>
        </p:nvGraphicFramePr>
        <p:xfrm>
          <a:off x="1447800" y="39827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94204"/>
              </p:ext>
            </p:extLst>
          </p:nvPr>
        </p:nvGraphicFramePr>
        <p:xfrm>
          <a:off x="2286000" y="5943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32739"/>
              </p:ext>
            </p:extLst>
          </p:nvPr>
        </p:nvGraphicFramePr>
        <p:xfrm>
          <a:off x="1828800" y="54864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619500" y="533051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34960"/>
              </p:ext>
            </p:extLst>
          </p:nvPr>
        </p:nvGraphicFramePr>
        <p:xfrm>
          <a:off x="4495800" y="48310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63260"/>
              </p:ext>
            </p:extLst>
          </p:nvPr>
        </p:nvGraphicFramePr>
        <p:xfrm>
          <a:off x="4419600" y="4683760"/>
          <a:ext cx="762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86227"/>
              </p:ext>
            </p:extLst>
          </p:nvPr>
        </p:nvGraphicFramePr>
        <p:xfrm>
          <a:off x="4343400" y="464820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7237"/>
              </p:ext>
            </p:extLst>
          </p:nvPr>
        </p:nvGraphicFramePr>
        <p:xfrm>
          <a:off x="4419600" y="52019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97681"/>
              </p:ext>
            </p:extLst>
          </p:nvPr>
        </p:nvGraphicFramePr>
        <p:xfrm>
          <a:off x="4419600" y="47244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248400" y="529336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13830"/>
              </p:ext>
            </p:extLst>
          </p:nvPr>
        </p:nvGraphicFramePr>
        <p:xfrm>
          <a:off x="6934200" y="4343400"/>
          <a:ext cx="1524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9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similar manner, we assign a primary number for each location in each part orientation.</a:t>
            </a:r>
          </a:p>
          <a:p>
            <a:r>
              <a:rPr lang="en-US" sz="2800" dirty="0" smtClean="0"/>
              <a:t>Each part orientation gets a value: the multiplication of the primary numbers occupying its locations.</a:t>
            </a:r>
          </a:p>
          <a:p>
            <a:r>
              <a:rPr lang="en-US" sz="2800" dirty="0" smtClean="0"/>
              <a:t>Part values are guaranteed to be unique per orientation.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40564"/>
              </p:ext>
            </p:extLst>
          </p:nvPr>
        </p:nvGraphicFramePr>
        <p:xfrm>
          <a:off x="609600" y="50292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65213"/>
              </p:ext>
            </p:extLst>
          </p:nvPr>
        </p:nvGraphicFramePr>
        <p:xfrm>
          <a:off x="4572000" y="5029200"/>
          <a:ext cx="7620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84406"/>
              </p:ext>
            </p:extLst>
          </p:nvPr>
        </p:nvGraphicFramePr>
        <p:xfrm>
          <a:off x="1752600" y="505968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623"/>
              </p:ext>
            </p:extLst>
          </p:nvPr>
        </p:nvGraphicFramePr>
        <p:xfrm>
          <a:off x="5638800" y="5354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1924"/>
              </p:ext>
            </p:extLst>
          </p:nvPr>
        </p:nvGraphicFramePr>
        <p:xfrm>
          <a:off x="24384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06220"/>
              </p:ext>
            </p:extLst>
          </p:nvPr>
        </p:nvGraphicFramePr>
        <p:xfrm>
          <a:off x="3505200" y="50292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553200" y="552196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57861"/>
              </p:ext>
            </p:extLst>
          </p:nvPr>
        </p:nvGraphicFramePr>
        <p:xfrm>
          <a:off x="7239000" y="4612640"/>
          <a:ext cx="1524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" y="4583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2*3*11*13=858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4648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2*3*5*7=210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53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window to iterate over the world.</a:t>
            </a:r>
          </a:p>
          <a:p>
            <a:pPr lvl="1"/>
            <a:r>
              <a:rPr lang="en-US" sz="2400" dirty="0" smtClean="0"/>
              <a:t>Denote the top-left location of the window as “the anchor”.</a:t>
            </a:r>
          </a:p>
          <a:p>
            <a:pPr lvl="1"/>
            <a:r>
              <a:rPr lang="en-US" sz="2400" dirty="0" smtClean="0"/>
              <a:t>Iterate “the anchor” over each location of the world.</a:t>
            </a:r>
          </a:p>
          <a:p>
            <a:pPr lvl="1"/>
            <a:r>
              <a:rPr lang="en-US" sz="2400" dirty="0" smtClean="0"/>
              <a:t>For each location of the world we scan, store in it the multiplication of the values of the window that match vacant locations in the world.</a:t>
            </a:r>
            <a:endParaRPr lang="en-US" sz="2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31982"/>
              </p:ext>
            </p:extLst>
          </p:nvPr>
        </p:nvGraphicFramePr>
        <p:xfrm>
          <a:off x="381000" y="4648200"/>
          <a:ext cx="1524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52497"/>
              </p:ext>
            </p:extLst>
          </p:nvPr>
        </p:nvGraphicFramePr>
        <p:xfrm>
          <a:off x="2286000" y="44196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Up Arrow 14"/>
          <p:cNvSpPr/>
          <p:nvPr/>
        </p:nvSpPr>
        <p:spPr>
          <a:xfrm rot="5400000">
            <a:off x="4648200" y="510381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04396"/>
              </p:ext>
            </p:extLst>
          </p:nvPr>
        </p:nvGraphicFramePr>
        <p:xfrm>
          <a:off x="5562600" y="4556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1600" y="4191000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 smtClean="0"/>
                  <a:t>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2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∙5∙11∙19∙13∙23∙17∙29∙31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191000"/>
                <a:ext cx="4038600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754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562600" y="4572000"/>
            <a:ext cx="381000" cy="347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4648200"/>
            <a:ext cx="381000" cy="347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32802"/>
              </p:ext>
            </p:extLst>
          </p:nvPr>
        </p:nvGraphicFramePr>
        <p:xfrm>
          <a:off x="457200" y="3200400"/>
          <a:ext cx="1524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31187"/>
              </p:ext>
            </p:extLst>
          </p:nvPr>
        </p:nvGraphicFramePr>
        <p:xfrm>
          <a:off x="2362200" y="2971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Up Arrow 10"/>
          <p:cNvSpPr/>
          <p:nvPr/>
        </p:nvSpPr>
        <p:spPr>
          <a:xfrm rot="5400000">
            <a:off x="4724400" y="365601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58684"/>
              </p:ext>
            </p:extLst>
          </p:nvPr>
        </p:nvGraphicFramePr>
        <p:xfrm>
          <a:off x="5638800" y="3108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57800" y="2743200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 smtClean="0"/>
                  <a:t>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3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∙7∙11∙19∙13∙23∙17∙29∙31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743200"/>
                <a:ext cx="4038600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0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76600" y="19767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Second iteration: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6019800" y="3124200"/>
            <a:ext cx="381000" cy="347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3200400"/>
            <a:ext cx="381000" cy="347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56388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Note: We treat locations exceeding the borders</a:t>
            </a:r>
          </a:p>
          <a:p>
            <a:r>
              <a:rPr lang="en-US" sz="2400" i="1" dirty="0" smtClean="0"/>
              <a:t>           of the world as “holes”.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6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each location in the world, for each part –</a:t>
            </a:r>
          </a:p>
          <a:p>
            <a:pPr lvl="1"/>
            <a:r>
              <a:rPr lang="en-US" sz="2400" dirty="0" smtClean="0"/>
              <a:t>Divide Location value by part orientation value.</a:t>
            </a:r>
          </a:p>
          <a:p>
            <a:pPr lvl="1"/>
            <a:r>
              <a:rPr lang="en-US" sz="2400" dirty="0" smtClean="0"/>
              <a:t>If the result is a whole number, that part orientation can be placed in that location, add a row to the Algorithm X matrix.</a:t>
            </a:r>
          </a:p>
          <a:p>
            <a:pPr lvl="1"/>
            <a:r>
              <a:rPr lang="en-US" sz="2400" dirty="0" smtClean="0"/>
              <a:t>Else do nothing.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80104"/>
              </p:ext>
            </p:extLst>
          </p:nvPr>
        </p:nvGraphicFramePr>
        <p:xfrm>
          <a:off x="3429000" y="50596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36641"/>
              </p:ext>
            </p:extLst>
          </p:nvPr>
        </p:nvGraphicFramePr>
        <p:xfrm>
          <a:off x="838200" y="5342652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95600" y="4343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Can be placed: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2*3*11*13=858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4572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Cannot be placed: 2*3*5*7=210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57060"/>
              </p:ext>
            </p:extLst>
          </p:nvPr>
        </p:nvGraphicFramePr>
        <p:xfrm>
          <a:off x="5867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6400" y="3886200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 smtClean="0"/>
                  <a:t>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2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∙5∙11∙19∙13∙23∙17∙29∙31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86200"/>
                <a:ext cx="4038600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754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does it work?</a:t>
            </a:r>
          </a:p>
          <a:p>
            <a:pPr lvl="1"/>
            <a:r>
              <a:rPr lang="en-US" sz="2000" dirty="0" smtClean="0"/>
              <a:t>Part values are built by building blocks: their locations, whereas each location in the part is a unique primary number.</a:t>
            </a:r>
          </a:p>
          <a:p>
            <a:pPr lvl="1"/>
            <a:r>
              <a:rPr lang="en-US" sz="2000" dirty="0" smtClean="0"/>
              <a:t>Location values in the world enclose the available locations relative to the anchor also using primary numbers.</a:t>
            </a:r>
          </a:p>
          <a:p>
            <a:pPr lvl="1"/>
            <a:r>
              <a:rPr lang="en-US" sz="2000" dirty="0" smtClean="0"/>
              <a:t>Division by primary numbers allows fast discovery of part-world locations matching.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93767"/>
              </p:ext>
            </p:extLst>
          </p:nvPr>
        </p:nvGraphicFramePr>
        <p:xfrm>
          <a:off x="3124200" y="5288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39275"/>
              </p:ext>
            </p:extLst>
          </p:nvPr>
        </p:nvGraphicFramePr>
        <p:xfrm>
          <a:off x="838200" y="5342652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0" y="4572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Can be placed: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2*3*11*13=858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4572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Cannot be placed: 2*3*5*7=210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8343"/>
              </p:ext>
            </p:extLst>
          </p:nvPr>
        </p:nvGraphicFramePr>
        <p:xfrm>
          <a:off x="4953000" y="44043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0" y="4038600"/>
                <a:ext cx="40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 smtClean="0"/>
                  <a:t>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2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∙5∙11∙19∙13∙23∙17∙29∙31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38600"/>
                <a:ext cx="4038600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754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81000" y="610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3 &amp; 7 are missing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93580"/>
              </p:ext>
            </p:extLst>
          </p:nvPr>
        </p:nvGraphicFramePr>
        <p:xfrm>
          <a:off x="7391400" y="4886776"/>
          <a:ext cx="1524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1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 far we reduced to –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  <a:ea typeface="Cambria Math"/>
                      </a:rPr>
                      <m:t>𝑊𝑜𝑟𝑙𝑑𝐿𝑜𝑐𝑎𝑡𝑖𝑜𝑛𝑠</m:t>
                    </m:r>
                    <m:r>
                      <a:rPr lang="en-US" sz="2300" b="0" i="1" smtClean="0">
                        <a:latin typeface="Cambria Math"/>
                        <a:ea typeface="Cambria Math"/>
                      </a:rPr>
                      <m:t>∙(</m:t>
                    </m:r>
                    <m:r>
                      <a:rPr lang="en-US" sz="2300" b="0" i="1" smtClean="0">
                        <a:latin typeface="Cambria Math"/>
                        <a:ea typeface="Cambria Math"/>
                      </a:rPr>
                      <m:t>𝑊𝑖𝑛𝑑𝑜𝑤𝑆𝑖𝑧𝑒</m:t>
                    </m:r>
                  </m:oMath>
                </a14:m>
                <a:r>
                  <a:rPr lang="en-US" sz="2300" i="1" dirty="0">
                    <a:latin typeface="Cambria Math"/>
                    <a:ea typeface="Cambria Math"/>
                  </a:rPr>
                  <a:t>+ NumOf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/>
                        <a:ea typeface="Cambria Math"/>
                      </a:rPr>
                      <m:t>𝑃𝑎𝑟𝑡𝑠</m:t>
                    </m:r>
                  </m:oMath>
                </a14:m>
                <a:r>
                  <a:rPr lang="en-US" sz="2300" i="1" dirty="0">
                    <a:latin typeface="Cambria Math"/>
                    <a:ea typeface="Cambria Math"/>
                  </a:rPr>
                  <a:t>)</a:t>
                </a:r>
              </a:p>
              <a:p>
                <a:pPr marL="0" lvl="1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dirty="0" smtClean="0"/>
                  <a:t>From: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4∙</m:t>
                      </m:r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𝑃𝑎𝑟𝑡𝑠</m:t>
                      </m:r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𝑊𝑜𝑟𝑙𝑑𝐿𝑜𝑐𝑎𝑡𝑖𝑜𝑛𝑠</m:t>
                      </m:r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∙(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3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𝑃𝑎𝑟𝑡𝑆𝑖𝑧𝑒</m:t>
                          </m:r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 #1.. #</m:t>
                          </m:r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nary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3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27662"/>
              </p:ext>
            </p:extLst>
          </p:nvPr>
        </p:nvGraphicFramePr>
        <p:xfrm>
          <a:off x="2514600" y="5064760"/>
          <a:ext cx="381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98967"/>
              </p:ext>
            </p:extLst>
          </p:nvPr>
        </p:nvGraphicFramePr>
        <p:xfrm>
          <a:off x="2590800" y="5410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91111"/>
              </p:ext>
            </p:extLst>
          </p:nvPr>
        </p:nvGraphicFramePr>
        <p:xfrm>
          <a:off x="2667000" y="63246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37267"/>
              </p:ext>
            </p:extLst>
          </p:nvPr>
        </p:nvGraphicFramePr>
        <p:xfrm>
          <a:off x="2590800" y="59639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08475"/>
              </p:ext>
            </p:extLst>
          </p:nvPr>
        </p:nvGraphicFramePr>
        <p:xfrm>
          <a:off x="2667000" y="55930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81490"/>
              </p:ext>
            </p:extLst>
          </p:nvPr>
        </p:nvGraphicFramePr>
        <p:xfrm>
          <a:off x="2590800" y="5445760"/>
          <a:ext cx="762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8368"/>
              </p:ext>
            </p:extLst>
          </p:nvPr>
        </p:nvGraphicFramePr>
        <p:xfrm>
          <a:off x="2514600" y="541020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27599"/>
              </p:ext>
            </p:extLst>
          </p:nvPr>
        </p:nvGraphicFramePr>
        <p:xfrm>
          <a:off x="2590800" y="59639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58807"/>
              </p:ext>
            </p:extLst>
          </p:nvPr>
        </p:nvGraphicFramePr>
        <p:xfrm>
          <a:off x="2590800" y="54864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35918"/>
              </p:ext>
            </p:extLst>
          </p:nvPr>
        </p:nvGraphicFramePr>
        <p:xfrm>
          <a:off x="4495800" y="5181600"/>
          <a:ext cx="1524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we do better?</a:t>
            </a:r>
          </a:p>
          <a:p>
            <a:r>
              <a:rPr lang="en-US" sz="2400" dirty="0" smtClean="0"/>
              <a:t>Observation: Every time we advance the “window”, the holes in the world move 1 square to the left or upwards relative to the window.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585"/>
              </p:ext>
            </p:extLst>
          </p:nvPr>
        </p:nvGraphicFramePr>
        <p:xfrm>
          <a:off x="2362200" y="345948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60363"/>
              </p:ext>
            </p:extLst>
          </p:nvPr>
        </p:nvGraphicFramePr>
        <p:xfrm>
          <a:off x="5029200" y="3429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419600" y="4419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19200" y="5867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Holes 3 &amp; 7 move to the left with the next iteration, now covering 2 &amp; 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13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situation will repeat itself every time a hole is encountered.</a:t>
            </a:r>
          </a:p>
          <a:p>
            <a:r>
              <a:rPr lang="en-US" sz="2800" dirty="0" smtClean="0"/>
              <a:t>In fact, we can easily prove that every time a hole covers location </a:t>
            </a:r>
            <a:r>
              <a:rPr lang="en-US" sz="2800" i="1" dirty="0" smtClean="0"/>
              <a:t>3</a:t>
            </a:r>
            <a:r>
              <a:rPr lang="en-US" sz="2800" dirty="0" smtClean="0"/>
              <a:t> in the window and the window moves right, during the next iteration it will cover location </a:t>
            </a:r>
            <a:r>
              <a:rPr lang="en-US" sz="2800" i="1" dirty="0" smtClean="0"/>
              <a:t>2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Similarly know that when the window goes to the next row, holes covered by location </a:t>
            </a:r>
            <a:r>
              <a:rPr lang="en-US" sz="2800" i="1" dirty="0" smtClean="0"/>
              <a:t>5</a:t>
            </a:r>
            <a:r>
              <a:rPr lang="en-US" sz="2800" dirty="0" smtClean="0"/>
              <a:t> now cover location </a:t>
            </a:r>
            <a:r>
              <a:rPr lang="en-US" sz="2800" i="1" dirty="0" smtClean="0"/>
              <a:t>2</a:t>
            </a:r>
            <a:r>
              <a:rPr lang="en-US" sz="2800" dirty="0" smtClean="0"/>
              <a:t> in the window.</a:t>
            </a:r>
          </a:p>
        </p:txBody>
      </p:sp>
    </p:spTree>
    <p:extLst>
      <p:ext uri="{BB962C8B-B14F-4D97-AF65-F5344CB8AC3E}">
        <p14:creationId xmlns:p14="http://schemas.microsoft.com/office/powerpoint/2010/main" val="21064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So what do we know so far?</a:t>
            </a:r>
          </a:p>
          <a:p>
            <a:pPr lvl="1"/>
            <a:r>
              <a:rPr lang="en-US" sz="2400" dirty="0" smtClean="0"/>
              <a:t>We only care about the holes in the world, other locations can be ignored.</a:t>
            </a:r>
          </a:p>
          <a:p>
            <a:r>
              <a:rPr lang="en-US" sz="2800" dirty="0"/>
              <a:t>The only changes between each iteration of the window (every time we move the anchor point over the world) are: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locations of </a:t>
            </a:r>
            <a:r>
              <a:rPr lang="en-US" dirty="0"/>
              <a:t>the </a:t>
            </a:r>
            <a:r>
              <a:rPr lang="en-US" dirty="0" smtClean="0"/>
              <a:t>currently discovered </a:t>
            </a:r>
            <a:r>
              <a:rPr lang="en-US" dirty="0"/>
              <a:t>holes </a:t>
            </a:r>
            <a:r>
              <a:rPr lang="en-US" dirty="0" smtClean="0"/>
              <a:t>within the world move in a known direction, so we can automatically compute the change they cause to the location value.</a:t>
            </a:r>
          </a:p>
          <a:p>
            <a:pPr lvl="1"/>
            <a:r>
              <a:rPr lang="en-US" dirty="0" smtClean="0"/>
              <a:t>We only have to scan the newly discovered locations in the world for new holes.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When we move the window right, we get a new column.</a:t>
            </a:r>
          </a:p>
          <a:p>
            <a:pPr lvl="2"/>
            <a:r>
              <a:rPr lang="en-US" dirty="0" smtClean="0"/>
              <a:t>When we move downward, we get a new row.</a:t>
            </a:r>
            <a:endParaRPr lang="en-US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8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Algorithm X’s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Solution: Define the function 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𝐻𝑜𝑙𝑒𝐷𝑒𝑙𝑡𝑎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𝑙𝑜𝑐𝑎𝑡𝑖𝑜𝑛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𝑑𝑖𝑟𝑒𝑐𝑡𝑖𝑜𝑛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400" dirty="0" smtClean="0"/>
                  <a:t>Whereas </a:t>
                </a:r>
                <a:r>
                  <a:rPr lang="en-US" sz="2400" i="1" dirty="0" smtClean="0"/>
                  <a:t>location</a:t>
                </a:r>
                <a:r>
                  <a:rPr lang="en-US" sz="2400" dirty="0" smtClean="0"/>
                  <a:t> is the location value of the hole (within the window), and </a:t>
                </a:r>
                <a:r>
                  <a:rPr lang="en-US" sz="2400" i="1" dirty="0" smtClean="0"/>
                  <a:t>direction</a:t>
                </a:r>
                <a:r>
                  <a:rPr lang="en-US" sz="2400" dirty="0" smtClean="0"/>
                  <a:t> can be either right or down.</a:t>
                </a:r>
              </a:p>
              <a:p>
                <a:r>
                  <a:rPr lang="en-US" sz="2400" dirty="0" smtClean="0"/>
                  <a:t>The return value of the function is the change the hole movement causes to the world location value.</a:t>
                </a:r>
              </a:p>
              <a:p>
                <a:r>
                  <a:rPr lang="en-US" sz="2400" dirty="0" smtClean="0"/>
                  <a:t>Possible to pre-calculate the functions values and store them prior to the program execution for reasonable window sizes.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525963"/>
              </a:xfrm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89028"/>
              </p:ext>
            </p:extLst>
          </p:nvPr>
        </p:nvGraphicFramePr>
        <p:xfrm>
          <a:off x="2362200" y="231648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11408"/>
              </p:ext>
            </p:extLst>
          </p:nvPr>
        </p:nvGraphicFramePr>
        <p:xfrm>
          <a:off x="5029200" y="2286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419600" y="3276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4724400"/>
                <a:ext cx="716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𝐻𝑜𝑙𝑒𝐷𝑒𝑙𝑡𝑎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=2/3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24400"/>
                <a:ext cx="7162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4964668"/>
                <a:ext cx="716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𝐻𝑜𝑙𝑒𝐷𝑒𝑙𝑡𝑎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7, 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𝑑𝑜𝑤𝑛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=3/7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964668"/>
                <a:ext cx="7162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5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 the algorithm is reduced to -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1992868"/>
                <a:ext cx="90678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𝑪𝒐𝒎𝒑𝒖𝒕𝒆𝑵𝒆𝒙𝒕𝑾𝒐𝒓𝒍𝒅𝑳𝒐𝒄𝒂𝒕𝒊𝒐𝒏𝑽𝒂𝒍𝒖𝒆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𝐴𝑛𝑐h𝑜𝑟𝑋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𝐴𝑛𝑐h𝑜𝑟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𝐻𝑜𝑙𝑒𝑠𝐿𝑖𝑠𝑡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				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𝐷𝑖𝑟𝑒𝑐𝑡𝑖𝑜𝑛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𝑊𝑜𝑟𝑙𝑑𝐿𝑜𝑐𝑎𝑡𝑖𝑜𝑛𝑉𝑎𝑙𝑢𝑒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lvl="2"/>
                <a:r>
                  <a:rPr lang="en-US" i="1" dirty="0">
                    <a:latin typeface="Cambria Math"/>
                  </a:rPr>
                  <a:t>If Direction = Right then</a:t>
                </a:r>
              </a:p>
              <a:p>
                <a:pPr lvl="2"/>
                <a:r>
                  <a:rPr lang="en-US" i="1" dirty="0">
                    <a:latin typeface="Cambria Math"/>
                  </a:rPr>
                  <a:t>	For each hole in the leftmost column in the </a:t>
                </a:r>
                <a:r>
                  <a:rPr lang="en-US" i="1" dirty="0" smtClean="0">
                    <a:latin typeface="Cambria Math"/>
                  </a:rPr>
                  <a:t>window do</a:t>
                </a:r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i="1" dirty="0">
                    <a:latin typeface="Cambria Math"/>
                  </a:rPr>
                  <a:t>		</a:t>
                </a:r>
                <a:r>
                  <a:rPr lang="en-US" i="1" dirty="0" err="1">
                    <a:latin typeface="Cambria Math"/>
                  </a:rPr>
                  <a:t>WorldLocationValue</a:t>
                </a:r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*= </a:t>
                </a:r>
                <a:r>
                  <a:rPr lang="en-US" i="1" dirty="0" err="1">
                    <a:latin typeface="Cambria Math"/>
                  </a:rPr>
                  <a:t>HoleLocationValue</a:t>
                </a:r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i="1" dirty="0">
                    <a:latin typeface="Cambria Math"/>
                  </a:rPr>
                  <a:t>		</a:t>
                </a:r>
                <a:r>
                  <a:rPr lang="en-US" i="1" dirty="0" err="1" smtClean="0">
                    <a:latin typeface="Cambria Math"/>
                  </a:rPr>
                  <a:t>HolesList.remove</a:t>
                </a:r>
                <a:r>
                  <a:rPr lang="en-US" i="1" dirty="0" smtClean="0">
                    <a:latin typeface="Cambria Math"/>
                  </a:rPr>
                  <a:t>(Hole)</a:t>
                </a:r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i="1" dirty="0">
                    <a:latin typeface="Cambria Math"/>
                  </a:rPr>
                  <a:t>	For each </a:t>
                </a:r>
                <a:r>
                  <a:rPr lang="en-US" i="1" dirty="0" smtClean="0">
                    <a:latin typeface="Cambria Math"/>
                  </a:rPr>
                  <a:t>other discovered hole </a:t>
                </a:r>
                <a:r>
                  <a:rPr lang="en-US" i="1" dirty="0">
                    <a:latin typeface="Cambria Math"/>
                  </a:rPr>
                  <a:t>in the </a:t>
                </a:r>
                <a:r>
                  <a:rPr lang="en-US" i="1" dirty="0" smtClean="0">
                    <a:latin typeface="Cambria Math"/>
                  </a:rPr>
                  <a:t>window do</a:t>
                </a:r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i="1" dirty="0">
                    <a:latin typeface="Cambria Math"/>
                  </a:rPr>
                  <a:t>		</a:t>
                </a:r>
                <a:r>
                  <a:rPr lang="en-US" i="1" dirty="0" err="1">
                    <a:latin typeface="Cambria Math"/>
                  </a:rPr>
                  <a:t>WorldLocationValue</a:t>
                </a:r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*= </a:t>
                </a:r>
                <a:r>
                  <a:rPr lang="en-US" i="1" dirty="0" err="1" smtClean="0">
                    <a:latin typeface="Cambria Math"/>
                  </a:rPr>
                  <a:t>HoleDelta</a:t>
                </a:r>
                <a:r>
                  <a:rPr lang="en-US" i="1" dirty="0" smtClean="0">
                    <a:latin typeface="Cambria Math"/>
                  </a:rPr>
                  <a:t>(</a:t>
                </a:r>
                <a:r>
                  <a:rPr lang="en-US" i="1" dirty="0" err="1" smtClean="0">
                    <a:latin typeface="Cambria Math"/>
                  </a:rPr>
                  <a:t>HoleLocation</a:t>
                </a:r>
                <a:r>
                  <a:rPr lang="en-US" i="1" dirty="0" smtClean="0">
                    <a:latin typeface="Cambria Math"/>
                  </a:rPr>
                  <a:t>, Direction)</a:t>
                </a:r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b="0" dirty="0" smtClean="0"/>
                  <a:t>	</a:t>
                </a:r>
                <a:r>
                  <a:rPr lang="en-US" i="1" dirty="0">
                    <a:latin typeface="Cambria Math"/>
                  </a:rPr>
                  <a:t>For each location discovered on the new rightmost column</a:t>
                </a:r>
              </a:p>
              <a:p>
                <a:pPr lvl="2"/>
                <a:r>
                  <a:rPr lang="en-US" i="1" dirty="0">
                    <a:latin typeface="Cambria Math"/>
                  </a:rPr>
                  <a:t>		If location == hole then</a:t>
                </a:r>
              </a:p>
              <a:p>
                <a:pPr lvl="2"/>
                <a:r>
                  <a:rPr lang="en-US" i="1" dirty="0">
                    <a:latin typeface="Cambria Math"/>
                  </a:rPr>
                  <a:t>			</a:t>
                </a:r>
                <a:r>
                  <a:rPr lang="en-US" i="1" dirty="0" err="1">
                    <a:latin typeface="Cambria Math"/>
                  </a:rPr>
                  <a:t>HolesList.add</a:t>
                </a:r>
                <a:r>
                  <a:rPr lang="en-US" i="1" dirty="0">
                    <a:latin typeface="Cambria Math"/>
                  </a:rPr>
                  <a:t>(location)</a:t>
                </a:r>
              </a:p>
              <a:p>
                <a:pPr lvl="2"/>
                <a:r>
                  <a:rPr lang="en-US" i="1" dirty="0">
                    <a:latin typeface="Cambria Math"/>
                  </a:rPr>
                  <a:t>			</a:t>
                </a:r>
                <a:r>
                  <a:rPr lang="en-US" i="1" dirty="0" err="1">
                    <a:latin typeface="Cambria Math"/>
                  </a:rPr>
                  <a:t>WorldLocationValue</a:t>
                </a:r>
                <a:r>
                  <a:rPr lang="en-US" i="1" dirty="0">
                    <a:latin typeface="Cambria Math"/>
                  </a:rPr>
                  <a:t> /= </a:t>
                </a:r>
                <a:r>
                  <a:rPr lang="en-US" i="1" dirty="0" err="1" smtClean="0">
                    <a:latin typeface="Cambria Math"/>
                  </a:rPr>
                  <a:t>LocationValue</a:t>
                </a:r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i="1" dirty="0">
                    <a:latin typeface="Cambria Math"/>
                  </a:rPr>
                  <a:t>If Direction = Down then </a:t>
                </a:r>
                <a:r>
                  <a:rPr lang="en-US" i="1" dirty="0">
                    <a:solidFill>
                      <a:srgbClr val="00B050"/>
                    </a:solidFill>
                    <a:latin typeface="Cambria Math"/>
                  </a:rPr>
                  <a:t>// </a:t>
                </a:r>
                <a:r>
                  <a:rPr lang="en-US" i="1" dirty="0" smtClean="0">
                    <a:solidFill>
                      <a:srgbClr val="00B050"/>
                    </a:solidFill>
                    <a:latin typeface="Cambria Math"/>
                  </a:rPr>
                  <a:t>Symmetrical </a:t>
                </a:r>
                <a:r>
                  <a:rPr lang="en-US" i="1" dirty="0">
                    <a:solidFill>
                      <a:srgbClr val="00B050"/>
                    </a:solidFill>
                    <a:latin typeface="Cambria Math"/>
                  </a:rPr>
                  <a:t>to </a:t>
                </a:r>
                <a:r>
                  <a:rPr lang="en-US" i="1" dirty="0" smtClean="0">
                    <a:solidFill>
                      <a:srgbClr val="00B050"/>
                    </a:solidFill>
                    <a:latin typeface="Cambria Math"/>
                  </a:rPr>
                  <a:t>Right …..</a:t>
                </a:r>
              </a:p>
              <a:p>
                <a:pPr lvl="2"/>
                <a:r>
                  <a:rPr lang="en-US" i="1" dirty="0" smtClean="0">
                    <a:latin typeface="Cambria Math"/>
                  </a:rPr>
                  <a:t>Return </a:t>
                </a:r>
                <a:r>
                  <a:rPr lang="en-US" i="1" dirty="0" err="1" smtClean="0">
                    <a:latin typeface="Cambria Math"/>
                  </a:rPr>
                  <a:t>WorldLocationValue</a:t>
                </a:r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i="1" dirty="0">
                    <a:latin typeface="Cambria Math"/>
                  </a:rPr>
                  <a:t>	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92868"/>
                <a:ext cx="9067800" cy="4247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4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initialize the algorithm, we scan for holes at the window size and compute the first world location value manually.</a:t>
            </a:r>
          </a:p>
          <a:p>
            <a:r>
              <a:rPr lang="en-US" sz="2800" dirty="0" smtClean="0"/>
              <a:t>We iterate at each direction until all window locations are holes (this signals we’ve crossed the border of the world).</a:t>
            </a:r>
          </a:p>
          <a:p>
            <a:pPr lvl="1"/>
            <a:r>
              <a:rPr lang="en-US" sz="2400" dirty="0" smtClean="0"/>
              <a:t>Can query the number of holes found against the number of locations within the window for fast boundary test.</a:t>
            </a:r>
          </a:p>
          <a:p>
            <a:r>
              <a:rPr lang="en-US" sz="2800" dirty="0" smtClean="0"/>
              <a:t>We scan each location once. We scan each hole times the dimensions of the window</a:t>
            </a:r>
          </a:p>
        </p:txBody>
      </p:sp>
    </p:spTree>
    <p:extLst>
      <p:ext uri="{BB962C8B-B14F-4D97-AF65-F5344CB8AC3E}">
        <p14:creationId xmlns:p14="http://schemas.microsoft.com/office/powerpoint/2010/main" val="28729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1371600"/>
                <a:ext cx="10210800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latin typeface="Cambria Math"/>
                        </a:rPr>
                        <m:t>𝑪𝒐𝒎𝒑𝒖𝒕𝒆𝑨𝒍𝒍𝑾𝒐𝒓𝒍𝒅𝑳𝒐𝒄𝒂𝒕𝒊𝒐𝒏𝒔</m:t>
                      </m:r>
                      <m:r>
                        <a:rPr lang="en-US" sz="1700" b="1" i="1" smtClean="0">
                          <a:latin typeface="Cambria Math"/>
                        </a:rPr>
                        <m:t>()</m:t>
                      </m:r>
                    </m:oMath>
                  </m:oMathPara>
                </a14:m>
                <a:endParaRPr lang="en-US" sz="1700" b="0" dirty="0" smtClean="0"/>
              </a:p>
              <a:p>
                <a:r>
                  <a:rPr lang="en-US" sz="1700" b="0" dirty="0" smtClean="0"/>
                  <a:t>	Calculate first world location value manually (</a:t>
                </a:r>
                <a:r>
                  <a:rPr lang="en-US" sz="1700" b="0" dirty="0" err="1" smtClean="0"/>
                  <a:t>init</a:t>
                </a:r>
                <a:r>
                  <a:rPr lang="en-US" sz="1700" b="0" dirty="0" smtClean="0"/>
                  <a:t> holes list as well) </a:t>
                </a:r>
              </a:p>
              <a:p>
                <a:r>
                  <a:rPr lang="en-US" sz="1700" b="1" i="1" dirty="0" smtClean="0">
                    <a:latin typeface="Cambria Math"/>
                  </a:rPr>
                  <a:t>	</a:t>
                </a:r>
                <a:r>
                  <a:rPr lang="en-US" sz="1700" dirty="0" err="1" smtClean="0"/>
                  <a:t>ComputeWorldLocations</a:t>
                </a:r>
                <a:r>
                  <a:rPr lang="en-US" sz="1700" dirty="0" smtClean="0"/>
                  <a:t>(2, 1, </a:t>
                </a:r>
                <a:r>
                  <a:rPr lang="en-US" sz="1700" dirty="0" err="1" smtClean="0"/>
                  <a:t>HolesList</a:t>
                </a:r>
                <a:r>
                  <a:rPr lang="en-US" sz="1700" dirty="0" smtClean="0"/>
                  <a:t>, Right, </a:t>
                </a:r>
                <a:r>
                  <a:rPr lang="en-US" sz="1700" dirty="0" err="1" smtClean="0"/>
                  <a:t>FirstWorldLocationValue</a:t>
                </a:r>
                <a:r>
                  <a:rPr lang="en-US" sz="1700" dirty="0" smtClean="0"/>
                  <a:t>)</a:t>
                </a:r>
                <a:endParaRPr lang="en-US" sz="1700" b="1" i="1" dirty="0" smtClean="0">
                  <a:latin typeface="Cambria Math"/>
                </a:endParaRPr>
              </a:p>
              <a:p>
                <a:r>
                  <a:rPr lang="en-US" sz="1700" b="1" i="1" dirty="0" smtClean="0">
                    <a:latin typeface="Cambria Math"/>
                  </a:rPr>
                  <a:t>	</a:t>
                </a:r>
                <a:r>
                  <a:rPr lang="en-US" sz="1700" dirty="0" err="1" smtClean="0"/>
                  <a:t>ComputeWorldLocations</a:t>
                </a:r>
                <a:r>
                  <a:rPr lang="en-US" sz="1700" dirty="0" smtClean="0"/>
                  <a:t>(1, 2, </a:t>
                </a:r>
                <a:r>
                  <a:rPr lang="en-US" sz="1700" dirty="0" err="1" smtClean="0"/>
                  <a:t>HolesList</a:t>
                </a:r>
                <a:r>
                  <a:rPr lang="en-US" sz="1700" dirty="0" smtClean="0"/>
                  <a:t>, Down, </a:t>
                </a:r>
                <a:r>
                  <a:rPr lang="en-US" sz="1700" dirty="0" err="1" smtClean="0"/>
                  <a:t>FirstWorldLocationValue</a:t>
                </a:r>
                <a:r>
                  <a:rPr lang="en-US" sz="1700" dirty="0" smtClean="0"/>
                  <a:t>)</a:t>
                </a:r>
                <a:endParaRPr lang="en-US" sz="1700" b="1" i="1" dirty="0" smtClean="0">
                  <a:latin typeface="Cambria Math"/>
                </a:endParaRPr>
              </a:p>
              <a:p>
                <a:endParaRPr lang="en-US" sz="17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1" i="1" smtClean="0">
                          <a:latin typeface="Cambria Math"/>
                        </a:rPr>
                        <m:t>𝑪𝒐𝒎𝒑𝒖𝒕𝒆𝑾𝒐𝒓𝒍𝒅𝑳𝒐𝒄𝒂𝒕𝒊𝒐𝒏</m:t>
                      </m:r>
                      <m:r>
                        <a:rPr lang="en-US" sz="1700" b="0" i="1" smtClean="0">
                          <a:latin typeface="Cambria Math"/>
                        </a:rPr>
                        <m:t>(</m:t>
                      </m:r>
                      <m:r>
                        <a:rPr lang="en-US" sz="1700" b="0" i="1" smtClean="0">
                          <a:latin typeface="Cambria Math"/>
                        </a:rPr>
                        <m:t>𝐴𝑛𝑐h𝑜𝑟𝑋</m:t>
                      </m:r>
                      <m:r>
                        <a:rPr lang="en-US" sz="1700" b="0" i="1" smtClean="0">
                          <a:latin typeface="Cambria Math"/>
                        </a:rPr>
                        <m:t>, </m:t>
                      </m:r>
                      <m:r>
                        <a:rPr lang="en-US" sz="1700" b="0" i="1" smtClean="0">
                          <a:latin typeface="Cambria Math"/>
                        </a:rPr>
                        <m:t>𝐴𝑛𝑐h𝑜𝑟𝑌</m:t>
                      </m:r>
                      <m:r>
                        <a:rPr lang="en-US" sz="1700" b="0" i="1" smtClean="0">
                          <a:latin typeface="Cambria Math"/>
                        </a:rPr>
                        <m:t>, </m:t>
                      </m:r>
                      <m:r>
                        <a:rPr lang="en-US" sz="1700" b="0" i="1" smtClean="0">
                          <a:latin typeface="Cambria Math"/>
                        </a:rPr>
                        <m:t>𝐻𝑜𝑙𝑒𝑠𝐿𝑖𝑠𝑡</m:t>
                      </m:r>
                      <m:r>
                        <a:rPr lang="en-US" sz="1700" b="0" i="1" smtClean="0">
                          <a:latin typeface="Cambria Math"/>
                        </a:rPr>
                        <m:t>, </m:t>
                      </m:r>
                      <m:r>
                        <a:rPr lang="en-US" sz="1700" b="0" i="1" smtClean="0">
                          <a:latin typeface="Cambria Math"/>
                        </a:rPr>
                        <m:t>𝐷𝑖𝑟𝑒𝑐𝑡𝑖𝑜𝑛</m:t>
                      </m:r>
                      <m:r>
                        <a:rPr lang="en-US" sz="1700" b="0" i="1" smtClean="0">
                          <a:latin typeface="Cambria Math"/>
                        </a:rPr>
                        <m:t>, </m:t>
                      </m:r>
                      <m:r>
                        <a:rPr lang="en-US" sz="1700" b="0" i="1" smtClean="0">
                          <a:latin typeface="Cambria Math"/>
                        </a:rPr>
                        <m:t>𝑊𝑜𝑟𝑙𝑑𝐿𝑜𝑐𝑎𝑡𝑖𝑜𝑛𝑉𝑎𝑙</m:t>
                      </m:r>
                      <m:r>
                        <a:rPr lang="en-US" sz="17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700" b="0" dirty="0" smtClean="0"/>
              </a:p>
              <a:p>
                <a:pPr lvl="2"/>
                <a:r>
                  <a:rPr lang="en-US" sz="1700" i="1" dirty="0" smtClean="0">
                    <a:latin typeface="Cambria Math"/>
                  </a:rPr>
                  <a:t>If All locations in the window are holes </a:t>
                </a:r>
                <a:r>
                  <a:rPr lang="en-US" sz="1700" b="1" i="1" dirty="0" smtClean="0">
                    <a:latin typeface="Cambria Math"/>
                  </a:rPr>
                  <a:t>then</a:t>
                </a:r>
                <a:r>
                  <a:rPr lang="en-US" sz="1700" i="1" dirty="0" smtClean="0">
                    <a:latin typeface="Cambria Math"/>
                  </a:rPr>
                  <a:t> </a:t>
                </a:r>
                <a:r>
                  <a:rPr lang="en-US" sz="1700" i="1" dirty="0" smtClean="0">
                    <a:latin typeface="Cambria Math"/>
                  </a:rPr>
                  <a:t>return</a:t>
                </a:r>
              </a:p>
              <a:p>
                <a:pPr lvl="2"/>
                <a:r>
                  <a:rPr lang="en-US" sz="1700" i="1" dirty="0" smtClean="0">
                    <a:latin typeface="Cambria Math"/>
                  </a:rPr>
                  <a:t>If </a:t>
                </a:r>
                <a:r>
                  <a:rPr lang="en-US" sz="1700" i="1" dirty="0" err="1" smtClean="0"/>
                  <a:t>CurrentWorldLocationValue</a:t>
                </a:r>
                <a:r>
                  <a:rPr lang="en-US" sz="1700" dirty="0" smtClean="0"/>
                  <a:t> was already calculated before </a:t>
                </a:r>
                <a:r>
                  <a:rPr lang="en-US" sz="1700" b="1" dirty="0" smtClean="0"/>
                  <a:t>then</a:t>
                </a:r>
                <a:r>
                  <a:rPr lang="en-US" sz="1700" dirty="0" smtClean="0"/>
                  <a:t> </a:t>
                </a:r>
                <a:r>
                  <a:rPr lang="en-US" sz="1700" i="1" dirty="0" smtClean="0"/>
                  <a:t>return</a:t>
                </a:r>
                <a:endParaRPr lang="en-US" sz="1700" b="1" i="1" dirty="0" smtClean="0">
                  <a:latin typeface="Cambria Math"/>
                </a:endParaRPr>
              </a:p>
              <a:p>
                <a:pPr lvl="2"/>
                <a:r>
                  <a:rPr lang="en-US" sz="1700" i="1" dirty="0" smtClean="0">
                    <a:latin typeface="Cambria Math"/>
                  </a:rPr>
                  <a:t>If direction == right</a:t>
                </a:r>
              </a:p>
              <a:p>
                <a:pPr lvl="2"/>
                <a:r>
                  <a:rPr lang="en-US" sz="1700" b="0" dirty="0" smtClean="0"/>
                  <a:t>	CurrentWorldLocationValue = 		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/>
                      </a:rPr>
                      <m:t>𝐶𝑜𝑚𝑝𝑢𝑡𝑒𝑁𝑒𝑥𝑡𝑊𝑜𝑟𝑙𝑑𝐿𝑜𝑐𝑎𝑡𝑖𝑜𝑛𝑉𝑎𝑙𝑢𝑒</m:t>
                    </m:r>
                    <m:r>
                      <a:rPr lang="en-US" sz="1700" b="0" i="1" smtClean="0">
                        <a:latin typeface="Cambria Math"/>
                      </a:rPr>
                      <m:t>(</m:t>
                    </m:r>
                    <m:r>
                      <a:rPr lang="en-US" sz="1700" i="1" smtClean="0">
                        <a:latin typeface="Cambria Math"/>
                      </a:rPr>
                      <m:t>𝐴𝑛𝑐h𝑜𝑟𝑋</m:t>
                    </m:r>
                    <m:r>
                      <a:rPr lang="en-US" sz="1700" i="1" smtClean="0">
                        <a:latin typeface="Cambria Math"/>
                      </a:rPr>
                      <m:t>, </m:t>
                    </m:r>
                    <m:r>
                      <a:rPr lang="en-US" sz="1700" i="1" smtClean="0">
                        <a:latin typeface="Cambria Math"/>
                      </a:rPr>
                      <m:t>𝐴𝑛𝑐h𝑜𝑟</m:t>
                    </m:r>
                    <m:r>
                      <a:rPr lang="en-US" sz="1700" i="1" smtClean="0">
                        <a:latin typeface="Cambria Math"/>
                      </a:rPr>
                      <m:t> </m:t>
                    </m:r>
                    <m:r>
                      <a:rPr lang="en-US" sz="1700" i="1" smtClean="0">
                        <a:latin typeface="Cambria Math"/>
                      </a:rPr>
                      <m:t>𝑌</m:t>
                    </m:r>
                    <m:r>
                      <a:rPr lang="en-US" sz="1700" i="1" smtClean="0">
                        <a:latin typeface="Cambria Math"/>
                      </a:rPr>
                      <m:t>,</m:t>
                    </m:r>
                    <m:r>
                      <a:rPr lang="en-US" sz="1700" i="1" smtClean="0">
                        <a:latin typeface="Cambria Math"/>
                      </a:rPr>
                      <m:t>𝐻𝑜𝑙𝑒𝑠𝐿𝑖𝑠𝑡</m:t>
                    </m:r>
                    <m:r>
                      <a:rPr lang="en-US" sz="1700" b="0" i="1" smtClean="0">
                        <a:latin typeface="Cambria Math"/>
                      </a:rPr>
                      <m:t>,</m:t>
                    </m:r>
                  </m:oMath>
                </a14:m>
                <a:endParaRPr lang="en-US" sz="1700" b="0" i="1" dirty="0" smtClean="0">
                  <a:latin typeface="Cambria Math"/>
                </a:endParaRPr>
              </a:p>
              <a:p>
                <a:pPr lvl="2"/>
                <a:r>
                  <a:rPr lang="en-US" sz="1700" b="0" dirty="0" smtClean="0"/>
                  <a:t>					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𝑅𝑖𝑔h𝑡</m:t>
                    </m:r>
                    <m:r>
                      <a:rPr lang="en-US" sz="1700" b="0" i="1" smtClean="0">
                        <a:latin typeface="Cambria Math"/>
                      </a:rPr>
                      <m:t>, </m:t>
                    </m:r>
                    <m:r>
                      <a:rPr lang="en-US" sz="1700" b="0" i="1" smtClean="0">
                        <a:latin typeface="Cambria Math"/>
                      </a:rPr>
                      <m:t>𝑊𝑜𝑟𝑙𝑑𝐿𝑜𝑐𝑎𝑡𝑖𝑜𝑛𝑉𝑎𝑙</m:t>
                    </m:r>
                    <m:r>
                      <a:rPr lang="en-US" sz="17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700" i="1" dirty="0" smtClean="0">
                  <a:latin typeface="Cambria Math"/>
                </a:endParaRPr>
              </a:p>
              <a:p>
                <a:pPr lvl="2"/>
                <a:r>
                  <a:rPr lang="en-US" sz="1700" i="1" dirty="0" smtClean="0">
                    <a:latin typeface="Cambria Math"/>
                  </a:rPr>
                  <a:t>Else </a:t>
                </a:r>
                <a:r>
                  <a:rPr lang="en-US" sz="1700" i="1" dirty="0" smtClean="0">
                    <a:solidFill>
                      <a:srgbClr val="00B050"/>
                    </a:solidFill>
                    <a:latin typeface="Cambria Math"/>
                  </a:rPr>
                  <a:t>// direction == down</a:t>
                </a:r>
              </a:p>
              <a:p>
                <a:pPr lvl="2"/>
                <a:r>
                  <a:rPr lang="en-US" sz="1700" b="0" dirty="0" smtClean="0"/>
                  <a:t>	</a:t>
                </a:r>
                <a:r>
                  <a:rPr lang="en-US" sz="1700" b="0" dirty="0" err="1" smtClean="0"/>
                  <a:t>CurrentWorldLocationValue</a:t>
                </a:r>
                <a:r>
                  <a:rPr lang="en-US" sz="1700" b="0" dirty="0" smtClean="0"/>
                  <a:t> = 		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/>
                      </a:rPr>
                      <m:t>𝐶𝑜𝑚𝑝𝑢𝑡𝑒𝑁𝑒𝑥𝑡𝑊𝑜𝑟𝑙𝑑𝐿𝑜𝑐𝑎𝑡𝑖𝑜𝑛𝑉𝑎𝑙𝑢𝑒</m:t>
                    </m:r>
                    <m:r>
                      <a:rPr lang="en-US" sz="1700" b="0" i="1" smtClean="0">
                        <a:latin typeface="Cambria Math"/>
                      </a:rPr>
                      <m:t>(</m:t>
                    </m:r>
                    <m:r>
                      <a:rPr lang="en-US" sz="1700" i="1" smtClean="0">
                        <a:latin typeface="Cambria Math"/>
                      </a:rPr>
                      <m:t>𝐴𝑛𝑐h𝑜𝑟𝑋</m:t>
                    </m:r>
                    <m:r>
                      <a:rPr lang="en-US" sz="1700" i="1" smtClean="0">
                        <a:latin typeface="Cambria Math"/>
                      </a:rPr>
                      <m:t>, </m:t>
                    </m:r>
                    <m:r>
                      <a:rPr lang="en-US" sz="1700" i="1" smtClean="0">
                        <a:latin typeface="Cambria Math"/>
                      </a:rPr>
                      <m:t>𝐴𝑛𝑐h𝑜𝑟</m:t>
                    </m:r>
                    <m:r>
                      <a:rPr lang="en-US" sz="1700" i="1" smtClean="0">
                        <a:latin typeface="Cambria Math"/>
                      </a:rPr>
                      <m:t> </m:t>
                    </m:r>
                    <m:r>
                      <a:rPr lang="en-US" sz="1700" i="1" smtClean="0">
                        <a:latin typeface="Cambria Math"/>
                      </a:rPr>
                      <m:t>𝑌</m:t>
                    </m:r>
                    <m:r>
                      <a:rPr lang="en-US" sz="1700" i="1" smtClean="0">
                        <a:latin typeface="Cambria Math"/>
                      </a:rPr>
                      <m:t>,</m:t>
                    </m:r>
                    <m:r>
                      <a:rPr lang="en-US" sz="1700" i="1" smtClean="0">
                        <a:latin typeface="Cambria Math"/>
                      </a:rPr>
                      <m:t>𝐻𝑜𝑙𝑒𝑠𝐿𝑖𝑠𝑡</m:t>
                    </m:r>
                    <m:r>
                      <a:rPr lang="en-US" sz="1700" b="0" i="1" smtClean="0">
                        <a:latin typeface="Cambria Math"/>
                      </a:rPr>
                      <m:t>,</m:t>
                    </m:r>
                  </m:oMath>
                </a14:m>
                <a:endParaRPr lang="en-US" sz="1700" b="0" i="1" dirty="0" smtClean="0">
                  <a:latin typeface="Cambria Math"/>
                </a:endParaRPr>
              </a:p>
              <a:p>
                <a:pPr lvl="2"/>
                <a:r>
                  <a:rPr lang="en-US" sz="1700" b="0" dirty="0" smtClean="0"/>
                  <a:t>					Down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, </m:t>
                    </m:r>
                    <m:r>
                      <a:rPr lang="en-US" sz="1700" b="0" i="1" smtClean="0">
                        <a:latin typeface="Cambria Math"/>
                      </a:rPr>
                      <m:t>𝑊𝑜𝑟𝑙𝑑𝐿𝑜𝑐𝑎𝑡𝑖𝑜𝑛𝑉𝑎𝑙</m:t>
                    </m:r>
                    <m:r>
                      <a:rPr lang="en-US" sz="17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700" i="1" dirty="0" smtClean="0">
                  <a:latin typeface="Cambria Math"/>
                </a:endParaRPr>
              </a:p>
              <a:p>
                <a:pPr lvl="2"/>
                <a:endParaRPr lang="en-US" sz="1700" i="1" dirty="0">
                  <a:latin typeface="Cambria Math"/>
                </a:endParaRPr>
              </a:p>
              <a:p>
                <a:r>
                  <a:rPr lang="en-US" sz="1700" dirty="0" smtClean="0"/>
                  <a:t>	</a:t>
                </a:r>
                <a:r>
                  <a:rPr lang="en-US" sz="1700" dirty="0" err="1" smtClean="0"/>
                  <a:t>ComputeWorldLocations</a:t>
                </a:r>
                <a:r>
                  <a:rPr lang="en-US" sz="1700" dirty="0" smtClean="0"/>
                  <a:t>(AnchorX+1, </a:t>
                </a:r>
                <a:r>
                  <a:rPr lang="en-US" sz="1700" dirty="0" err="1" smtClean="0"/>
                  <a:t>AnchorY</a:t>
                </a:r>
                <a:r>
                  <a:rPr lang="en-US" sz="1700" dirty="0" smtClean="0"/>
                  <a:t>, </a:t>
                </a:r>
                <a:r>
                  <a:rPr lang="en-US" sz="1700" dirty="0" err="1" smtClean="0"/>
                  <a:t>HolesList</a:t>
                </a:r>
                <a:r>
                  <a:rPr lang="en-US" sz="1700" dirty="0" smtClean="0"/>
                  <a:t>,</a:t>
                </a:r>
              </a:p>
              <a:p>
                <a:r>
                  <a:rPr lang="en-US" sz="1700" dirty="0"/>
                  <a:t>	</a:t>
                </a:r>
                <a:r>
                  <a:rPr lang="en-US" sz="1700" dirty="0" smtClean="0"/>
                  <a:t>		         Right, </a:t>
                </a:r>
                <a:r>
                  <a:rPr lang="en-US" sz="1700" b="0" dirty="0" err="1" smtClean="0"/>
                  <a:t>CurrentWorldLocationValue</a:t>
                </a:r>
                <a:r>
                  <a:rPr lang="en-US" sz="1700" b="0" dirty="0" smtClean="0"/>
                  <a:t> </a:t>
                </a:r>
                <a:r>
                  <a:rPr lang="en-US" sz="1700" dirty="0" smtClean="0"/>
                  <a:t>)</a:t>
                </a:r>
                <a:endParaRPr lang="en-US" sz="1700" b="1" i="1" dirty="0" smtClean="0">
                  <a:latin typeface="Cambria Math"/>
                </a:endParaRPr>
              </a:p>
              <a:p>
                <a:r>
                  <a:rPr lang="en-US" sz="1700" b="1" i="1" dirty="0" smtClean="0">
                    <a:latin typeface="Cambria Math"/>
                  </a:rPr>
                  <a:t>	</a:t>
                </a:r>
                <a:r>
                  <a:rPr lang="en-US" sz="1700" dirty="0" err="1" smtClean="0"/>
                  <a:t>ComputeWorldLocations</a:t>
                </a:r>
                <a:r>
                  <a:rPr lang="en-US" sz="1700" dirty="0" smtClean="0"/>
                  <a:t>(</a:t>
                </a:r>
                <a:r>
                  <a:rPr lang="en-US" sz="1700" dirty="0" err="1" smtClean="0"/>
                  <a:t>AnchorX</a:t>
                </a:r>
                <a:r>
                  <a:rPr lang="en-US" sz="1700" dirty="0" smtClean="0"/>
                  <a:t>, AnchorY+1, </a:t>
                </a:r>
                <a:r>
                  <a:rPr lang="en-US" sz="1700" dirty="0" err="1" smtClean="0"/>
                  <a:t>HolesList</a:t>
                </a:r>
                <a:r>
                  <a:rPr lang="en-US" sz="1700" dirty="0" smtClean="0"/>
                  <a:t>,</a:t>
                </a:r>
              </a:p>
              <a:p>
                <a:r>
                  <a:rPr lang="en-US" sz="1700" dirty="0"/>
                  <a:t>	</a:t>
                </a:r>
                <a:r>
                  <a:rPr lang="en-US" sz="1700" dirty="0" smtClean="0"/>
                  <a:t>		         Down, </a:t>
                </a:r>
                <a:r>
                  <a:rPr lang="en-US" sz="1700" b="0" dirty="0" err="1" smtClean="0"/>
                  <a:t>CurrentWorldLocationValue</a:t>
                </a:r>
                <a:r>
                  <a:rPr lang="en-US" sz="1700" b="0" dirty="0" smtClean="0"/>
                  <a:t> </a:t>
                </a:r>
                <a:r>
                  <a:rPr lang="en-US" sz="1700" dirty="0" smtClean="0"/>
                  <a:t>)</a:t>
                </a:r>
                <a:endParaRPr lang="en-US" sz="1700" b="1" i="1" dirty="0" smtClean="0">
                  <a:latin typeface="Cambria Math"/>
                </a:endParaRPr>
              </a:p>
              <a:p>
                <a:pPr lvl="2"/>
                <a:r>
                  <a:rPr lang="en-US" sz="1700" i="1" dirty="0" smtClean="0">
                    <a:latin typeface="Cambria Math"/>
                  </a:rPr>
                  <a:t>			</a:t>
                </a:r>
                <a:endParaRPr lang="en-US" sz="1700" i="1" dirty="0">
                  <a:latin typeface="Cambria Math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10210800" cy="5847755"/>
              </a:xfrm>
              <a:prstGeom prst="rect">
                <a:avLst/>
              </a:prstGeom>
              <a:blipFill rotWithShape="1">
                <a:blip r:embed="rId2"/>
                <a:stretch>
                  <a:fillRect l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(Solution – Part 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algorithm’s use of dynamic programming can be deferred from the following diagram: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4658"/>
              </p:ext>
            </p:extLst>
          </p:nvPr>
        </p:nvGraphicFramePr>
        <p:xfrm>
          <a:off x="3429000" y="3048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 rot="5400000">
            <a:off x="3736903" y="3118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5400000">
            <a:off x="4117902" y="3118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10800000">
            <a:off x="3581401" y="3303447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3581401" y="3648474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3581401" y="4029474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0800000">
            <a:off x="3581401" y="4446448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0800000">
            <a:off x="3581401" y="4827448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0800000">
            <a:off x="3924300" y="3343674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10800000">
            <a:off x="3924300" y="3688701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0800000">
            <a:off x="3924300" y="4069701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0800000">
            <a:off x="3924300" y="4486675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3924300" y="4867675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4343401" y="3343674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4343401" y="3688701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4343401" y="4069701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4343401" y="4486675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0800000">
            <a:off x="4343401" y="4867675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4686300" y="3688701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0800000">
            <a:off x="4686300" y="4069701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0800000">
            <a:off x="4686300" y="4486675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0800000">
            <a:off x="4686300" y="4867675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10800000">
            <a:off x="5105401" y="4069701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105401" y="4486675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rot="10800000">
            <a:off x="5105401" y="4867675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5400000">
            <a:off x="4498903" y="3118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rot="5400000">
            <a:off x="4914900" y="3118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3695700" y="3499176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5400000">
            <a:off x="4076699" y="3499176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5400000">
            <a:off x="4457700" y="3499176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5400000">
            <a:off x="4873697" y="3499176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 rot="5400000">
            <a:off x="3778106" y="3915174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5400000">
            <a:off x="4159105" y="3915174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 rot="5400000">
            <a:off x="4540106" y="3915174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 rot="5400000">
            <a:off x="4956103" y="3915174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 rot="5400000">
            <a:off x="3778106" y="4261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 rot="5400000">
            <a:off x="4159105" y="4261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/>
          <p:cNvSpPr/>
          <p:nvPr/>
        </p:nvSpPr>
        <p:spPr>
          <a:xfrm rot="5400000">
            <a:off x="4540106" y="4261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 rot="5400000">
            <a:off x="4956103" y="4261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/>
          <p:cNvSpPr/>
          <p:nvPr/>
        </p:nvSpPr>
        <p:spPr>
          <a:xfrm rot="5400000">
            <a:off x="3771900" y="4642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 rot="5400000">
            <a:off x="4152899" y="4642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/>
          <p:cNvSpPr/>
          <p:nvPr/>
        </p:nvSpPr>
        <p:spPr>
          <a:xfrm rot="5400000">
            <a:off x="4533900" y="4642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 rot="5400000">
            <a:off x="4949897" y="4642177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 Arrow 50"/>
          <p:cNvSpPr/>
          <p:nvPr/>
        </p:nvSpPr>
        <p:spPr>
          <a:xfrm rot="5400000">
            <a:off x="3771900" y="5058174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 rot="5400000">
            <a:off x="4152899" y="5058174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 rot="5400000">
            <a:off x="4533900" y="5058174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 rot="5400000">
            <a:off x="4949897" y="5058174"/>
            <a:ext cx="111197" cy="18739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10800000">
            <a:off x="4724399" y="3343674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 rot="10800000">
            <a:off x="5143500" y="3343674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 rot="10800000">
            <a:off x="5143500" y="3684447"/>
            <a:ext cx="114300" cy="1926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5935" y="5725486"/>
            <a:ext cx="85749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Note that if we encounter the same location again, we simply stop going in that direction.</a:t>
            </a:r>
          </a:p>
          <a:p>
            <a:r>
              <a:rPr lang="en-US" i="1" dirty="0" smtClean="0"/>
              <a:t>The benefit of this advancement method is the ability to </a:t>
            </a:r>
            <a:r>
              <a:rPr lang="en-US" i="1" dirty="0" err="1" smtClean="0"/>
              <a:t>recurse</a:t>
            </a:r>
            <a:r>
              <a:rPr lang="en-US" i="1" dirty="0" smtClean="0"/>
              <a:t> objects with complex</a:t>
            </a:r>
          </a:p>
          <a:p>
            <a:r>
              <a:rPr lang="en-US" i="1" dirty="0"/>
              <a:t>s</a:t>
            </a:r>
            <a:r>
              <a:rPr lang="en-US" i="1" dirty="0" smtClean="0"/>
              <a:t>hapes (like big holes in the middle of the object).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3529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– Part 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 smtClean="0"/>
                  <a:t>Complexity now depends on the number of holes in the object:</a:t>
                </a:r>
              </a:p>
              <a:p>
                <a:endParaRPr lang="en-US" sz="2800" dirty="0" smtClean="0"/>
              </a:p>
              <a:p>
                <a:pPr marL="0" lvl="1" indent="0">
                  <a:buNone/>
                </a:pPr>
                <a:r>
                  <a:rPr lang="en-US" sz="2300" b="0" i="1" dirty="0" smtClean="0">
                    <a:solidFill>
                      <a:srgbClr val="00B050"/>
                    </a:solidFill>
                    <a:latin typeface="Cambria Math"/>
                    <a:ea typeface="Cambria Math"/>
                  </a:rPr>
                  <a:t>// First Location</a:t>
                </a:r>
                <a:endParaRPr lang="en-US" sz="2300" i="1" dirty="0" smtClean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300" i="1" smtClean="0">
                        <a:latin typeface="Cambria Math"/>
                        <a:ea typeface="Cambria Math"/>
                      </a:rPr>
                      <m:t>𝑊𝑖𝑛𝑑𝑜𝑤𝑆𝑖𝑧𝑒</m:t>
                    </m:r>
                    <m:r>
                      <a:rPr lang="en-US" sz="2300" b="0" i="1" smtClean="0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sz="2300" b="0" i="1" dirty="0" smtClean="0">
                    <a:latin typeface="Cambria Math"/>
                    <a:ea typeface="Cambria Math"/>
                  </a:rPr>
                  <a:t>  </a:t>
                </a:r>
              </a:p>
              <a:p>
                <a:pPr marL="0" lvl="1" indent="0">
                  <a:buNone/>
                </a:pPr>
                <a:r>
                  <a:rPr lang="en-US" sz="2300" i="1" dirty="0" smtClean="0">
                    <a:solidFill>
                      <a:srgbClr val="00B050"/>
                    </a:solidFill>
                    <a:latin typeface="Cambria Math"/>
                    <a:ea typeface="Cambria Math"/>
                  </a:rPr>
                  <a:t>// Total movements of each hole</a:t>
                </a:r>
                <a:endParaRPr lang="en-US" sz="2300" b="0" i="1" dirty="0" smtClean="0">
                  <a:solidFill>
                    <a:srgbClr val="00B050"/>
                  </a:solidFill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  <a:ea typeface="Cambria Math"/>
                      </a:rPr>
                      <m:t>𝑁𝑢𝑚</m:t>
                    </m:r>
                  </m:oMath>
                </a14:m>
                <a:r>
                  <a:rPr lang="en-US" sz="2300" i="1" dirty="0" smtClean="0">
                    <a:latin typeface="Cambria Math"/>
                    <a:ea typeface="Cambria Math"/>
                  </a:rPr>
                  <a:t>berOfHoles(</a:t>
                </a:r>
                <a:r>
                  <a:rPr lang="en-US" sz="2300" i="1" dirty="0" err="1" smtClean="0">
                    <a:latin typeface="Cambria Math"/>
                    <a:ea typeface="Cambria Math"/>
                  </a:rPr>
                  <a:t>WindowHeight</a:t>
                </a:r>
                <a:r>
                  <a:rPr lang="en-US" sz="2300" i="1" dirty="0" smtClean="0">
                    <a:latin typeface="Cambria Math"/>
                    <a:ea typeface="Cambria Math"/>
                  </a:rPr>
                  <a:t>+ </a:t>
                </a:r>
                <a:r>
                  <a:rPr lang="en-US" sz="2300" i="1" dirty="0" err="1" smtClean="0">
                    <a:latin typeface="Cambria Math"/>
                    <a:ea typeface="Cambria Math"/>
                  </a:rPr>
                  <a:t>WindowWidth</a:t>
                </a:r>
                <a:r>
                  <a:rPr lang="en-US" sz="2300" i="1" dirty="0" smtClean="0">
                    <a:latin typeface="Cambria Math"/>
                    <a:ea typeface="Cambria Math"/>
                  </a:rPr>
                  <a:t>) +</a:t>
                </a:r>
              </a:p>
              <a:p>
                <a:pPr marL="0" lvl="1" indent="0">
                  <a:buNone/>
                </a:pPr>
                <a:r>
                  <a:rPr lang="en-US" sz="2300" b="0" i="1" dirty="0" smtClean="0">
                    <a:solidFill>
                      <a:srgbClr val="00B050"/>
                    </a:solidFill>
                    <a:latin typeface="Cambria Math"/>
                    <a:ea typeface="Cambria Math"/>
                  </a:rPr>
                  <a:t>// Place the parts..</a:t>
                </a:r>
                <a:endParaRPr lang="en-US" sz="2300" i="1" dirty="0" smtClean="0">
                  <a:latin typeface="Cambria Math"/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sz="2300" i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  <a:ea typeface="Cambria Math"/>
                      </a:rPr>
                      <m:t>𝑊𝑜𝑟</m:t>
                    </m:r>
                    <m:r>
                      <a:rPr lang="en-US" sz="2300" i="1">
                        <a:latin typeface="Cambria Math"/>
                        <a:ea typeface="Cambria Math"/>
                      </a:rPr>
                      <m:t>𝑙𝑑𝐿𝑜𝑐𝑎𝑡𝑖𝑜𝑛𝑠</m:t>
                    </m:r>
                    <m:r>
                      <a:rPr lang="en-US" sz="23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sz="2300" i="1" dirty="0" smtClean="0">
                        <a:latin typeface="Cambria Math"/>
                        <a:ea typeface="Cambria Math"/>
                      </a:rPr>
                      <m:t>NumOf</m:t>
                    </m:r>
                    <m:r>
                      <a:rPr lang="en-US" sz="2300" i="1">
                        <a:latin typeface="Cambria Math"/>
                        <a:ea typeface="Cambria Math"/>
                      </a:rPr>
                      <m:t>𝑃𝑎𝑟𝑡𝑠</m:t>
                    </m:r>
                  </m:oMath>
                </a14:m>
                <a:endParaRPr lang="en-US" sz="2800" dirty="0" smtClean="0"/>
              </a:p>
              <a:p>
                <a:pPr marL="0" lvl="1" indent="0">
                  <a:buNone/>
                </a:pPr>
                <a:endParaRPr lang="en-US" sz="2800" dirty="0" smtClean="0"/>
              </a:p>
              <a:p>
                <a:r>
                  <a:rPr lang="en-US" sz="2800" dirty="0" smtClean="0"/>
                  <a:t>Note 1: We’ve eliminated the biggest parameter: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𝑊𝑜𝑟𝑙𝑑𝐿𝑜𝑐𝑎𝑡𝑖𝑜𝑛𝑠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𝑊𝑖𝑛𝑑𝑜𝑤𝑆𝑖𝑧𝑒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2800" i="1" dirty="0" smtClean="0"/>
                  <a:t> </a:t>
                </a:r>
              </a:p>
              <a:p>
                <a:r>
                  <a:rPr lang="en-US" sz="2800" dirty="0" smtClean="0"/>
                  <a:t>Note 2: World borders are also calculated as holes, but their number is limited by the window size.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2"/>
                <a:stretch>
                  <a:fillRect l="-963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7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ustomwallgraphics.com/product_images/b/744/323_-_Decoy_duck_decal__63837_z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799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(Use cases)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optimization is particularly useful for large objects with big contiguous areas.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very smaller objects, the naïve method of building the matrix still holds.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7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(Practical tips)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Practical implementation observations:</a:t>
            </a:r>
          </a:p>
          <a:p>
            <a:pPr lvl="1"/>
            <a:r>
              <a:rPr lang="en-US" sz="2000" dirty="0" smtClean="0"/>
              <a:t>Primary numbers are expensive to discover at run-time.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Use a pre-generated data file containing enough primary numbers &amp; 	load at program startup.</a:t>
            </a:r>
          </a:p>
          <a:p>
            <a:pPr lvl="1"/>
            <a:r>
              <a:rPr lang="en-US" sz="2000" dirty="0" smtClean="0"/>
              <a:t>Dividing &amp; multiplying primary numbers yields fractions and may cause floating point mistakes. Use rounding to overcome precision problems and gain back your integers.</a:t>
            </a:r>
          </a:p>
          <a:p>
            <a:pPr lvl="1"/>
            <a:r>
              <a:rPr lang="en-US" sz="2000" dirty="0" smtClean="0"/>
              <a:t>As a general rule of thumb, wherever possible, we prefer to utilize primary numbers multiplication to store information. Even when asymptotically results should be the same – we expect ALU operations (multiply / divisions of primary numbers) to perform better than multiple memory reads &amp; writes. </a:t>
            </a:r>
            <a:endParaRPr lang="en-US" sz="2400" dirty="0"/>
          </a:p>
          <a:p>
            <a:pPr lvl="2"/>
            <a:r>
              <a:rPr lang="en-US" sz="1600" dirty="0" smtClean="0"/>
              <a:t>ALU operations may also leverage SIMD operations to accelerate the process even further.</a:t>
            </a:r>
          </a:p>
        </p:txBody>
      </p:sp>
    </p:spTree>
    <p:extLst>
      <p:ext uri="{BB962C8B-B14F-4D97-AF65-F5344CB8AC3E}">
        <p14:creationId xmlns:p14="http://schemas.microsoft.com/office/powerpoint/2010/main" val="8276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Reminder</a:t>
            </a:r>
            <a:r>
              <a:rPr lang="en-US" dirty="0" smtClean="0"/>
              <a:t>: The input of Algorithm X is a pre-built matrix.</a:t>
            </a:r>
          </a:p>
          <a:p>
            <a:pPr lvl="1"/>
            <a:r>
              <a:rPr lang="en-US" dirty="0" smtClean="0"/>
              <a:t>Columns represent each of the values in the universe.</a:t>
            </a:r>
          </a:p>
          <a:p>
            <a:pPr lvl="1"/>
            <a:r>
              <a:rPr lang="en-US" dirty="0" smtClean="0"/>
              <a:t>Rows represent each of the sets that cover together the entire universe.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80124"/>
              </p:ext>
            </p:extLst>
          </p:nvPr>
        </p:nvGraphicFramePr>
        <p:xfrm>
          <a:off x="2819400" y="46990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3}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2, 4}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Reminder</a:t>
            </a:r>
            <a:r>
              <a:rPr lang="en-US" dirty="0" smtClean="0"/>
              <a:t>: For Decomposition – </a:t>
            </a:r>
          </a:p>
          <a:p>
            <a:pPr lvl="1"/>
            <a:r>
              <a:rPr lang="en-US" dirty="0" smtClean="0"/>
              <a:t>Each column represents a position in the world (pixel, voxel).</a:t>
            </a:r>
          </a:p>
          <a:p>
            <a:pPr lvl="1"/>
            <a:r>
              <a:rPr lang="en-US" dirty="0" smtClean="0"/>
              <a:t>Each row represents an orientation of a part, positioned in a particular location in the world.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48983"/>
              </p:ext>
            </p:extLst>
          </p:nvPr>
        </p:nvGraphicFramePr>
        <p:xfrm>
          <a:off x="1885077" y="49225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1275477" y="5067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6740" y="4876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85614" y="5448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6740" y="5257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285614" y="5829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6740" y="5638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 flipV="1">
            <a:off x="2446440" y="50673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5540" y="4876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5" idx="1"/>
          </p:cNvCxnSpPr>
          <p:nvPr/>
        </p:nvCxnSpPr>
        <p:spPr>
          <a:xfrm>
            <a:off x="2494677" y="54483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65540" y="5257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2494677" y="58483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65540" y="5715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66077" y="480060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03540" y="4495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874940" y="5486400"/>
            <a:ext cx="31493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6340" y="6172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89877" y="58483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60740" y="6172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0434"/>
              </p:ext>
            </p:extLst>
          </p:nvPr>
        </p:nvGraphicFramePr>
        <p:xfrm>
          <a:off x="4343400" y="4675189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Up Arrow 24"/>
          <p:cNvSpPr/>
          <p:nvPr/>
        </p:nvSpPr>
        <p:spPr>
          <a:xfrm rot="5400000">
            <a:off x="5340206" y="488142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15000" y="48841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0, 3, 4, 6 }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3481"/>
              </p:ext>
            </p:extLst>
          </p:nvPr>
        </p:nvGraphicFramePr>
        <p:xfrm>
          <a:off x="5264361" y="54559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Up Arrow 29"/>
          <p:cNvSpPr/>
          <p:nvPr/>
        </p:nvSpPr>
        <p:spPr>
          <a:xfrm rot="5400000">
            <a:off x="6285102" y="57526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59896" y="57553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1, 4, 5, 7 }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 rot="5400000">
            <a:off x="8113902" y="57526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Reminder</a:t>
            </a:r>
            <a:r>
              <a:rPr lang="en-US" dirty="0" smtClean="0"/>
              <a:t>: For Packing – </a:t>
            </a:r>
          </a:p>
          <a:p>
            <a:pPr lvl="1"/>
            <a:r>
              <a:rPr lang="en-US" dirty="0" smtClean="0"/>
              <a:t>Each column represents a position in the world (pixel, voxel) or a decomposed part ID.</a:t>
            </a:r>
          </a:p>
          <a:p>
            <a:pPr lvl="1"/>
            <a:r>
              <a:rPr lang="en-US" dirty="0" smtClean="0"/>
              <a:t>Each row represents an orientation of a certain decomposed part, positioned in a particular location in the world.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98644"/>
              </p:ext>
            </p:extLst>
          </p:nvPr>
        </p:nvGraphicFramePr>
        <p:xfrm>
          <a:off x="2456576" y="508254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438400" y="4724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73865"/>
              </p:ext>
            </p:extLst>
          </p:nvPr>
        </p:nvGraphicFramePr>
        <p:xfrm>
          <a:off x="1219200" y="49733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981200" y="5206425"/>
            <a:ext cx="2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dirty="0" smtClean="0"/>
          </a:p>
        </p:txBody>
      </p:sp>
      <p:sp>
        <p:nvSpPr>
          <p:cNvPr id="37" name="Up Arrow 36"/>
          <p:cNvSpPr/>
          <p:nvPr/>
        </p:nvSpPr>
        <p:spPr>
          <a:xfrm rot="5400000">
            <a:off x="3657600" y="534020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4800" y="53429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0, 3, 4, 6, 11}</a:t>
            </a:r>
            <a:endParaRPr lang="en-US" dirty="0"/>
          </a:p>
        </p:txBody>
      </p:sp>
      <p:sp>
        <p:nvSpPr>
          <p:cNvPr id="39" name="Up Arrow 38"/>
          <p:cNvSpPr/>
          <p:nvPr/>
        </p:nvSpPr>
        <p:spPr>
          <a:xfrm rot="5400000">
            <a:off x="5873606" y="534020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00800" y="541640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100110100 001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520642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Positions  / Part Ids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85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Algorithm X’s Matrix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naïve solution iterates all possible locations for each part.</a:t>
            </a:r>
            <a:endParaRPr lang="en-US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73552"/>
              </p:ext>
            </p:extLst>
          </p:nvPr>
        </p:nvGraphicFramePr>
        <p:xfrm>
          <a:off x="457200" y="19812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59776"/>
              </p:ext>
            </p:extLst>
          </p:nvPr>
        </p:nvGraphicFramePr>
        <p:xfrm>
          <a:off x="457200" y="31546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82096"/>
              </p:ext>
            </p:extLst>
          </p:nvPr>
        </p:nvGraphicFramePr>
        <p:xfrm>
          <a:off x="457200" y="44500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31762"/>
              </p:ext>
            </p:extLst>
          </p:nvPr>
        </p:nvGraphicFramePr>
        <p:xfrm>
          <a:off x="457200" y="56692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65891"/>
              </p:ext>
            </p:extLst>
          </p:nvPr>
        </p:nvGraphicFramePr>
        <p:xfrm>
          <a:off x="3478528" y="1981200"/>
          <a:ext cx="7124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41936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81482"/>
              </p:ext>
            </p:extLst>
          </p:nvPr>
        </p:nvGraphicFramePr>
        <p:xfrm>
          <a:off x="3485196" y="32308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4757"/>
              </p:ext>
            </p:extLst>
          </p:nvPr>
        </p:nvGraphicFramePr>
        <p:xfrm>
          <a:off x="3485196" y="44500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760"/>
              </p:ext>
            </p:extLst>
          </p:nvPr>
        </p:nvGraphicFramePr>
        <p:xfrm>
          <a:off x="3485196" y="56692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14496"/>
              </p:ext>
            </p:extLst>
          </p:nvPr>
        </p:nvGraphicFramePr>
        <p:xfrm>
          <a:off x="6304596" y="19812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17130"/>
              </p:ext>
            </p:extLst>
          </p:nvPr>
        </p:nvGraphicFramePr>
        <p:xfrm>
          <a:off x="6304596" y="32308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8681"/>
              </p:ext>
            </p:extLst>
          </p:nvPr>
        </p:nvGraphicFramePr>
        <p:xfrm>
          <a:off x="6304596" y="44500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53197"/>
              </p:ext>
            </p:extLst>
          </p:nvPr>
        </p:nvGraphicFramePr>
        <p:xfrm>
          <a:off x="6304596" y="566928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371600" y="23281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100110100 001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353568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010011010 001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71600" y="47665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110000000 100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71600" y="59857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011000000 100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43400" y="23281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000110000 100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3400" y="36235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000011000 100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47665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000000110 100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43400" y="59857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000000011 100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23281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010110000 010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86600" y="36235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001011000 010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86600" y="48427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000010110 010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86600" y="59857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000001011 010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(Problem overview)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problem: building the Algorithm X matrix may be costly.</a:t>
                </a:r>
              </a:p>
              <a:p>
                <a:pPr lvl="1"/>
                <a:r>
                  <a:rPr lang="en-US" dirty="0" smtClean="0"/>
                  <a:t>For Decomposition: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≈4∙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𝑃𝑎𝑟𝑡𝑠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𝑊𝑜𝑟𝑙𝑑𝐿𝑜𝑐𝑎𝑡𝑖𝑜𝑛𝑠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𝑃𝑎𝑟𝑡𝑆𝑖𝑧𝑒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#1.. #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Packing: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≈4∙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𝐷𝑒𝑐𝑜𝑚𝑝𝑜𝑠𝑒𝑑𝑃𝑎𝑟𝑡𝑠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𝑊𝑜𝑟𝑙𝑑𝐿𝑜𝑐𝑎𝑡𝑖𝑜𝑛𝑠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𝑃𝑎𝑟𝑡𝑆𝑖𝑧𝑒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#1.. #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This is mainly notable in large objects, and more severe for Packing, which runs the solver multiple times.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  <a:blipFill rotWithShape="1">
                <a:blip r:embed="rId2"/>
                <a:stretch>
                  <a:fillRect l="-1481" t="-246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(Problem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Can we do better?</a:t>
            </a:r>
          </a:p>
          <a:p>
            <a:r>
              <a:rPr lang="en-US" dirty="0" smtClean="0"/>
              <a:t>Observation: We repeatedly recalculate identical information for different orientations for each location in the world.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observe the middle square in the world. Each part calculates whether that location may be occupied by a part.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1107"/>
              </p:ext>
            </p:extLst>
          </p:nvPr>
        </p:nvGraphicFramePr>
        <p:xfrm>
          <a:off x="2667000" y="5181600"/>
          <a:ext cx="7124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41936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24285"/>
              </p:ext>
            </p:extLst>
          </p:nvPr>
        </p:nvGraphicFramePr>
        <p:xfrm>
          <a:off x="3561396" y="5181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57848"/>
              </p:ext>
            </p:extLst>
          </p:nvPr>
        </p:nvGraphicFramePr>
        <p:xfrm>
          <a:off x="4475796" y="5181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7759"/>
              </p:ext>
            </p:extLst>
          </p:nvPr>
        </p:nvGraphicFramePr>
        <p:xfrm>
          <a:off x="5390196" y="5181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Algorithm X’s Matrix</a:t>
            </a:r>
            <a:br>
              <a:rPr lang="en-US" dirty="0" smtClean="0"/>
            </a:br>
            <a:r>
              <a:rPr lang="en-US" dirty="0" smtClean="0"/>
              <a:t>(Solution 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Solution: Utilize </a:t>
            </a:r>
            <a:r>
              <a:rPr lang="en-US" i="1" dirty="0" smtClean="0"/>
              <a:t>Dynamic Programming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(I) - There is no need to iterate with each part separately. We create a “parts overlay mask” (a window) and iterate all part locations together.</a:t>
            </a:r>
          </a:p>
          <a:p>
            <a:pPr lvl="1"/>
            <a:r>
              <a:rPr lang="en-US" dirty="0" smtClean="0"/>
              <a:t>(II) - Each time we advance to a new location, we only need to scan the new column (or row) encountered. The rest of the values can be calculated by a pre-defined function.</a:t>
            </a:r>
          </a:p>
          <a:p>
            <a:pPr marL="457200" lvl="1" indent="0">
              <a:buNone/>
            </a:pPr>
            <a:r>
              <a:rPr lang="en-US" i="1" dirty="0" smtClean="0"/>
              <a:t>Intuition: Observe the “holes” in the world advance uniformly as the window iterates over the world.</a:t>
            </a:r>
          </a:p>
        </p:txBody>
      </p:sp>
    </p:spTree>
    <p:extLst>
      <p:ext uri="{BB962C8B-B14F-4D97-AF65-F5344CB8AC3E}">
        <p14:creationId xmlns:p14="http://schemas.microsoft.com/office/powerpoint/2010/main" val="22070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1692</Words>
  <Application>Microsoft Office PowerPoint</Application>
  <PresentationFormat>On-screen Show (4:3)</PresentationFormat>
  <Paragraphs>380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Decompose for Packing</vt:lpstr>
      <vt:lpstr>Building Algorithm X’s Matrix</vt:lpstr>
      <vt:lpstr>Building Algorithm X’s Matrix (Reminder)</vt:lpstr>
      <vt:lpstr>Building Algorithm X’s Matrix (Reminder)</vt:lpstr>
      <vt:lpstr>Building Algorithm X’s Matrix (Reminder)</vt:lpstr>
      <vt:lpstr>Building Algorithm X’s Matrix (Reminder)</vt:lpstr>
      <vt:lpstr>Building Algorithm X’s Matrix (Problem overview)</vt:lpstr>
      <vt:lpstr>Building Algorithm X’s Matrix (Problem Analysis)</vt:lpstr>
      <vt:lpstr>Building Algorithm X’s Matrix (Solution Overview)</vt:lpstr>
      <vt:lpstr>Building Algorithm X’s Matrix (Solution – Part I)</vt:lpstr>
      <vt:lpstr>Building Algorithm X’s Matrix (Solution – Part I)</vt:lpstr>
      <vt:lpstr>Building Algorithm X’s Matrix (Solution – Part I)</vt:lpstr>
      <vt:lpstr>Building Algorithm X’s Matrix (Solution – Part I)</vt:lpstr>
      <vt:lpstr>Building Algorithm X’s Matrix (Solution – Part I)</vt:lpstr>
      <vt:lpstr>Building Algorithm X’s Matrix (Solution – Part I)</vt:lpstr>
      <vt:lpstr>Building Algorithm X’s Matrix (Solution – Part I)</vt:lpstr>
      <vt:lpstr>Building Algorithm X’s Matrix (Solution – Part II)</vt:lpstr>
      <vt:lpstr>Building Algorithm X’s Matrix (Solution – Part II)</vt:lpstr>
      <vt:lpstr>Building Algorithm X’s Matrix (Solution – Part II)</vt:lpstr>
      <vt:lpstr>Building Algorithm X’s Matrix (Solution – Part II)</vt:lpstr>
      <vt:lpstr>Building Algorithm X’s Matrix (Solution – Part II)</vt:lpstr>
      <vt:lpstr>Building Algorithm X’s Matrix (Solution – Part II)</vt:lpstr>
      <vt:lpstr>Building Algorithm X’s Matrix (Solution – Part II)</vt:lpstr>
      <vt:lpstr>Building Algorithm X’s Matrix (Solution – Part II)</vt:lpstr>
      <vt:lpstr>Building Algorithm X’s Matrix (Solution – Part II)</vt:lpstr>
      <vt:lpstr>Building Algorithm X’s Matrix (Solution – Part II)</vt:lpstr>
      <vt:lpstr>Building Algorithm X’s Matrix (Use cases)</vt:lpstr>
      <vt:lpstr>Building Algorithm X’s Matrix (Practical tips)</vt:lpstr>
    </vt:vector>
  </TitlesOfParts>
  <Company>Autodesk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Decompose for Packing</dc:title>
  <dc:creator>Or Perel</dc:creator>
  <cp:lastModifiedBy>Or Perel</cp:lastModifiedBy>
  <cp:revision>144</cp:revision>
  <dcterms:created xsi:type="dcterms:W3CDTF">2015-03-03T17:34:37Z</dcterms:created>
  <dcterms:modified xsi:type="dcterms:W3CDTF">2015-03-04T00:08:50Z</dcterms:modified>
</cp:coreProperties>
</file>