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1" r:id="rId4"/>
    <p:sldId id="292" r:id="rId5"/>
    <p:sldId id="293" r:id="rId6"/>
    <p:sldId id="294" r:id="rId7"/>
    <p:sldId id="295" r:id="rId8"/>
    <p:sldId id="299" r:id="rId9"/>
    <p:sldId id="300" r:id="rId10"/>
    <p:sldId id="301" r:id="rId11"/>
    <p:sldId id="289" r:id="rId12"/>
    <p:sldId id="297" r:id="rId13"/>
    <p:sldId id="287" r:id="rId14"/>
    <p:sldId id="259" r:id="rId15"/>
    <p:sldId id="261" r:id="rId16"/>
    <p:sldId id="263" r:id="rId17"/>
    <p:sldId id="264" r:id="rId18"/>
    <p:sldId id="265" r:id="rId19"/>
    <p:sldId id="266" r:id="rId20"/>
    <p:sldId id="262" r:id="rId21"/>
    <p:sldId id="269" r:id="rId22"/>
    <p:sldId id="270" r:id="rId23"/>
    <p:sldId id="272" r:id="rId24"/>
    <p:sldId id="271" r:id="rId25"/>
    <p:sldId id="273" r:id="rId26"/>
    <p:sldId id="268" r:id="rId27"/>
    <p:sldId id="274" r:id="rId28"/>
    <p:sldId id="275" r:id="rId29"/>
    <p:sldId id="276" r:id="rId30"/>
    <p:sldId id="277" r:id="rId31"/>
    <p:sldId id="278" r:id="rId32"/>
    <p:sldId id="280" r:id="rId33"/>
    <p:sldId id="281" r:id="rId34"/>
    <p:sldId id="283" r:id="rId35"/>
    <p:sldId id="284" r:id="rId36"/>
    <p:sldId id="282" r:id="rId37"/>
    <p:sldId id="285" r:id="rId38"/>
    <p:sldId id="279" r:id="rId39"/>
    <p:sldId id="298" r:id="rId40"/>
    <p:sldId id="302" r:id="rId41"/>
    <p:sldId id="303" r:id="rId42"/>
    <p:sldId id="304" r:id="rId43"/>
    <p:sldId id="30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5203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4376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03698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35277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9CBA1-D87B-4861-A15E-8096127D6DF1}"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18932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19CBA1-D87B-4861-A15E-8096127D6DF1}"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91913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9CBA1-D87B-4861-A15E-8096127D6DF1}"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8788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9CBA1-D87B-4861-A15E-8096127D6DF1}"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350375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9CBA1-D87B-4861-A15E-8096127D6DF1}"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32274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9CBA1-D87B-4861-A15E-8096127D6DF1}"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68814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9CBA1-D87B-4861-A15E-8096127D6DF1}"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04618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9CBA1-D87B-4861-A15E-8096127D6DF1}" type="datetimeFigureOut">
              <a:rPr lang="en-US" smtClean="0"/>
              <a:t>3/5/2015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4EC0-0C2D-4303-AE3B-10B0D224A171}" type="slidenum">
              <a:rPr lang="en-US" smtClean="0"/>
              <a:t>‹#›</a:t>
            </a:fld>
            <a:endParaRPr lang="en-US"/>
          </a:p>
        </p:txBody>
      </p:sp>
    </p:spTree>
    <p:extLst>
      <p:ext uri="{BB962C8B-B14F-4D97-AF65-F5344CB8AC3E}">
        <p14:creationId xmlns:p14="http://schemas.microsoft.com/office/powerpoint/2010/main" val="25764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Decompose for Packing</a:t>
            </a:r>
            <a:endParaRPr lang="en-US" dirty="0"/>
          </a:p>
        </p:txBody>
      </p:sp>
      <p:sp>
        <p:nvSpPr>
          <p:cNvPr id="3" name="Subtitle 2"/>
          <p:cNvSpPr>
            <a:spLocks noGrp="1"/>
          </p:cNvSpPr>
          <p:nvPr>
            <p:ph type="subTitle" idx="1"/>
          </p:nvPr>
        </p:nvSpPr>
        <p:spPr/>
        <p:txBody>
          <a:bodyPr/>
          <a:lstStyle/>
          <a:p>
            <a:r>
              <a:rPr lang="en-US" dirty="0" smtClean="0"/>
              <a:t>Summary &amp; Extensions</a:t>
            </a:r>
            <a:endParaRPr lang="en-US" dirty="0"/>
          </a:p>
        </p:txBody>
      </p:sp>
    </p:spTree>
    <p:extLst>
      <p:ext uri="{BB962C8B-B14F-4D97-AF65-F5344CB8AC3E}">
        <p14:creationId xmlns:p14="http://schemas.microsoft.com/office/powerpoint/2010/main" val="831224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Grading</a:t>
            </a:r>
            <a:br>
              <a:rPr lang="en-US" dirty="0" smtClean="0"/>
            </a:br>
            <a:r>
              <a:rPr lang="en-US" sz="3000" dirty="0" smtClean="0"/>
              <a:t>(Second criteria)</a:t>
            </a:r>
            <a:endParaRPr lang="en-US" sz="3000" dirty="0"/>
          </a:p>
        </p:txBody>
      </p:sp>
      <p:sp>
        <p:nvSpPr>
          <p:cNvPr id="3" name="Content Placeholder 2"/>
          <p:cNvSpPr>
            <a:spLocks noGrp="1"/>
          </p:cNvSpPr>
          <p:nvPr>
            <p:ph idx="1"/>
          </p:nvPr>
        </p:nvSpPr>
        <p:spPr/>
        <p:txBody>
          <a:bodyPr>
            <a:normAutofit/>
          </a:bodyPr>
          <a:lstStyle/>
          <a:p>
            <a:pPr lvl="1"/>
            <a:r>
              <a:rPr lang="en-US" dirty="0" smtClean="0"/>
              <a:t>At last we display the final solutions (decompose and packing) according to this criteria.</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4027" r="-4027"/>
          <a:stretch/>
        </p:blipFill>
        <p:spPr>
          <a:xfrm>
            <a:off x="1967400" y="2760006"/>
            <a:ext cx="5195400" cy="3845556"/>
          </a:xfrm>
          <a:prstGeom prst="rect">
            <a:avLst/>
          </a:prstGeom>
        </p:spPr>
      </p:pic>
    </p:spTree>
    <p:extLst>
      <p:ext uri="{BB962C8B-B14F-4D97-AF65-F5344CB8AC3E}">
        <p14:creationId xmlns:p14="http://schemas.microsoft.com/office/powerpoint/2010/main" val="4288554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Extensions</a:t>
            </a:r>
            <a:endParaRPr lang="en-US" dirty="0"/>
          </a:p>
        </p:txBody>
      </p:sp>
      <p:sp>
        <p:nvSpPr>
          <p:cNvPr id="3" name="Content Placeholder 2"/>
          <p:cNvSpPr>
            <a:spLocks noGrp="1"/>
          </p:cNvSpPr>
          <p:nvPr>
            <p:ph idx="1"/>
          </p:nvPr>
        </p:nvSpPr>
        <p:spPr/>
        <p:txBody>
          <a:bodyPr/>
          <a:lstStyle/>
          <a:p>
            <a:r>
              <a:rPr lang="en-US" dirty="0" smtClean="0"/>
              <a:t>Optimization in building Algorithm X’s matrix.</a:t>
            </a:r>
          </a:p>
          <a:p>
            <a:r>
              <a:rPr lang="en-US" dirty="0" smtClean="0"/>
              <a:t>Join adjacent parts.</a:t>
            </a:r>
          </a:p>
        </p:txBody>
      </p:sp>
    </p:spTree>
    <p:extLst>
      <p:ext uri="{BB962C8B-B14F-4D97-AF65-F5344CB8AC3E}">
        <p14:creationId xmlns:p14="http://schemas.microsoft.com/office/powerpoint/2010/main" val="4218764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Algorithm X’s Matrix</a:t>
            </a:r>
            <a:endParaRPr lang="en-US" dirty="0"/>
          </a:p>
        </p:txBody>
      </p:sp>
      <p:sp>
        <p:nvSpPr>
          <p:cNvPr id="3" name="Subtitle 2"/>
          <p:cNvSpPr>
            <a:spLocks noGrp="1"/>
          </p:cNvSpPr>
          <p:nvPr>
            <p:ph type="subTitle" idx="1"/>
          </p:nvPr>
        </p:nvSpPr>
        <p:spPr/>
        <p:txBody>
          <a:bodyPr/>
          <a:lstStyle/>
          <a:p>
            <a:r>
              <a:rPr lang="en-US" dirty="0" smtClean="0"/>
              <a:t>Optimization</a:t>
            </a:r>
            <a:endParaRPr lang="en-US" dirty="0"/>
          </a:p>
        </p:txBody>
      </p:sp>
    </p:spTree>
    <p:extLst>
      <p:ext uri="{BB962C8B-B14F-4D97-AF65-F5344CB8AC3E}">
        <p14:creationId xmlns:p14="http://schemas.microsoft.com/office/powerpoint/2010/main" val="94212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The input of Algorithm X is a pre-built matrix.</a:t>
            </a:r>
          </a:p>
          <a:p>
            <a:pPr lvl="1"/>
            <a:r>
              <a:rPr lang="en-US" dirty="0" smtClean="0"/>
              <a:t>Columns represent each of the values in the universe.</a:t>
            </a:r>
          </a:p>
          <a:p>
            <a:pPr lvl="1"/>
            <a:r>
              <a:rPr lang="en-US" dirty="0" smtClean="0"/>
              <a:t>Rows represent each of the sets that cover together the entire universe.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2684149"/>
              </p:ext>
            </p:extLst>
          </p:nvPr>
        </p:nvGraphicFramePr>
        <p:xfrm>
          <a:off x="2819400" y="4699000"/>
          <a:ext cx="3310128" cy="1854200"/>
        </p:xfrm>
        <a:graphic>
          <a:graphicData uri="http://schemas.openxmlformats.org/drawingml/2006/table">
            <a:tbl>
              <a:tblPr firstRow="1" bandRow="1">
                <a:tableStyleId>{5C22544A-7EE6-4342-B048-85BDC9FD1C3A}</a:tableStyleId>
              </a:tblPr>
              <a:tblGrid>
                <a:gridCol w="1554353"/>
                <a:gridCol w="351155"/>
                <a:gridCol w="351155"/>
                <a:gridCol w="351155"/>
                <a:gridCol w="351155"/>
                <a:gridCol w="351155"/>
              </a:tblGrid>
              <a:tr h="370840">
                <a:tc>
                  <a:txBody>
                    <a:bodyPr/>
                    <a:lstStyle/>
                    <a:p>
                      <a:r>
                        <a:rPr lang="en-US" dirty="0" smtClean="0"/>
                        <a:t>Sets\Universe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r>
                        <a:rPr lang="en-US" b="0" dirty="0" smtClean="0"/>
                        <a:t>{1, 3}</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r>
              <a:tr h="370840">
                <a:tc>
                  <a:txBody>
                    <a:bodyPr/>
                    <a:lstStyle/>
                    <a:p>
                      <a:r>
                        <a:rPr lang="en-US" b="0" dirty="0" smtClean="0"/>
                        <a:t>{1, 2, 4}</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r>
              <a:tr h="370840">
                <a:tc>
                  <a:txBody>
                    <a:bodyPr/>
                    <a:lstStyle/>
                    <a:p>
                      <a:r>
                        <a:rPr lang="en-US" b="0" dirty="0" smtClean="0"/>
                        <a:t>{2, 4, 5}</a:t>
                      </a:r>
                      <a:endParaRPr lang="en-US" b="0"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1</a:t>
                      </a:r>
                      <a:endParaRPr lang="en-US" i="1" dirty="0"/>
                    </a:p>
                  </a:txBody>
                  <a:tcPr/>
                </a:tc>
              </a:tr>
              <a:tr h="370840">
                <a:tc>
                  <a:txBody>
                    <a:bodyPr/>
                    <a:lstStyle/>
                    <a:p>
                      <a:r>
                        <a:rPr lang="en-US" b="0" dirty="0" smtClean="0"/>
                        <a:t>{1, 5}</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r>
            </a:tbl>
          </a:graphicData>
        </a:graphic>
      </p:graphicFrame>
    </p:spTree>
    <p:extLst>
      <p:ext uri="{BB962C8B-B14F-4D97-AF65-F5344CB8AC3E}">
        <p14:creationId xmlns:p14="http://schemas.microsoft.com/office/powerpoint/2010/main" val="2582305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For Decomposition – </a:t>
            </a:r>
          </a:p>
          <a:p>
            <a:pPr lvl="1"/>
            <a:r>
              <a:rPr lang="en-US" dirty="0" smtClean="0"/>
              <a:t>Each column represents a position in the world (pixel, voxel).</a:t>
            </a:r>
          </a:p>
          <a:p>
            <a:pPr lvl="1"/>
            <a:r>
              <a:rPr lang="en-US" dirty="0" smtClean="0"/>
              <a:t>Each row represents an orientation of a part, positioned in a particular location in the world.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80948983"/>
              </p:ext>
            </p:extLst>
          </p:nvPr>
        </p:nvGraphicFramePr>
        <p:xfrm>
          <a:off x="1885077" y="49225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6" name="Straight Arrow Connector 5"/>
          <p:cNvCxnSpPr/>
          <p:nvPr/>
        </p:nvCxnSpPr>
        <p:spPr>
          <a:xfrm flipH="1" flipV="1">
            <a:off x="1275477" y="5067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36740" y="4876800"/>
            <a:ext cx="990600" cy="381000"/>
          </a:xfrm>
          <a:prstGeom prst="rect">
            <a:avLst/>
          </a:prstGeom>
          <a:noFill/>
        </p:spPr>
        <p:txBody>
          <a:bodyPr wrap="square" rtlCol="0">
            <a:spAutoFit/>
          </a:bodyPr>
          <a:lstStyle/>
          <a:p>
            <a:r>
              <a:rPr lang="en-US" dirty="0" smtClean="0"/>
              <a:t>0</a:t>
            </a:r>
            <a:endParaRPr lang="en-US" dirty="0"/>
          </a:p>
        </p:txBody>
      </p:sp>
      <p:cxnSp>
        <p:nvCxnSpPr>
          <p:cNvPr id="8" name="Straight Arrow Connector 7"/>
          <p:cNvCxnSpPr/>
          <p:nvPr/>
        </p:nvCxnSpPr>
        <p:spPr>
          <a:xfrm flipH="1" flipV="1">
            <a:off x="1285614" y="5448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6740" y="5257800"/>
            <a:ext cx="990600" cy="381000"/>
          </a:xfrm>
          <a:prstGeom prst="rect">
            <a:avLst/>
          </a:prstGeom>
          <a:noFill/>
        </p:spPr>
        <p:txBody>
          <a:bodyPr wrap="square" rtlCol="0">
            <a:spAutoFit/>
          </a:bodyPr>
          <a:lstStyle/>
          <a:p>
            <a:r>
              <a:rPr lang="en-US" dirty="0" smtClean="0"/>
              <a:t>3</a:t>
            </a:r>
            <a:endParaRPr lang="en-US" dirty="0"/>
          </a:p>
        </p:txBody>
      </p:sp>
      <p:cxnSp>
        <p:nvCxnSpPr>
          <p:cNvPr id="10" name="Straight Arrow Connector 9"/>
          <p:cNvCxnSpPr/>
          <p:nvPr/>
        </p:nvCxnSpPr>
        <p:spPr>
          <a:xfrm flipH="1" flipV="1">
            <a:off x="1285614" y="5829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6740" y="5638800"/>
            <a:ext cx="990600" cy="381000"/>
          </a:xfrm>
          <a:prstGeom prst="rect">
            <a:avLst/>
          </a:prstGeom>
          <a:noFill/>
        </p:spPr>
        <p:txBody>
          <a:bodyPr wrap="square" rtlCol="0">
            <a:spAutoFit/>
          </a:bodyPr>
          <a:lstStyle/>
          <a:p>
            <a:r>
              <a:rPr lang="en-US" dirty="0" smtClean="0"/>
              <a:t>6</a:t>
            </a:r>
            <a:endParaRPr lang="en-US" dirty="0"/>
          </a:p>
        </p:txBody>
      </p:sp>
      <p:cxnSp>
        <p:nvCxnSpPr>
          <p:cNvPr id="12" name="Straight Arrow Connector 11"/>
          <p:cNvCxnSpPr>
            <a:endCxn id="13" idx="1"/>
          </p:cNvCxnSpPr>
          <p:nvPr/>
        </p:nvCxnSpPr>
        <p:spPr>
          <a:xfrm flipV="1">
            <a:off x="2446440" y="5067300"/>
            <a:ext cx="4191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540" y="4876800"/>
            <a:ext cx="990600" cy="381000"/>
          </a:xfrm>
          <a:prstGeom prst="rect">
            <a:avLst/>
          </a:prstGeom>
          <a:noFill/>
        </p:spPr>
        <p:txBody>
          <a:bodyPr wrap="square" rtlCol="0">
            <a:spAutoFit/>
          </a:bodyPr>
          <a:lstStyle/>
          <a:p>
            <a:r>
              <a:rPr lang="en-US" dirty="0" smtClean="0"/>
              <a:t>2</a:t>
            </a:r>
            <a:endParaRPr lang="en-US" dirty="0"/>
          </a:p>
        </p:txBody>
      </p:sp>
      <p:cxnSp>
        <p:nvCxnSpPr>
          <p:cNvPr id="14" name="Straight Arrow Connector 13"/>
          <p:cNvCxnSpPr>
            <a:endCxn id="15" idx="1"/>
          </p:cNvCxnSpPr>
          <p:nvPr/>
        </p:nvCxnSpPr>
        <p:spPr>
          <a:xfrm>
            <a:off x="2494677" y="5448300"/>
            <a:ext cx="3708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65540" y="5257800"/>
            <a:ext cx="990600" cy="381000"/>
          </a:xfrm>
          <a:prstGeom prst="rect">
            <a:avLst/>
          </a:prstGeom>
          <a:noFill/>
        </p:spPr>
        <p:txBody>
          <a:bodyPr wrap="square" rtlCol="0">
            <a:spAutoFit/>
          </a:bodyPr>
          <a:lstStyle/>
          <a:p>
            <a:r>
              <a:rPr lang="en-US" dirty="0" smtClean="0"/>
              <a:t>5</a:t>
            </a:r>
            <a:endParaRPr lang="en-US" dirty="0"/>
          </a:p>
        </p:txBody>
      </p:sp>
      <p:cxnSp>
        <p:nvCxnSpPr>
          <p:cNvPr id="16" name="Straight Arrow Connector 15"/>
          <p:cNvCxnSpPr>
            <a:endCxn id="17" idx="1"/>
          </p:cNvCxnSpPr>
          <p:nvPr/>
        </p:nvCxnSpPr>
        <p:spPr>
          <a:xfrm>
            <a:off x="2494677" y="5848350"/>
            <a:ext cx="370863"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65540" y="5715000"/>
            <a:ext cx="990600" cy="381000"/>
          </a:xfrm>
          <a:prstGeom prst="rect">
            <a:avLst/>
          </a:prstGeom>
          <a:noFill/>
        </p:spPr>
        <p:txBody>
          <a:bodyPr wrap="square" rtlCol="0">
            <a:spAutoFit/>
          </a:bodyPr>
          <a:lstStyle/>
          <a:p>
            <a:r>
              <a:rPr lang="en-US" dirty="0" smtClean="0"/>
              <a:t>8</a:t>
            </a:r>
            <a:endParaRPr lang="en-US" dirty="0"/>
          </a:p>
        </p:txBody>
      </p:sp>
      <p:cxnSp>
        <p:nvCxnSpPr>
          <p:cNvPr id="18" name="Straight Arrow Connector 17"/>
          <p:cNvCxnSpPr/>
          <p:nvPr/>
        </p:nvCxnSpPr>
        <p:spPr>
          <a:xfrm flipV="1">
            <a:off x="2266077" y="4800600"/>
            <a:ext cx="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03540" y="4495800"/>
            <a:ext cx="990600" cy="381000"/>
          </a:xfrm>
          <a:prstGeom prst="rect">
            <a:avLst/>
          </a:prstGeom>
          <a:noFill/>
        </p:spPr>
        <p:txBody>
          <a:bodyPr wrap="square" rtlCol="0">
            <a:spAutoFit/>
          </a:bodyPr>
          <a:lstStyle/>
          <a:p>
            <a:r>
              <a:rPr lang="en-US" dirty="0" smtClean="0"/>
              <a:t>1</a:t>
            </a:r>
            <a:endParaRPr lang="en-US" dirty="0"/>
          </a:p>
        </p:txBody>
      </p:sp>
      <p:cxnSp>
        <p:nvCxnSpPr>
          <p:cNvPr id="20" name="Straight Arrow Connector 19"/>
          <p:cNvCxnSpPr/>
          <p:nvPr/>
        </p:nvCxnSpPr>
        <p:spPr>
          <a:xfrm flipH="1">
            <a:off x="1874940" y="5486400"/>
            <a:ext cx="314937"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46340" y="6172200"/>
            <a:ext cx="990600" cy="381000"/>
          </a:xfrm>
          <a:prstGeom prst="rect">
            <a:avLst/>
          </a:prstGeom>
          <a:noFill/>
        </p:spPr>
        <p:txBody>
          <a:bodyPr wrap="square" rtlCol="0">
            <a:spAutoFit/>
          </a:bodyPr>
          <a:lstStyle/>
          <a:p>
            <a:r>
              <a:rPr lang="en-US" dirty="0" smtClean="0"/>
              <a:t>4</a:t>
            </a:r>
            <a:endParaRPr lang="en-US" dirty="0"/>
          </a:p>
        </p:txBody>
      </p:sp>
      <p:cxnSp>
        <p:nvCxnSpPr>
          <p:cNvPr id="22" name="Straight Arrow Connector 21"/>
          <p:cNvCxnSpPr/>
          <p:nvPr/>
        </p:nvCxnSpPr>
        <p:spPr>
          <a:xfrm>
            <a:off x="2189877" y="5848350"/>
            <a:ext cx="49530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60740" y="6172200"/>
            <a:ext cx="990600" cy="381000"/>
          </a:xfrm>
          <a:prstGeom prst="rect">
            <a:avLst/>
          </a:prstGeom>
          <a:noFill/>
        </p:spPr>
        <p:txBody>
          <a:bodyPr wrap="square" rtlCol="0">
            <a:spAutoFit/>
          </a:bodyPr>
          <a:lstStyle/>
          <a:p>
            <a:r>
              <a:rPr lang="en-US" dirty="0" smtClean="0"/>
              <a:t>7</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27530434"/>
              </p:ext>
            </p:extLst>
          </p:nvPr>
        </p:nvGraphicFramePr>
        <p:xfrm>
          <a:off x="4343400" y="4675189"/>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tc>
                <a:tc>
                  <a:txBody>
                    <a:bodyPr/>
                    <a:lstStyle/>
                    <a:p>
                      <a:r>
                        <a:rPr lang="en-US" dirty="0" smtClean="0"/>
                        <a:t>2</a:t>
                      </a:r>
                      <a:endParaRPr lang="en-US" dirty="0"/>
                    </a:p>
                  </a:txBody>
                  <a:tcPr/>
                </a:tc>
              </a:tr>
              <a:tr h="279400">
                <a:tc>
                  <a:txBody>
                    <a:bodyPr/>
                    <a:lstStyle/>
                    <a:p>
                      <a:r>
                        <a:rPr lang="en-US" dirty="0" smtClean="0"/>
                        <a:t>3</a:t>
                      </a:r>
                      <a:endParaRPr lang="en-US" dirty="0"/>
                    </a:p>
                  </a:txBody>
                  <a:tcPr>
                    <a:solidFill>
                      <a:srgbClr val="FFFF00"/>
                    </a:solidFill>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tc>
              </a:tr>
              <a:tr h="0">
                <a:tc>
                  <a:txBody>
                    <a:bodyPr/>
                    <a:lstStyle/>
                    <a:p>
                      <a:r>
                        <a:rPr lang="en-US" dirty="0" smtClean="0"/>
                        <a:t>6</a:t>
                      </a:r>
                      <a:endParaRPr lang="en-US" dirty="0"/>
                    </a:p>
                  </a:txBody>
                  <a:tcPr>
                    <a:solidFill>
                      <a:srgbClr val="FFFF00"/>
                    </a:solidFill>
                  </a:tcPr>
                </a:tc>
                <a:tc>
                  <a:txBody>
                    <a:bodyPr/>
                    <a:lstStyle/>
                    <a:p>
                      <a:r>
                        <a:rPr lang="en-US" dirty="0" smtClean="0"/>
                        <a:t>7</a:t>
                      </a:r>
                      <a:endParaRPr lang="en-US" dirty="0"/>
                    </a:p>
                  </a:txBody>
                  <a:tcPr/>
                </a:tc>
                <a:tc>
                  <a:txBody>
                    <a:bodyPr/>
                    <a:lstStyle/>
                    <a:p>
                      <a:r>
                        <a:rPr lang="en-US" dirty="0" smtClean="0"/>
                        <a:t>8</a:t>
                      </a:r>
                      <a:endParaRPr lang="en-US" dirty="0"/>
                    </a:p>
                  </a:txBody>
                  <a:tcPr/>
                </a:tc>
              </a:tr>
            </a:tbl>
          </a:graphicData>
        </a:graphic>
      </p:graphicFrame>
      <p:sp>
        <p:nvSpPr>
          <p:cNvPr id="25" name="Up Arrow 24"/>
          <p:cNvSpPr/>
          <p:nvPr/>
        </p:nvSpPr>
        <p:spPr>
          <a:xfrm rot="5400000">
            <a:off x="5340206" y="488142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15000" y="4884150"/>
            <a:ext cx="1524000" cy="369332"/>
          </a:xfrm>
          <a:prstGeom prst="rect">
            <a:avLst/>
          </a:prstGeom>
          <a:noFill/>
        </p:spPr>
        <p:txBody>
          <a:bodyPr wrap="square" rtlCol="0">
            <a:spAutoFit/>
          </a:bodyPr>
          <a:lstStyle/>
          <a:p>
            <a:r>
              <a:rPr lang="en-US" dirty="0" smtClean="0"/>
              <a:t>{ 0, 3, 4, 6 }</a:t>
            </a:r>
            <a:endParaRPr lang="en-US" dirty="0"/>
          </a:p>
        </p:txBody>
      </p:sp>
      <p:graphicFrame>
        <p:nvGraphicFramePr>
          <p:cNvPr id="29" name="Table 28"/>
          <p:cNvGraphicFramePr>
            <a:graphicFrameLocks noGrp="1"/>
          </p:cNvGraphicFramePr>
          <p:nvPr>
            <p:extLst>
              <p:ext uri="{D42A27DB-BD31-4B8C-83A1-F6EECF244321}">
                <p14:modId xmlns:p14="http://schemas.microsoft.com/office/powerpoint/2010/main" val="89213481"/>
              </p:ext>
            </p:extLst>
          </p:nvPr>
        </p:nvGraphicFramePr>
        <p:xfrm>
          <a:off x="5264361" y="54559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tc>
                <a:tc>
                  <a:txBody>
                    <a:bodyPr/>
                    <a:lstStyle/>
                    <a:p>
                      <a:r>
                        <a:rPr lang="en-US" dirty="0" smtClean="0"/>
                        <a:t>1</a:t>
                      </a:r>
                      <a:endParaRPr lang="en-US" dirty="0"/>
                    </a:p>
                  </a:txBody>
                  <a:tcPr>
                    <a:solidFill>
                      <a:srgbClr val="FFFF00"/>
                    </a:solidFill>
                  </a:tcPr>
                </a:tc>
                <a:tc>
                  <a:txBody>
                    <a:bodyPr/>
                    <a:lstStyle/>
                    <a:p>
                      <a:r>
                        <a:rPr lang="en-US" dirty="0" smtClean="0"/>
                        <a:t>2</a:t>
                      </a:r>
                      <a:endParaRPr lang="en-US" dirty="0"/>
                    </a:p>
                  </a:txBody>
                  <a:tcPr/>
                </a:tc>
              </a:tr>
              <a:tr h="279400">
                <a:tc>
                  <a:txBody>
                    <a:bodyPr/>
                    <a:lstStyle/>
                    <a:p>
                      <a:r>
                        <a:rPr lang="en-US" dirty="0" smtClean="0"/>
                        <a:t>3</a:t>
                      </a:r>
                      <a:endParaRPr lang="en-US" dirty="0"/>
                    </a:p>
                  </a:txBody>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solidFill>
                      <a:srgbClr val="FFFF00"/>
                    </a:solidFill>
                  </a:tcPr>
                </a:tc>
              </a:tr>
              <a:tr h="0">
                <a:tc>
                  <a:txBody>
                    <a:bodyPr/>
                    <a:lstStyle/>
                    <a:p>
                      <a:r>
                        <a:rPr lang="en-US" dirty="0" smtClean="0"/>
                        <a:t>6</a:t>
                      </a:r>
                      <a:endParaRPr lang="en-US" dirty="0"/>
                    </a:p>
                  </a:txBody>
                  <a:tcPr/>
                </a:tc>
                <a:tc>
                  <a:txBody>
                    <a:bodyPr/>
                    <a:lstStyle/>
                    <a:p>
                      <a:r>
                        <a:rPr lang="en-US" dirty="0" smtClean="0"/>
                        <a:t>7</a:t>
                      </a:r>
                      <a:endParaRPr lang="en-US" dirty="0"/>
                    </a:p>
                  </a:txBody>
                  <a:tcPr>
                    <a:solidFill>
                      <a:srgbClr val="FFFF00"/>
                    </a:solidFill>
                  </a:tcPr>
                </a:tc>
                <a:tc>
                  <a:txBody>
                    <a:bodyPr/>
                    <a:lstStyle/>
                    <a:p>
                      <a:r>
                        <a:rPr lang="en-US" dirty="0" smtClean="0"/>
                        <a:t>8</a:t>
                      </a:r>
                      <a:endParaRPr lang="en-US" dirty="0"/>
                    </a:p>
                  </a:txBody>
                  <a:tcPr/>
                </a:tc>
              </a:tr>
            </a:tbl>
          </a:graphicData>
        </a:graphic>
      </p:graphicFrame>
      <p:sp>
        <p:nvSpPr>
          <p:cNvPr id="30" name="Up Arrow 29"/>
          <p:cNvSpPr/>
          <p:nvPr/>
        </p:nvSpPr>
        <p:spPr>
          <a:xfrm rot="5400000">
            <a:off x="6285102" y="57526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659896" y="5755330"/>
            <a:ext cx="1524000" cy="369332"/>
          </a:xfrm>
          <a:prstGeom prst="rect">
            <a:avLst/>
          </a:prstGeom>
          <a:noFill/>
        </p:spPr>
        <p:txBody>
          <a:bodyPr wrap="square" rtlCol="0">
            <a:spAutoFit/>
          </a:bodyPr>
          <a:lstStyle/>
          <a:p>
            <a:r>
              <a:rPr lang="en-US" dirty="0" smtClean="0"/>
              <a:t>{ 1, 4, 5, 7 }</a:t>
            </a:r>
            <a:endParaRPr lang="en-US" dirty="0"/>
          </a:p>
        </p:txBody>
      </p:sp>
      <p:sp>
        <p:nvSpPr>
          <p:cNvPr id="32" name="Up Arrow 31"/>
          <p:cNvSpPr/>
          <p:nvPr/>
        </p:nvSpPr>
        <p:spPr>
          <a:xfrm rot="5400000">
            <a:off x="8113902" y="57526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15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For Packing – </a:t>
            </a:r>
          </a:p>
          <a:p>
            <a:pPr lvl="1"/>
            <a:r>
              <a:rPr lang="en-US" dirty="0" smtClean="0"/>
              <a:t>Each column represents a position in the world (pixel, voxel) or a decomposed part ID.</a:t>
            </a:r>
          </a:p>
          <a:p>
            <a:pPr lvl="1"/>
            <a:r>
              <a:rPr lang="en-US" dirty="0" smtClean="0"/>
              <a:t>Each row represents an orientation of a certain decomposed part, positioned in a particular location in the world.</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3656598644"/>
              </p:ext>
            </p:extLst>
          </p:nvPr>
        </p:nvGraphicFramePr>
        <p:xfrm>
          <a:off x="2456576" y="508254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
        <p:nvSpPr>
          <p:cNvPr id="34" name="TextBox 33"/>
          <p:cNvSpPr txBox="1"/>
          <p:nvPr/>
        </p:nvSpPr>
        <p:spPr>
          <a:xfrm>
            <a:off x="2438400" y="4724400"/>
            <a:ext cx="990600" cy="381000"/>
          </a:xfrm>
          <a:prstGeom prst="rect">
            <a:avLst/>
          </a:prstGeom>
          <a:noFill/>
        </p:spPr>
        <p:txBody>
          <a:bodyPr wrap="square" rtlCol="0">
            <a:spAutoFit/>
          </a:bodyPr>
          <a:lstStyle/>
          <a:p>
            <a:r>
              <a:rPr lang="en-US" dirty="0" smtClean="0"/>
              <a:t>11</a:t>
            </a:r>
            <a:endParaRPr lang="en-US" dirty="0"/>
          </a:p>
        </p:txBody>
      </p:sp>
      <p:graphicFrame>
        <p:nvGraphicFramePr>
          <p:cNvPr id="35" name="Table 34"/>
          <p:cNvGraphicFramePr>
            <a:graphicFrameLocks noGrp="1"/>
          </p:cNvGraphicFramePr>
          <p:nvPr>
            <p:extLst>
              <p:ext uri="{D42A27DB-BD31-4B8C-83A1-F6EECF244321}">
                <p14:modId xmlns:p14="http://schemas.microsoft.com/office/powerpoint/2010/main" val="780073865"/>
              </p:ext>
            </p:extLst>
          </p:nvPr>
        </p:nvGraphicFramePr>
        <p:xfrm>
          <a:off x="1219200" y="49733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tc>
                <a:tc>
                  <a:txBody>
                    <a:bodyPr/>
                    <a:lstStyle/>
                    <a:p>
                      <a:r>
                        <a:rPr lang="en-US" dirty="0" smtClean="0"/>
                        <a:t>2</a:t>
                      </a:r>
                      <a:endParaRPr lang="en-US" dirty="0"/>
                    </a:p>
                  </a:txBody>
                  <a:tcPr/>
                </a:tc>
              </a:tr>
              <a:tr h="279400">
                <a:tc>
                  <a:txBody>
                    <a:bodyPr/>
                    <a:lstStyle/>
                    <a:p>
                      <a:r>
                        <a:rPr lang="en-US" dirty="0" smtClean="0"/>
                        <a:t>3</a:t>
                      </a:r>
                      <a:endParaRPr lang="en-US" dirty="0"/>
                    </a:p>
                  </a:txBody>
                  <a:tcPr>
                    <a:solidFill>
                      <a:srgbClr val="FFFF00"/>
                    </a:solidFill>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tc>
              </a:tr>
              <a:tr h="0">
                <a:tc>
                  <a:txBody>
                    <a:bodyPr/>
                    <a:lstStyle/>
                    <a:p>
                      <a:r>
                        <a:rPr lang="en-US" dirty="0" smtClean="0"/>
                        <a:t>6</a:t>
                      </a:r>
                      <a:endParaRPr lang="en-US" dirty="0"/>
                    </a:p>
                  </a:txBody>
                  <a:tcPr>
                    <a:solidFill>
                      <a:srgbClr val="FFFF00"/>
                    </a:solidFill>
                  </a:tcPr>
                </a:tc>
                <a:tc>
                  <a:txBody>
                    <a:bodyPr/>
                    <a:lstStyle/>
                    <a:p>
                      <a:r>
                        <a:rPr lang="en-US" dirty="0" smtClean="0"/>
                        <a:t>7</a:t>
                      </a:r>
                      <a:endParaRPr lang="en-US" dirty="0"/>
                    </a:p>
                  </a:txBody>
                  <a:tcPr/>
                </a:tc>
                <a:tc>
                  <a:txBody>
                    <a:bodyPr/>
                    <a:lstStyle/>
                    <a:p>
                      <a:r>
                        <a:rPr lang="en-US" dirty="0" smtClean="0"/>
                        <a:t>8</a:t>
                      </a:r>
                      <a:endParaRPr lang="en-US" dirty="0"/>
                    </a:p>
                  </a:txBody>
                  <a:tcPr/>
                </a:tc>
              </a:tr>
            </a:tbl>
          </a:graphicData>
        </a:graphic>
      </p:graphicFrame>
      <p:sp>
        <p:nvSpPr>
          <p:cNvPr id="36" name="TextBox 35"/>
          <p:cNvSpPr txBox="1"/>
          <p:nvPr/>
        </p:nvSpPr>
        <p:spPr>
          <a:xfrm>
            <a:off x="1981200" y="5206425"/>
            <a:ext cx="228600" cy="584775"/>
          </a:xfrm>
          <a:prstGeom prst="rect">
            <a:avLst/>
          </a:prstGeom>
          <a:noFill/>
        </p:spPr>
        <p:txBody>
          <a:bodyPr wrap="square" rtlCol="0">
            <a:spAutoFit/>
          </a:bodyPr>
          <a:lstStyle/>
          <a:p>
            <a:r>
              <a:rPr lang="en-US" sz="3200" dirty="0" smtClean="0"/>
              <a:t>+</a:t>
            </a:r>
            <a:endParaRPr lang="en-US" dirty="0" smtClean="0"/>
          </a:p>
        </p:txBody>
      </p:sp>
      <p:sp>
        <p:nvSpPr>
          <p:cNvPr id="37" name="Up Arrow 36"/>
          <p:cNvSpPr/>
          <p:nvPr/>
        </p:nvSpPr>
        <p:spPr>
          <a:xfrm rot="5400000">
            <a:off x="3657600" y="5340206"/>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14800" y="5342936"/>
            <a:ext cx="1524000" cy="369332"/>
          </a:xfrm>
          <a:prstGeom prst="rect">
            <a:avLst/>
          </a:prstGeom>
          <a:noFill/>
        </p:spPr>
        <p:txBody>
          <a:bodyPr wrap="square" rtlCol="0">
            <a:spAutoFit/>
          </a:bodyPr>
          <a:lstStyle/>
          <a:p>
            <a:r>
              <a:rPr lang="en-US" dirty="0" smtClean="0"/>
              <a:t>{ 0, 3, 4, 6, 11}</a:t>
            </a:r>
            <a:endParaRPr lang="en-US" dirty="0"/>
          </a:p>
        </p:txBody>
      </p:sp>
      <p:sp>
        <p:nvSpPr>
          <p:cNvPr id="39" name="Up Arrow 38"/>
          <p:cNvSpPr/>
          <p:nvPr/>
        </p:nvSpPr>
        <p:spPr>
          <a:xfrm rot="5400000">
            <a:off x="5873606" y="5340206"/>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00800" y="5416405"/>
            <a:ext cx="1981200" cy="369332"/>
          </a:xfrm>
          <a:prstGeom prst="rect">
            <a:avLst/>
          </a:prstGeom>
          <a:noFill/>
        </p:spPr>
        <p:txBody>
          <a:bodyPr wrap="square" rtlCol="0">
            <a:spAutoFit/>
          </a:bodyPr>
          <a:lstStyle/>
          <a:p>
            <a:r>
              <a:rPr lang="en-US" dirty="0" smtClean="0"/>
              <a:t>100110100 001</a:t>
            </a:r>
            <a:endParaRPr lang="en-US" dirty="0"/>
          </a:p>
        </p:txBody>
      </p:sp>
      <p:sp>
        <p:nvSpPr>
          <p:cNvPr id="4" name="TextBox 3"/>
          <p:cNvSpPr txBox="1"/>
          <p:nvPr/>
        </p:nvSpPr>
        <p:spPr>
          <a:xfrm>
            <a:off x="6400800" y="5206425"/>
            <a:ext cx="2209800" cy="338554"/>
          </a:xfrm>
          <a:prstGeom prst="rect">
            <a:avLst/>
          </a:prstGeom>
          <a:noFill/>
        </p:spPr>
        <p:txBody>
          <a:bodyPr wrap="square" rtlCol="0">
            <a:spAutoFit/>
          </a:bodyPr>
          <a:lstStyle/>
          <a:p>
            <a:r>
              <a:rPr lang="en-US" sz="1600" dirty="0" smtClean="0"/>
              <a:t>Positions  / Part Ids</a:t>
            </a:r>
            <a:endParaRPr lang="en-US" sz="1600" dirty="0"/>
          </a:p>
        </p:txBody>
      </p:sp>
    </p:spTree>
    <p:extLst>
      <p:ext uri="{BB962C8B-B14F-4D97-AF65-F5344CB8AC3E}">
        <p14:creationId xmlns:p14="http://schemas.microsoft.com/office/powerpoint/2010/main" val="2908524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a:xfrm>
            <a:off x="457200" y="1189037"/>
            <a:ext cx="8229600" cy="4525963"/>
          </a:xfrm>
        </p:spPr>
        <p:txBody>
          <a:bodyPr>
            <a:normAutofit/>
          </a:bodyPr>
          <a:lstStyle/>
          <a:p>
            <a:r>
              <a:rPr lang="en-US" sz="2400" dirty="0" smtClean="0"/>
              <a:t>A naïve solution iterates all possible locations for each part.</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4244873552"/>
              </p:ext>
            </p:extLst>
          </p:nvPr>
        </p:nvGraphicFramePr>
        <p:xfrm>
          <a:off x="457200" y="19812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solidFill>
                      <a:srgbClr val="FFFF00"/>
                    </a:solidFill>
                  </a:tcPr>
                </a:tc>
                <a:tc>
                  <a:txBody>
                    <a:bodyPr/>
                    <a:lstStyle/>
                    <a:p>
                      <a:endParaRPr lang="en-US"/>
                    </a:p>
                  </a:txBody>
                  <a:tcPr/>
                </a:tc>
                <a:tc>
                  <a:txBody>
                    <a:bodyPr/>
                    <a:lstStyle/>
                    <a:p>
                      <a:endParaRPr lang="en-US"/>
                    </a:p>
                  </a:txBody>
                  <a:tcPr/>
                </a:tc>
              </a:tr>
              <a:tr h="27940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tc>
              </a:tr>
              <a:tr h="0">
                <a:tc>
                  <a:txBody>
                    <a:bodyPr/>
                    <a:lstStyle/>
                    <a:p>
                      <a:endParaRPr lang="en-US" dirty="0"/>
                    </a:p>
                  </a:txBody>
                  <a:tcPr>
                    <a:solidFill>
                      <a:srgbClr val="FFFF00"/>
                    </a:solidFill>
                  </a:tcPr>
                </a:tc>
                <a:tc>
                  <a:txBody>
                    <a:bodyPr/>
                    <a:lstStyle/>
                    <a:p>
                      <a:endParaRPr lang="en-US" dirty="0"/>
                    </a:p>
                  </a:txBody>
                  <a:tcPr/>
                </a:tc>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45259776"/>
              </p:ext>
            </p:extLst>
          </p:nvPr>
        </p:nvGraphicFramePr>
        <p:xfrm>
          <a:off x="457200" y="31546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FFFF00"/>
                    </a:solidFill>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FF00"/>
                    </a:solidFill>
                  </a:tcPr>
                </a:tc>
                <a:tc>
                  <a:txBody>
                    <a:bodyPr/>
                    <a:lstStyle/>
                    <a:p>
                      <a:endParaRPr lang="en-US" dirty="0"/>
                    </a:p>
                  </a:txBody>
                  <a:tcPr>
                    <a:solidFill>
                      <a:srgbClr val="FFFF00"/>
                    </a:solidFill>
                  </a:tcPr>
                </a:tc>
              </a:tr>
              <a:tr h="0">
                <a:tc>
                  <a:txBody>
                    <a:bodyPr/>
                    <a:lstStyle/>
                    <a:p>
                      <a:endParaRPr lang="en-US"/>
                    </a:p>
                  </a:txBody>
                  <a:tcPr/>
                </a:tc>
                <a:tc>
                  <a:txBody>
                    <a:bodyPr/>
                    <a:lstStyle/>
                    <a:p>
                      <a:endParaRPr lang="en-US" dirty="0"/>
                    </a:p>
                  </a:txBody>
                  <a:tcPr>
                    <a:solidFill>
                      <a:srgbClr val="FFFF00"/>
                    </a:solidFill>
                  </a:tcPr>
                </a:tc>
                <a:tc>
                  <a:txBody>
                    <a:bodyPr/>
                    <a:lstStyle/>
                    <a:p>
                      <a:endParaRPr lang="en-US"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50282096"/>
              </p:ext>
            </p:extLst>
          </p:nvPr>
        </p:nvGraphicFramePr>
        <p:xfrm>
          <a:off x="457200"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500431762"/>
              </p:ext>
            </p:extLst>
          </p:nvPr>
        </p:nvGraphicFramePr>
        <p:xfrm>
          <a:off x="457200"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201265891"/>
              </p:ext>
            </p:extLst>
          </p:nvPr>
        </p:nvGraphicFramePr>
        <p:xfrm>
          <a:off x="3478528" y="1981200"/>
          <a:ext cx="712472" cy="1097280"/>
        </p:xfrm>
        <a:graphic>
          <a:graphicData uri="http://schemas.openxmlformats.org/drawingml/2006/table">
            <a:tbl>
              <a:tblPr firstRow="1" bandRow="1">
                <a:tableStyleId>{5940675A-B579-460E-94D1-54222C63F5DA}</a:tableStyleId>
              </a:tblPr>
              <a:tblGrid>
                <a:gridCol w="235268"/>
                <a:gridCol w="241936"/>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48381482"/>
              </p:ext>
            </p:extLst>
          </p:nvPr>
        </p:nvGraphicFramePr>
        <p:xfrm>
          <a:off x="3485196" y="32308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97014757"/>
              </p:ext>
            </p:extLst>
          </p:nvPr>
        </p:nvGraphicFramePr>
        <p:xfrm>
          <a:off x="3485196"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4609760"/>
              </p:ext>
            </p:extLst>
          </p:nvPr>
        </p:nvGraphicFramePr>
        <p:xfrm>
          <a:off x="3485196"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877214496"/>
              </p:ext>
            </p:extLst>
          </p:nvPr>
        </p:nvGraphicFramePr>
        <p:xfrm>
          <a:off x="6304596" y="19812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27940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024817130"/>
              </p:ext>
            </p:extLst>
          </p:nvPr>
        </p:nvGraphicFramePr>
        <p:xfrm>
          <a:off x="6304596" y="32308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solidFill>
                      <a:srgbClr val="00B0F0"/>
                    </a:solidFill>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170048681"/>
              </p:ext>
            </p:extLst>
          </p:nvPr>
        </p:nvGraphicFramePr>
        <p:xfrm>
          <a:off x="6304596"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953197"/>
              </p:ext>
            </p:extLst>
          </p:nvPr>
        </p:nvGraphicFramePr>
        <p:xfrm>
          <a:off x="6304596"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bl>
          </a:graphicData>
        </a:graphic>
      </p:graphicFrame>
      <p:sp>
        <p:nvSpPr>
          <p:cNvPr id="30" name="TextBox 29"/>
          <p:cNvSpPr txBox="1"/>
          <p:nvPr/>
        </p:nvSpPr>
        <p:spPr>
          <a:xfrm>
            <a:off x="1371600" y="2328148"/>
            <a:ext cx="1752600" cy="369332"/>
          </a:xfrm>
          <a:prstGeom prst="rect">
            <a:avLst/>
          </a:prstGeom>
          <a:noFill/>
        </p:spPr>
        <p:txBody>
          <a:bodyPr wrap="square" rtlCol="0">
            <a:spAutoFit/>
          </a:bodyPr>
          <a:lstStyle/>
          <a:p>
            <a:r>
              <a:rPr lang="en-US" dirty="0" smtClean="0"/>
              <a:t>100110100 001</a:t>
            </a:r>
            <a:endParaRPr lang="en-US" dirty="0"/>
          </a:p>
        </p:txBody>
      </p:sp>
      <p:sp>
        <p:nvSpPr>
          <p:cNvPr id="31" name="TextBox 30"/>
          <p:cNvSpPr txBox="1"/>
          <p:nvPr/>
        </p:nvSpPr>
        <p:spPr>
          <a:xfrm>
            <a:off x="1371600" y="3535680"/>
            <a:ext cx="1752600" cy="369332"/>
          </a:xfrm>
          <a:prstGeom prst="rect">
            <a:avLst/>
          </a:prstGeom>
          <a:noFill/>
        </p:spPr>
        <p:txBody>
          <a:bodyPr wrap="square" rtlCol="0">
            <a:spAutoFit/>
          </a:bodyPr>
          <a:lstStyle/>
          <a:p>
            <a:r>
              <a:rPr lang="en-US" dirty="0" smtClean="0"/>
              <a:t>010011010 001</a:t>
            </a:r>
            <a:endParaRPr lang="en-US" dirty="0"/>
          </a:p>
        </p:txBody>
      </p:sp>
      <p:sp>
        <p:nvSpPr>
          <p:cNvPr id="32" name="TextBox 31"/>
          <p:cNvSpPr txBox="1"/>
          <p:nvPr/>
        </p:nvSpPr>
        <p:spPr>
          <a:xfrm>
            <a:off x="1371600" y="4766548"/>
            <a:ext cx="1752600" cy="369332"/>
          </a:xfrm>
          <a:prstGeom prst="rect">
            <a:avLst/>
          </a:prstGeom>
          <a:noFill/>
        </p:spPr>
        <p:txBody>
          <a:bodyPr wrap="square" rtlCol="0">
            <a:spAutoFit/>
          </a:bodyPr>
          <a:lstStyle/>
          <a:p>
            <a:r>
              <a:rPr lang="en-US" dirty="0" smtClean="0"/>
              <a:t>110000000 100</a:t>
            </a:r>
            <a:endParaRPr lang="en-US" dirty="0"/>
          </a:p>
        </p:txBody>
      </p:sp>
      <p:sp>
        <p:nvSpPr>
          <p:cNvPr id="33" name="TextBox 32"/>
          <p:cNvSpPr txBox="1"/>
          <p:nvPr/>
        </p:nvSpPr>
        <p:spPr>
          <a:xfrm>
            <a:off x="1371600" y="5985748"/>
            <a:ext cx="1752600" cy="369332"/>
          </a:xfrm>
          <a:prstGeom prst="rect">
            <a:avLst/>
          </a:prstGeom>
          <a:noFill/>
        </p:spPr>
        <p:txBody>
          <a:bodyPr wrap="square" rtlCol="0">
            <a:spAutoFit/>
          </a:bodyPr>
          <a:lstStyle/>
          <a:p>
            <a:r>
              <a:rPr lang="en-US" dirty="0" smtClean="0"/>
              <a:t>011000000 100</a:t>
            </a:r>
            <a:endParaRPr lang="en-US" dirty="0"/>
          </a:p>
        </p:txBody>
      </p:sp>
      <p:sp>
        <p:nvSpPr>
          <p:cNvPr id="34" name="TextBox 33"/>
          <p:cNvSpPr txBox="1"/>
          <p:nvPr/>
        </p:nvSpPr>
        <p:spPr>
          <a:xfrm>
            <a:off x="4343400" y="2328148"/>
            <a:ext cx="1676400" cy="369332"/>
          </a:xfrm>
          <a:prstGeom prst="rect">
            <a:avLst/>
          </a:prstGeom>
          <a:noFill/>
        </p:spPr>
        <p:txBody>
          <a:bodyPr wrap="square" rtlCol="0">
            <a:spAutoFit/>
          </a:bodyPr>
          <a:lstStyle/>
          <a:p>
            <a:r>
              <a:rPr lang="en-US" dirty="0" smtClean="0"/>
              <a:t>000110000 100</a:t>
            </a:r>
            <a:endParaRPr lang="en-US" dirty="0"/>
          </a:p>
        </p:txBody>
      </p:sp>
      <p:sp>
        <p:nvSpPr>
          <p:cNvPr id="35" name="TextBox 34"/>
          <p:cNvSpPr txBox="1"/>
          <p:nvPr/>
        </p:nvSpPr>
        <p:spPr>
          <a:xfrm>
            <a:off x="4343400" y="3623548"/>
            <a:ext cx="1676400" cy="369332"/>
          </a:xfrm>
          <a:prstGeom prst="rect">
            <a:avLst/>
          </a:prstGeom>
          <a:noFill/>
        </p:spPr>
        <p:txBody>
          <a:bodyPr wrap="square" rtlCol="0">
            <a:spAutoFit/>
          </a:bodyPr>
          <a:lstStyle/>
          <a:p>
            <a:r>
              <a:rPr lang="en-US" dirty="0" smtClean="0"/>
              <a:t>000011000 100</a:t>
            </a:r>
            <a:endParaRPr lang="en-US" dirty="0"/>
          </a:p>
        </p:txBody>
      </p:sp>
      <p:sp>
        <p:nvSpPr>
          <p:cNvPr id="36" name="TextBox 35"/>
          <p:cNvSpPr txBox="1"/>
          <p:nvPr/>
        </p:nvSpPr>
        <p:spPr>
          <a:xfrm>
            <a:off x="4343400" y="4766548"/>
            <a:ext cx="1752600" cy="369332"/>
          </a:xfrm>
          <a:prstGeom prst="rect">
            <a:avLst/>
          </a:prstGeom>
          <a:noFill/>
        </p:spPr>
        <p:txBody>
          <a:bodyPr wrap="square" rtlCol="0">
            <a:spAutoFit/>
          </a:bodyPr>
          <a:lstStyle/>
          <a:p>
            <a:r>
              <a:rPr lang="en-US" dirty="0" smtClean="0"/>
              <a:t>000000110 100</a:t>
            </a:r>
            <a:endParaRPr lang="en-US" dirty="0"/>
          </a:p>
        </p:txBody>
      </p:sp>
      <p:sp>
        <p:nvSpPr>
          <p:cNvPr id="37" name="TextBox 36"/>
          <p:cNvSpPr txBox="1"/>
          <p:nvPr/>
        </p:nvSpPr>
        <p:spPr>
          <a:xfrm>
            <a:off x="4343400" y="5985748"/>
            <a:ext cx="1676400" cy="369332"/>
          </a:xfrm>
          <a:prstGeom prst="rect">
            <a:avLst/>
          </a:prstGeom>
          <a:noFill/>
        </p:spPr>
        <p:txBody>
          <a:bodyPr wrap="square" rtlCol="0">
            <a:spAutoFit/>
          </a:bodyPr>
          <a:lstStyle/>
          <a:p>
            <a:r>
              <a:rPr lang="en-US" dirty="0" smtClean="0"/>
              <a:t>000000011 100</a:t>
            </a:r>
            <a:endParaRPr lang="en-US" dirty="0"/>
          </a:p>
        </p:txBody>
      </p:sp>
      <p:sp>
        <p:nvSpPr>
          <p:cNvPr id="38" name="TextBox 37"/>
          <p:cNvSpPr txBox="1"/>
          <p:nvPr/>
        </p:nvSpPr>
        <p:spPr>
          <a:xfrm>
            <a:off x="7086600" y="2328148"/>
            <a:ext cx="1676400" cy="369332"/>
          </a:xfrm>
          <a:prstGeom prst="rect">
            <a:avLst/>
          </a:prstGeom>
          <a:noFill/>
        </p:spPr>
        <p:txBody>
          <a:bodyPr wrap="square" rtlCol="0">
            <a:spAutoFit/>
          </a:bodyPr>
          <a:lstStyle/>
          <a:p>
            <a:r>
              <a:rPr lang="en-US" dirty="0" smtClean="0"/>
              <a:t>010110000 010</a:t>
            </a:r>
            <a:endParaRPr lang="en-US" dirty="0"/>
          </a:p>
        </p:txBody>
      </p:sp>
      <p:sp>
        <p:nvSpPr>
          <p:cNvPr id="39" name="TextBox 38"/>
          <p:cNvSpPr txBox="1"/>
          <p:nvPr/>
        </p:nvSpPr>
        <p:spPr>
          <a:xfrm>
            <a:off x="7086600" y="3623548"/>
            <a:ext cx="1676400" cy="369332"/>
          </a:xfrm>
          <a:prstGeom prst="rect">
            <a:avLst/>
          </a:prstGeom>
          <a:noFill/>
        </p:spPr>
        <p:txBody>
          <a:bodyPr wrap="square" rtlCol="0">
            <a:spAutoFit/>
          </a:bodyPr>
          <a:lstStyle/>
          <a:p>
            <a:r>
              <a:rPr lang="en-US" dirty="0" smtClean="0"/>
              <a:t>001011000 010</a:t>
            </a:r>
            <a:endParaRPr lang="en-US" dirty="0"/>
          </a:p>
        </p:txBody>
      </p:sp>
      <p:sp>
        <p:nvSpPr>
          <p:cNvPr id="40" name="TextBox 39"/>
          <p:cNvSpPr txBox="1"/>
          <p:nvPr/>
        </p:nvSpPr>
        <p:spPr>
          <a:xfrm>
            <a:off x="7086600" y="4842748"/>
            <a:ext cx="1676400" cy="369332"/>
          </a:xfrm>
          <a:prstGeom prst="rect">
            <a:avLst/>
          </a:prstGeom>
          <a:noFill/>
        </p:spPr>
        <p:txBody>
          <a:bodyPr wrap="square" rtlCol="0">
            <a:spAutoFit/>
          </a:bodyPr>
          <a:lstStyle/>
          <a:p>
            <a:r>
              <a:rPr lang="en-US" dirty="0" smtClean="0"/>
              <a:t>000010110 010</a:t>
            </a:r>
            <a:endParaRPr lang="en-US" dirty="0"/>
          </a:p>
        </p:txBody>
      </p:sp>
      <p:sp>
        <p:nvSpPr>
          <p:cNvPr id="41" name="TextBox 40"/>
          <p:cNvSpPr txBox="1"/>
          <p:nvPr/>
        </p:nvSpPr>
        <p:spPr>
          <a:xfrm>
            <a:off x="7086600" y="5985748"/>
            <a:ext cx="1676400" cy="369332"/>
          </a:xfrm>
          <a:prstGeom prst="rect">
            <a:avLst/>
          </a:prstGeom>
          <a:noFill/>
        </p:spPr>
        <p:txBody>
          <a:bodyPr wrap="square" rtlCol="0">
            <a:spAutoFit/>
          </a:bodyPr>
          <a:lstStyle/>
          <a:p>
            <a:r>
              <a:rPr lang="en-US" dirty="0" smtClean="0"/>
              <a:t>000001011 010</a:t>
            </a:r>
            <a:endParaRPr lang="en-US" dirty="0"/>
          </a:p>
        </p:txBody>
      </p:sp>
    </p:spTree>
    <p:extLst>
      <p:ext uri="{BB962C8B-B14F-4D97-AF65-F5344CB8AC3E}">
        <p14:creationId xmlns:p14="http://schemas.microsoft.com/office/powerpoint/2010/main" val="164548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(Problem overview)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953000"/>
              </a:xfrm>
            </p:spPr>
            <p:txBody>
              <a:bodyPr>
                <a:normAutofit fontScale="92500" lnSpcReduction="10000"/>
              </a:bodyPr>
              <a:lstStyle/>
              <a:p>
                <a:r>
                  <a:rPr lang="en-US" dirty="0" smtClean="0"/>
                  <a:t>The problem: building the Algorithm X matrix may be costly.</a:t>
                </a:r>
              </a:p>
              <a:p>
                <a:pPr lvl="1"/>
                <a:r>
                  <a:rPr lang="en-US" dirty="0" smtClean="0"/>
                  <a:t>For Decomposition: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r>
                        <a:rPr lang="en-US" b="0" i="1" smtClean="0">
                          <a:latin typeface="Cambria Math"/>
                          <a:ea typeface="Cambria Math"/>
                        </a:rPr>
                        <m:t>4</m:t>
                      </m:r>
                      <m:r>
                        <a:rPr lang="en-US" b="0" i="1" smtClean="0">
                          <a:latin typeface="Cambria Math"/>
                          <a:ea typeface="Cambria Math"/>
                        </a:rPr>
                        <m:t>∙</m:t>
                      </m:r>
                      <m:r>
                        <a:rPr lang="en-US" b="0" i="1" smtClean="0">
                          <a:latin typeface="Cambria Math"/>
                          <a:ea typeface="Cambria Math"/>
                        </a:rPr>
                        <m:t>𝑃𝑎𝑟𝑡𝑠</m:t>
                      </m:r>
                      <m:r>
                        <a:rPr lang="en-US" b="0" i="1" smtClean="0">
                          <a:latin typeface="Cambria Math"/>
                          <a:ea typeface="Cambria Math"/>
                        </a:rPr>
                        <m:t>∙</m:t>
                      </m:r>
                      <m:r>
                        <a:rPr lang="en-US" b="0" i="1" smtClean="0">
                          <a:latin typeface="Cambria Math"/>
                          <a:ea typeface="Cambria Math"/>
                        </a:rPr>
                        <m:t>𝑊𝑜𝑟𝑙𝑑𝐿𝑜𝑐𝑎𝑡𝑖𝑜𝑛𝑠</m:t>
                      </m:r>
                      <m:r>
                        <a:rPr lang="en-US" b="0" i="1" smtClean="0">
                          <a:latin typeface="Cambria Math"/>
                          <a:ea typeface="Cambria Math"/>
                        </a:rPr>
                        <m:t>∙(</m:t>
                      </m:r>
                      <m:nary>
                        <m:naryPr>
                          <m:chr m:val="∑"/>
                          <m:subHide m:val="on"/>
                          <m:supHide m:val="on"/>
                          <m:ctrlPr>
                            <a:rPr lang="en-US" b="0" i="1" smtClean="0">
                              <a:latin typeface="Cambria Math"/>
                              <a:ea typeface="Cambria Math"/>
                            </a:rPr>
                          </m:ctrlPr>
                        </m:naryPr>
                        <m:sub/>
                        <m:sup/>
                        <m:e>
                          <m:r>
                            <a:rPr lang="en-US" b="0" i="1" smtClean="0">
                              <a:latin typeface="Cambria Math"/>
                              <a:ea typeface="Cambria Math"/>
                            </a:rPr>
                            <m:t>𝑃𝑎𝑟𝑡𝑆𝑖𝑧𝑒</m:t>
                          </m:r>
                          <m:r>
                            <a:rPr lang="en-US" b="0" i="1" smtClean="0">
                              <a:latin typeface="Cambria Math"/>
                              <a:ea typeface="Cambria Math"/>
                            </a:rPr>
                            <m:t> #</m:t>
                          </m:r>
                          <m:r>
                            <a:rPr lang="en-US" b="0" i="1" smtClean="0">
                              <a:latin typeface="Cambria Math"/>
                              <a:ea typeface="Cambria Math"/>
                            </a:rPr>
                            <m:t>1</m:t>
                          </m:r>
                          <m:r>
                            <a:rPr lang="en-US" b="0" i="1" smtClean="0">
                              <a:latin typeface="Cambria Math"/>
                              <a:ea typeface="Cambria Math"/>
                            </a:rPr>
                            <m:t>.. #</m:t>
                          </m:r>
                          <m:r>
                            <a:rPr lang="en-US" b="0" i="1" smtClean="0">
                              <a:latin typeface="Cambria Math"/>
                              <a:ea typeface="Cambria Math"/>
                            </a:rPr>
                            <m:t>𝑛</m:t>
                          </m:r>
                        </m:e>
                      </m:nary>
                      <m:r>
                        <a:rPr lang="en-US" b="0" i="1" smtClean="0">
                          <a:latin typeface="Cambria Math"/>
                          <a:ea typeface="Cambria Math"/>
                        </a:rPr>
                        <m:t>)</m:t>
                      </m:r>
                    </m:oMath>
                  </m:oMathPara>
                </a14:m>
                <a:endParaRPr lang="en-US" dirty="0" smtClean="0"/>
              </a:p>
              <a:p>
                <a:pPr lvl="1"/>
                <a:r>
                  <a:rPr lang="en-US" dirty="0" smtClean="0"/>
                  <a:t>For Packing:</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r>
                        <a:rPr lang="en-US" b="0" i="1" smtClean="0">
                          <a:latin typeface="Cambria Math"/>
                          <a:ea typeface="Cambria Math"/>
                        </a:rPr>
                        <m:t>4</m:t>
                      </m:r>
                      <m:r>
                        <a:rPr lang="en-US" b="0" i="1" smtClean="0">
                          <a:latin typeface="Cambria Math"/>
                          <a:ea typeface="Cambria Math"/>
                        </a:rPr>
                        <m:t>∙</m:t>
                      </m:r>
                      <m:r>
                        <a:rPr lang="en-US" b="0" i="1" smtClean="0">
                          <a:latin typeface="Cambria Math"/>
                          <a:ea typeface="Cambria Math"/>
                        </a:rPr>
                        <m:t>𝐷𝑒𝑐𝑜𝑚𝑝𝑜𝑠𝑒𝑑𝑃𝑎𝑟𝑡𝑠</m:t>
                      </m:r>
                      <m:r>
                        <a:rPr lang="en-US" b="0" i="1" smtClean="0">
                          <a:latin typeface="Cambria Math"/>
                          <a:ea typeface="Cambria Math"/>
                        </a:rPr>
                        <m:t>∙</m:t>
                      </m:r>
                      <m:r>
                        <a:rPr lang="en-US" b="0" i="1" smtClean="0">
                          <a:latin typeface="Cambria Math"/>
                          <a:ea typeface="Cambria Math"/>
                        </a:rPr>
                        <m:t>𝑊𝑜𝑟𝑙𝑑𝐿𝑜𝑐𝑎𝑡𝑖𝑜𝑛𝑠</m:t>
                      </m:r>
                      <m:r>
                        <a:rPr lang="en-US" b="0" i="1" smtClean="0">
                          <a:latin typeface="Cambria Math"/>
                          <a:ea typeface="Cambria Math"/>
                        </a:rPr>
                        <m:t>∙(</m:t>
                      </m:r>
                      <m:nary>
                        <m:naryPr>
                          <m:chr m:val="∑"/>
                          <m:subHide m:val="on"/>
                          <m:supHide m:val="on"/>
                          <m:ctrlPr>
                            <a:rPr lang="en-US" b="0" i="1" smtClean="0">
                              <a:latin typeface="Cambria Math"/>
                              <a:ea typeface="Cambria Math"/>
                            </a:rPr>
                          </m:ctrlPr>
                        </m:naryPr>
                        <m:sub/>
                        <m:sup/>
                        <m:e>
                          <m:r>
                            <a:rPr lang="en-US" b="0" i="1" smtClean="0">
                              <a:latin typeface="Cambria Math"/>
                              <a:ea typeface="Cambria Math"/>
                            </a:rPr>
                            <m:t>𝑃𝑎𝑟𝑡𝑆𝑖𝑧𝑒</m:t>
                          </m:r>
                          <m:r>
                            <a:rPr lang="en-US" b="0" i="1" smtClean="0">
                              <a:latin typeface="Cambria Math"/>
                              <a:ea typeface="Cambria Math"/>
                            </a:rPr>
                            <m:t> #</m:t>
                          </m:r>
                          <m:r>
                            <a:rPr lang="en-US" b="0" i="1" smtClean="0">
                              <a:latin typeface="Cambria Math"/>
                              <a:ea typeface="Cambria Math"/>
                            </a:rPr>
                            <m:t>1</m:t>
                          </m:r>
                          <m:r>
                            <a:rPr lang="en-US" b="0" i="1" smtClean="0">
                              <a:latin typeface="Cambria Math"/>
                              <a:ea typeface="Cambria Math"/>
                            </a:rPr>
                            <m:t>.. #</m:t>
                          </m:r>
                          <m:r>
                            <a:rPr lang="en-US" b="0" i="1" smtClean="0">
                              <a:latin typeface="Cambria Math"/>
                              <a:ea typeface="Cambria Math"/>
                            </a:rPr>
                            <m:t>𝑛</m:t>
                          </m:r>
                        </m:e>
                      </m:nary>
                      <m:r>
                        <a:rPr lang="en-US" b="0" i="1" smtClean="0">
                          <a:latin typeface="Cambria Math"/>
                          <a:ea typeface="Cambria Math"/>
                        </a:rPr>
                        <m:t>)</m:t>
                      </m:r>
                    </m:oMath>
                  </m:oMathPara>
                </a14:m>
                <a:endParaRPr lang="en-US" dirty="0" smtClean="0"/>
              </a:p>
              <a:p>
                <a:pPr marL="457200" lvl="1" indent="0">
                  <a:buNone/>
                </a:pPr>
                <a:r>
                  <a:rPr lang="en-US" dirty="0" smtClean="0"/>
                  <a:t>This is mainly notable in large objects, and more severe for Packing, which runs the solver multiple times.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953000"/>
              </a:xfrm>
              <a:blipFill rotWithShape="1">
                <a:blip r:embed="rId2"/>
                <a:stretch>
                  <a:fillRect l="-1481" t="-2463" b="-1724"/>
                </a:stretch>
              </a:blipFill>
            </p:spPr>
            <p:txBody>
              <a:bodyPr/>
              <a:lstStyle/>
              <a:p>
                <a:r>
                  <a:rPr lang="en-US">
                    <a:noFill/>
                  </a:rPr>
                  <a:t> </a:t>
                </a:r>
              </a:p>
            </p:txBody>
          </p:sp>
        </mc:Fallback>
      </mc:AlternateContent>
    </p:spTree>
    <p:extLst>
      <p:ext uri="{BB962C8B-B14F-4D97-AF65-F5344CB8AC3E}">
        <p14:creationId xmlns:p14="http://schemas.microsoft.com/office/powerpoint/2010/main" val="95357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(Problem Analysis)</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Can we do better?</a:t>
            </a:r>
          </a:p>
          <a:p>
            <a:r>
              <a:rPr lang="en-US" dirty="0" smtClean="0"/>
              <a:t>Observation: We repeatedly recalculate identical information for different orientations for each location in the world.</a:t>
            </a:r>
          </a:p>
          <a:p>
            <a:pPr lvl="1"/>
            <a:r>
              <a:rPr lang="en-US" dirty="0" err="1" smtClean="0"/>
              <a:t>i.e</a:t>
            </a:r>
            <a:r>
              <a:rPr lang="en-US" dirty="0" smtClean="0"/>
              <a:t>: observe the middle square in the world. Each part calculates whether that location may be occupied by a part.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371107"/>
              </p:ext>
            </p:extLst>
          </p:nvPr>
        </p:nvGraphicFramePr>
        <p:xfrm>
          <a:off x="2667000" y="5181600"/>
          <a:ext cx="712472" cy="1097280"/>
        </p:xfrm>
        <a:graphic>
          <a:graphicData uri="http://schemas.openxmlformats.org/drawingml/2006/table">
            <a:tbl>
              <a:tblPr firstRow="1" bandRow="1">
                <a:tableStyleId>{5940675A-B579-460E-94D1-54222C63F5DA}</a:tableStyleId>
              </a:tblPr>
              <a:tblGrid>
                <a:gridCol w="235268"/>
                <a:gridCol w="241936"/>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55724285"/>
              </p:ext>
            </p:extLst>
          </p:nvPr>
        </p:nvGraphicFramePr>
        <p:xfrm>
          <a:off x="35613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71657848"/>
              </p:ext>
            </p:extLst>
          </p:nvPr>
        </p:nvGraphicFramePr>
        <p:xfrm>
          <a:off x="44757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27940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2637759"/>
              </p:ext>
            </p:extLst>
          </p:nvPr>
        </p:nvGraphicFramePr>
        <p:xfrm>
          <a:off x="53901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solidFill>
                      <a:srgbClr val="00B0F0"/>
                    </a:solidFill>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84081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Overview)</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Solution: Utilize </a:t>
            </a:r>
            <a:r>
              <a:rPr lang="en-US" i="1" dirty="0" smtClean="0"/>
              <a:t>Dynamic Programming</a:t>
            </a:r>
            <a:r>
              <a:rPr lang="en-US" dirty="0" smtClean="0"/>
              <a:t>.</a:t>
            </a:r>
          </a:p>
          <a:p>
            <a:pPr lvl="1"/>
            <a:r>
              <a:rPr lang="en-US" dirty="0" smtClean="0"/>
              <a:t>(I) - There is no need to iterate with each part separately. We create a “parts overlay mask” (a window) and iterate all part locations together.</a:t>
            </a:r>
          </a:p>
          <a:p>
            <a:pPr lvl="1"/>
            <a:r>
              <a:rPr lang="en-US" dirty="0" smtClean="0"/>
              <a:t>(II) - Each time we advance to a new location, we only need to scan the new column (or row) encountered. The rest of the values can be calculated by a pre-defined function.</a:t>
            </a:r>
          </a:p>
          <a:p>
            <a:pPr marL="457200" lvl="1" indent="0">
              <a:buNone/>
            </a:pPr>
            <a:r>
              <a:rPr lang="en-US" i="1" dirty="0" smtClean="0"/>
              <a:t>Intuition: Observe the “holes” in the world advance uniformly as the window iterates over the world.</a:t>
            </a:r>
          </a:p>
        </p:txBody>
      </p:sp>
    </p:spTree>
    <p:extLst>
      <p:ext uri="{BB962C8B-B14F-4D97-AF65-F5344CB8AC3E}">
        <p14:creationId xmlns:p14="http://schemas.microsoft.com/office/powerpoint/2010/main" val="220700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we have done so far?</a:t>
            </a:r>
            <a:endParaRPr lang="en-US" dirty="0"/>
          </a:p>
        </p:txBody>
      </p:sp>
      <p:sp>
        <p:nvSpPr>
          <p:cNvPr id="3" name="Content Placeholder 2"/>
          <p:cNvSpPr>
            <a:spLocks noGrp="1"/>
          </p:cNvSpPr>
          <p:nvPr>
            <p:ph idx="1"/>
          </p:nvPr>
        </p:nvSpPr>
        <p:spPr/>
        <p:txBody>
          <a:bodyPr/>
          <a:lstStyle/>
          <a:p>
            <a:r>
              <a:rPr lang="en-US" dirty="0" smtClean="0"/>
              <a:t>Large parts for large objects: partial solution with iterations.</a:t>
            </a:r>
          </a:p>
          <a:p>
            <a:r>
              <a:rPr lang="en-US" dirty="0" smtClean="0"/>
              <a:t>Grading.</a:t>
            </a:r>
          </a:p>
        </p:txBody>
      </p:sp>
    </p:spTree>
    <p:extLst>
      <p:ext uri="{BB962C8B-B14F-4D97-AF65-F5344CB8AC3E}">
        <p14:creationId xmlns:p14="http://schemas.microsoft.com/office/powerpoint/2010/main" val="2421479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2947682390"/>
              </p:ext>
            </p:extLst>
          </p:nvPr>
        </p:nvGraphicFramePr>
        <p:xfrm>
          <a:off x="4343400" y="4302760"/>
          <a:ext cx="381000" cy="148336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853543816"/>
              </p:ext>
            </p:extLst>
          </p:nvPr>
        </p:nvGraphicFramePr>
        <p:xfrm>
          <a:off x="4419600" y="46482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4628955"/>
              </p:ext>
            </p:extLst>
          </p:nvPr>
        </p:nvGraphicFramePr>
        <p:xfrm>
          <a:off x="4495800" y="55626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131590505"/>
              </p:ext>
            </p:extLst>
          </p:nvPr>
        </p:nvGraphicFramePr>
        <p:xfrm>
          <a:off x="4419600" y="520192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The part mask is the parts orientations layered on each other.</a:t>
            </a:r>
          </a:p>
          <a:p>
            <a:r>
              <a:rPr lang="en-US" dirty="0" smtClean="0"/>
              <a:t>Assign each location on the part mask a primary number.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3664540"/>
              </p:ext>
            </p:extLst>
          </p:nvPr>
        </p:nvGraphicFramePr>
        <p:xfrm>
          <a:off x="609600" y="37338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518256"/>
              </p:ext>
            </p:extLst>
          </p:nvPr>
        </p:nvGraphicFramePr>
        <p:xfrm>
          <a:off x="228600" y="49530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73340264"/>
              </p:ext>
            </p:extLst>
          </p:nvPr>
        </p:nvGraphicFramePr>
        <p:xfrm>
          <a:off x="1905000" y="457200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8240182"/>
              </p:ext>
            </p:extLst>
          </p:nvPr>
        </p:nvGraphicFramePr>
        <p:xfrm>
          <a:off x="1219200" y="54864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96956371"/>
              </p:ext>
            </p:extLst>
          </p:nvPr>
        </p:nvGraphicFramePr>
        <p:xfrm>
          <a:off x="228600" y="54864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2597427"/>
              </p:ext>
            </p:extLst>
          </p:nvPr>
        </p:nvGraphicFramePr>
        <p:xfrm>
          <a:off x="1447800" y="39827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94494204"/>
              </p:ext>
            </p:extLst>
          </p:nvPr>
        </p:nvGraphicFramePr>
        <p:xfrm>
          <a:off x="2286000" y="594360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4032739"/>
              </p:ext>
            </p:extLst>
          </p:nvPr>
        </p:nvGraphicFramePr>
        <p:xfrm>
          <a:off x="1828800" y="5486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18" name="Straight Arrow Connector 17"/>
          <p:cNvCxnSpPr/>
          <p:nvPr/>
        </p:nvCxnSpPr>
        <p:spPr>
          <a:xfrm>
            <a:off x="3619500" y="5330514"/>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387734960"/>
              </p:ext>
            </p:extLst>
          </p:nvPr>
        </p:nvGraphicFramePr>
        <p:xfrm>
          <a:off x="4495800" y="48310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33863260"/>
              </p:ext>
            </p:extLst>
          </p:nvPr>
        </p:nvGraphicFramePr>
        <p:xfrm>
          <a:off x="4419600" y="468376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356786227"/>
              </p:ext>
            </p:extLst>
          </p:nvPr>
        </p:nvGraphicFramePr>
        <p:xfrm>
          <a:off x="4343400" y="46482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63397237"/>
              </p:ext>
            </p:extLst>
          </p:nvPr>
        </p:nvGraphicFramePr>
        <p:xfrm>
          <a:off x="4419600" y="52019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14197681"/>
              </p:ext>
            </p:extLst>
          </p:nvPr>
        </p:nvGraphicFramePr>
        <p:xfrm>
          <a:off x="4419600" y="4724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26" name="Straight Arrow Connector 25"/>
          <p:cNvCxnSpPr/>
          <p:nvPr/>
        </p:nvCxnSpPr>
        <p:spPr>
          <a:xfrm>
            <a:off x="6248400" y="529336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2553413830"/>
              </p:ext>
            </p:extLst>
          </p:nvPr>
        </p:nvGraphicFramePr>
        <p:xfrm>
          <a:off x="6934200" y="43434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180905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In a similar manner, we assign a primary number for each location in each part orientation.</a:t>
            </a:r>
          </a:p>
          <a:p>
            <a:r>
              <a:rPr lang="en-US" sz="2800" dirty="0" smtClean="0"/>
              <a:t>Each part orientation gets a value: the multiplication of the primary numbers occupying its locations.</a:t>
            </a:r>
          </a:p>
          <a:p>
            <a:r>
              <a:rPr lang="en-US" sz="2800" dirty="0" smtClean="0"/>
              <a:t>Part values are guaranteed to be unique per orientation.</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623040564"/>
              </p:ext>
            </p:extLst>
          </p:nvPr>
        </p:nvGraphicFramePr>
        <p:xfrm>
          <a:off x="609600" y="50292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8565213"/>
              </p:ext>
            </p:extLst>
          </p:nvPr>
        </p:nvGraphicFramePr>
        <p:xfrm>
          <a:off x="4572000" y="5029200"/>
          <a:ext cx="762000" cy="106680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endParaRPr lang="en-US" sz="14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smtClean="0"/>
                        <a:t>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pPr algn="ctr"/>
                      <a:endParaRPr lang="en-US" sz="14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t>13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05084406"/>
              </p:ext>
            </p:extLst>
          </p:nvPr>
        </p:nvGraphicFramePr>
        <p:xfrm>
          <a:off x="1752600" y="505968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2880623"/>
              </p:ext>
            </p:extLst>
          </p:nvPr>
        </p:nvGraphicFramePr>
        <p:xfrm>
          <a:off x="5638800" y="53543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endParaRPr lang="en-US" sz="14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55151924"/>
              </p:ext>
            </p:extLst>
          </p:nvPr>
        </p:nvGraphicFramePr>
        <p:xfrm>
          <a:off x="2438400" y="52578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07806220"/>
              </p:ext>
            </p:extLst>
          </p:nvPr>
        </p:nvGraphicFramePr>
        <p:xfrm>
          <a:off x="3505200" y="50292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26" name="Straight Arrow Connector 25"/>
          <p:cNvCxnSpPr/>
          <p:nvPr/>
        </p:nvCxnSpPr>
        <p:spPr>
          <a:xfrm>
            <a:off x="6553200" y="552196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2853957861"/>
              </p:ext>
            </p:extLst>
          </p:nvPr>
        </p:nvGraphicFramePr>
        <p:xfrm>
          <a:off x="7239000" y="461264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76200" y="4583668"/>
            <a:ext cx="1828800" cy="369332"/>
          </a:xfrm>
          <a:prstGeom prst="rect">
            <a:avLst/>
          </a:prstGeom>
          <a:noFill/>
        </p:spPr>
        <p:txBody>
          <a:bodyPr wrap="square" rtlCol="0">
            <a:spAutoFit/>
          </a:bodyPr>
          <a:lstStyle/>
          <a:p>
            <a:r>
              <a:rPr lang="en-US" i="1" dirty="0" smtClean="0"/>
              <a:t>2*3*11*13=858</a:t>
            </a:r>
            <a:endParaRPr lang="en-US" i="1" dirty="0"/>
          </a:p>
        </p:txBody>
      </p:sp>
      <p:sp>
        <p:nvSpPr>
          <p:cNvPr id="30" name="TextBox 29"/>
          <p:cNvSpPr txBox="1"/>
          <p:nvPr/>
        </p:nvSpPr>
        <p:spPr>
          <a:xfrm>
            <a:off x="2133600" y="4648200"/>
            <a:ext cx="1828800" cy="369332"/>
          </a:xfrm>
          <a:prstGeom prst="rect">
            <a:avLst/>
          </a:prstGeom>
          <a:noFill/>
        </p:spPr>
        <p:txBody>
          <a:bodyPr wrap="square" rtlCol="0">
            <a:spAutoFit/>
          </a:bodyPr>
          <a:lstStyle/>
          <a:p>
            <a:r>
              <a:rPr lang="en-US" i="1" dirty="0" smtClean="0"/>
              <a:t>2*3*5*7=210</a:t>
            </a:r>
            <a:endParaRPr lang="en-US" i="1" dirty="0"/>
          </a:p>
        </p:txBody>
      </p:sp>
    </p:spTree>
    <p:extLst>
      <p:ext uri="{BB962C8B-B14F-4D97-AF65-F5344CB8AC3E}">
        <p14:creationId xmlns:p14="http://schemas.microsoft.com/office/powerpoint/2010/main" val="3585309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Use the window to iterate over the world.</a:t>
            </a:r>
          </a:p>
          <a:p>
            <a:pPr lvl="1"/>
            <a:r>
              <a:rPr lang="en-US" sz="2400" dirty="0" smtClean="0"/>
              <a:t>Denote the top-left location of the window as “the anchor”.</a:t>
            </a:r>
          </a:p>
          <a:p>
            <a:pPr lvl="1"/>
            <a:r>
              <a:rPr lang="en-US" sz="2400" dirty="0" smtClean="0"/>
              <a:t>Iterate “the anchor” over each location of the world.</a:t>
            </a:r>
          </a:p>
          <a:p>
            <a:pPr lvl="1"/>
            <a:r>
              <a:rPr lang="en-US" sz="2400" dirty="0" smtClean="0"/>
              <a:t>For each location of the world we scan, store in it the multiplication of the values of the window that match vacant locations in the world.</a:t>
            </a:r>
            <a:endParaRPr lang="en-US" sz="2400" dirty="0"/>
          </a:p>
        </p:txBody>
      </p:sp>
      <p:graphicFrame>
        <p:nvGraphicFramePr>
          <p:cNvPr id="28" name="Table 27"/>
          <p:cNvGraphicFramePr>
            <a:graphicFrameLocks noGrp="1"/>
          </p:cNvGraphicFramePr>
          <p:nvPr>
            <p:extLst>
              <p:ext uri="{D42A27DB-BD31-4B8C-83A1-F6EECF244321}">
                <p14:modId xmlns:p14="http://schemas.microsoft.com/office/powerpoint/2010/main" val="3714831982"/>
              </p:ext>
            </p:extLst>
          </p:nvPr>
        </p:nvGraphicFramePr>
        <p:xfrm>
          <a:off x="381000" y="46482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50252497"/>
              </p:ext>
            </p:extLst>
          </p:nvPr>
        </p:nvGraphicFramePr>
        <p:xfrm>
          <a:off x="2286000" y="44196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Up Arrow 14"/>
          <p:cNvSpPr/>
          <p:nvPr/>
        </p:nvSpPr>
        <p:spPr>
          <a:xfrm rot="5400000">
            <a:off x="4648200" y="5103814"/>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4234604396"/>
              </p:ext>
            </p:extLst>
          </p:nvPr>
        </p:nvGraphicFramePr>
        <p:xfrm>
          <a:off x="5562600" y="45567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5181600" y="41910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m:t>
                    </m:r>
                    <m:r>
                      <a:rPr lang="en-US" sz="1600" b="0" i="1" smtClean="0">
                        <a:latin typeface="Cambria Math"/>
                        <a:ea typeface="Cambria Math"/>
                      </a:rPr>
                      <m:t>5</m:t>
                    </m:r>
                    <m:r>
                      <a:rPr lang="en-US" sz="1600" b="0" i="1" smtClean="0">
                        <a:latin typeface="Cambria Math"/>
                        <a:ea typeface="Cambria Math"/>
                      </a:rPr>
                      <m:t>∙</m:t>
                    </m:r>
                    <m:r>
                      <a:rPr lang="en-US" sz="1600" b="0" i="1" smtClean="0">
                        <a:latin typeface="Cambria Math"/>
                        <a:ea typeface="Cambria Math"/>
                      </a:rPr>
                      <m:t>11</m:t>
                    </m:r>
                    <m:r>
                      <a:rPr lang="en-US" sz="1600" b="0" i="1" smtClean="0">
                        <a:latin typeface="Cambria Math"/>
                        <a:ea typeface="Cambria Math"/>
                      </a:rPr>
                      <m:t>∙</m:t>
                    </m:r>
                    <m:r>
                      <a:rPr lang="en-US" sz="1600" b="0" i="1" smtClean="0">
                        <a:latin typeface="Cambria Math"/>
                        <a:ea typeface="Cambria Math"/>
                      </a:rPr>
                      <m:t>19</m:t>
                    </m:r>
                    <m:r>
                      <a:rPr lang="en-US" sz="1600" b="0" i="1" smtClean="0">
                        <a:latin typeface="Cambria Math"/>
                        <a:ea typeface="Cambria Math"/>
                      </a:rPr>
                      <m:t>∙</m:t>
                    </m:r>
                    <m:r>
                      <a:rPr lang="en-US" sz="1600" b="0" i="1" smtClean="0">
                        <a:latin typeface="Cambria Math"/>
                        <a:ea typeface="Cambria Math"/>
                      </a:rPr>
                      <m:t>13</m:t>
                    </m:r>
                    <m:r>
                      <a:rPr lang="en-US" sz="1600" b="0" i="1" smtClean="0">
                        <a:latin typeface="Cambria Math"/>
                        <a:ea typeface="Cambria Math"/>
                      </a:rPr>
                      <m:t>∙</m:t>
                    </m:r>
                    <m:r>
                      <a:rPr lang="en-US" sz="1600" b="0" i="1" smtClean="0">
                        <a:latin typeface="Cambria Math"/>
                        <a:ea typeface="Cambria Math"/>
                      </a:rPr>
                      <m:t>23</m:t>
                    </m:r>
                    <m:r>
                      <a:rPr lang="en-US" sz="1600" b="0" i="1" smtClean="0">
                        <a:latin typeface="Cambria Math"/>
                        <a:ea typeface="Cambria Math"/>
                      </a:rPr>
                      <m:t>∙</m:t>
                    </m:r>
                    <m:r>
                      <a:rPr lang="en-US" sz="1600" b="0" i="1" smtClean="0">
                        <a:latin typeface="Cambria Math"/>
                        <a:ea typeface="Cambria Math"/>
                      </a:rPr>
                      <m:t>17</m:t>
                    </m:r>
                    <m:r>
                      <a:rPr lang="en-US" sz="1600" b="0" i="1" smtClean="0">
                        <a:latin typeface="Cambria Math"/>
                        <a:ea typeface="Cambria Math"/>
                      </a:rPr>
                      <m:t>∙</m:t>
                    </m:r>
                    <m:r>
                      <a:rPr lang="en-US" sz="1600" b="0" i="1" smtClean="0">
                        <a:latin typeface="Cambria Math"/>
                        <a:ea typeface="Cambria Math"/>
                      </a:rPr>
                      <m:t>29</m:t>
                    </m:r>
                    <m:r>
                      <a:rPr lang="en-US" sz="1600" b="0" i="1" smtClean="0">
                        <a:latin typeface="Cambria Math"/>
                        <a:ea typeface="Cambria Math"/>
                      </a:rPr>
                      <m:t>∙</m:t>
                    </m:r>
                    <m:r>
                      <a:rPr lang="en-US" sz="1600" b="0" i="1" smtClean="0">
                        <a:latin typeface="Cambria Math"/>
                        <a:ea typeface="Cambria Math"/>
                      </a:rPr>
                      <m:t>31</m:t>
                    </m:r>
                  </m:oMath>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5181600" y="41910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
        <p:nvSpPr>
          <p:cNvPr id="20" name="Rectangle 19"/>
          <p:cNvSpPr/>
          <p:nvPr/>
        </p:nvSpPr>
        <p:spPr>
          <a:xfrm>
            <a:off x="5562600" y="45720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 y="46482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723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34832802"/>
              </p:ext>
            </p:extLst>
          </p:nvPr>
        </p:nvGraphicFramePr>
        <p:xfrm>
          <a:off x="457200" y="32004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73331187"/>
              </p:ext>
            </p:extLst>
          </p:nvPr>
        </p:nvGraphicFramePr>
        <p:xfrm>
          <a:off x="2362200" y="29718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Up Arrow 10"/>
          <p:cNvSpPr/>
          <p:nvPr/>
        </p:nvSpPr>
        <p:spPr>
          <a:xfrm rot="5400000">
            <a:off x="4724400" y="3656014"/>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569458684"/>
              </p:ext>
            </p:extLst>
          </p:nvPr>
        </p:nvGraphicFramePr>
        <p:xfrm>
          <a:off x="5638800" y="31089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TextBox 12"/>
              <p:cNvSpPr txBox="1"/>
              <p:nvPr/>
            </p:nvSpPr>
            <p:spPr>
              <a:xfrm>
                <a:off x="5257800" y="27432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3</m:t>
                    </m:r>
                    <m:r>
                      <a:rPr lang="en-US" sz="1600" b="0" i="1" smtClean="0">
                        <a:latin typeface="Cambria Math"/>
                        <a:ea typeface="Cambria Math"/>
                      </a:rPr>
                      <m:t>∙</m:t>
                    </m:r>
                    <m:r>
                      <a:rPr lang="en-US" sz="1600" b="0" i="1" smtClean="0">
                        <a:latin typeface="Cambria Math"/>
                        <a:ea typeface="Cambria Math"/>
                      </a:rPr>
                      <m:t>7</m:t>
                    </m:r>
                    <m:r>
                      <a:rPr lang="en-US" sz="1600" b="0" i="1" smtClean="0">
                        <a:latin typeface="Cambria Math"/>
                        <a:ea typeface="Cambria Math"/>
                      </a:rPr>
                      <m:t>∙</m:t>
                    </m:r>
                    <m:r>
                      <a:rPr lang="en-US" sz="1600" b="0" i="1" smtClean="0">
                        <a:latin typeface="Cambria Math"/>
                        <a:ea typeface="Cambria Math"/>
                      </a:rPr>
                      <m:t>11</m:t>
                    </m:r>
                    <m:r>
                      <a:rPr lang="en-US" sz="1600" b="0" i="1" smtClean="0">
                        <a:latin typeface="Cambria Math"/>
                        <a:ea typeface="Cambria Math"/>
                      </a:rPr>
                      <m:t>∙</m:t>
                    </m:r>
                    <m:r>
                      <a:rPr lang="en-US" sz="1600" b="0" i="1" smtClean="0">
                        <a:latin typeface="Cambria Math"/>
                        <a:ea typeface="Cambria Math"/>
                      </a:rPr>
                      <m:t>19</m:t>
                    </m:r>
                    <m:r>
                      <a:rPr lang="en-US" sz="1600" b="0" i="1" smtClean="0">
                        <a:latin typeface="Cambria Math"/>
                        <a:ea typeface="Cambria Math"/>
                      </a:rPr>
                      <m:t>∙</m:t>
                    </m:r>
                    <m:r>
                      <a:rPr lang="en-US" sz="1600" b="0" i="1" smtClean="0">
                        <a:latin typeface="Cambria Math"/>
                        <a:ea typeface="Cambria Math"/>
                      </a:rPr>
                      <m:t>13</m:t>
                    </m:r>
                    <m:r>
                      <a:rPr lang="en-US" sz="1600" b="0" i="1" smtClean="0">
                        <a:latin typeface="Cambria Math"/>
                        <a:ea typeface="Cambria Math"/>
                      </a:rPr>
                      <m:t>∙</m:t>
                    </m:r>
                    <m:r>
                      <a:rPr lang="en-US" sz="1600" b="0" i="1" smtClean="0">
                        <a:latin typeface="Cambria Math"/>
                        <a:ea typeface="Cambria Math"/>
                      </a:rPr>
                      <m:t>23</m:t>
                    </m:r>
                    <m:r>
                      <a:rPr lang="en-US" sz="1600" b="0" i="1" smtClean="0">
                        <a:latin typeface="Cambria Math"/>
                        <a:ea typeface="Cambria Math"/>
                      </a:rPr>
                      <m:t>∙</m:t>
                    </m:r>
                    <m:r>
                      <a:rPr lang="en-US" sz="1600" b="0" i="1" smtClean="0">
                        <a:latin typeface="Cambria Math"/>
                        <a:ea typeface="Cambria Math"/>
                      </a:rPr>
                      <m:t>17</m:t>
                    </m:r>
                    <m:r>
                      <a:rPr lang="en-US" sz="1600" b="0" i="1" smtClean="0">
                        <a:latin typeface="Cambria Math"/>
                        <a:ea typeface="Cambria Math"/>
                      </a:rPr>
                      <m:t>∙</m:t>
                    </m:r>
                    <m:r>
                      <a:rPr lang="en-US" sz="1600" b="0" i="1" smtClean="0">
                        <a:latin typeface="Cambria Math"/>
                        <a:ea typeface="Cambria Math"/>
                      </a:rPr>
                      <m:t>29</m:t>
                    </m:r>
                    <m:r>
                      <a:rPr lang="en-US" sz="1600" b="0" i="1" smtClean="0">
                        <a:latin typeface="Cambria Math"/>
                        <a:ea typeface="Cambria Math"/>
                      </a:rPr>
                      <m:t>∙</m:t>
                    </m:r>
                    <m:r>
                      <a:rPr lang="en-US" sz="1600" b="0" i="1" smtClean="0">
                        <a:latin typeface="Cambria Math"/>
                        <a:ea typeface="Cambria Math"/>
                      </a:rPr>
                      <m:t>31</m:t>
                    </m:r>
                  </m:oMath>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257800" y="2743200"/>
                <a:ext cx="4038600" cy="338554"/>
              </a:xfrm>
              <a:prstGeom prst="rect">
                <a:avLst/>
              </a:prstGeom>
              <a:blipFill rotWithShape="1">
                <a:blip r:embed="rId2"/>
                <a:stretch>
                  <a:fillRect l="-906" t="-5357" b="-21429"/>
                </a:stretch>
              </a:blipFill>
            </p:spPr>
            <p:txBody>
              <a:bodyPr/>
              <a:lstStyle/>
              <a:p>
                <a:r>
                  <a:rPr lang="en-US">
                    <a:noFill/>
                  </a:rPr>
                  <a:t> </a:t>
                </a:r>
              </a:p>
            </p:txBody>
          </p:sp>
        </mc:Fallback>
      </mc:AlternateContent>
      <p:sp>
        <p:nvSpPr>
          <p:cNvPr id="4" name="TextBox 3"/>
          <p:cNvSpPr txBox="1"/>
          <p:nvPr/>
        </p:nvSpPr>
        <p:spPr>
          <a:xfrm>
            <a:off x="3276600" y="1976735"/>
            <a:ext cx="3429000" cy="461665"/>
          </a:xfrm>
          <a:prstGeom prst="rect">
            <a:avLst/>
          </a:prstGeom>
          <a:noFill/>
        </p:spPr>
        <p:txBody>
          <a:bodyPr wrap="square" rtlCol="0">
            <a:spAutoFit/>
          </a:bodyPr>
          <a:lstStyle/>
          <a:p>
            <a:r>
              <a:rPr lang="en-US" sz="2400" i="1" dirty="0" smtClean="0"/>
              <a:t>Second iteration:</a:t>
            </a:r>
            <a:endParaRPr lang="en-US" sz="2400" i="1" dirty="0"/>
          </a:p>
        </p:txBody>
      </p:sp>
      <p:sp>
        <p:nvSpPr>
          <p:cNvPr id="8" name="Rectangle 7"/>
          <p:cNvSpPr/>
          <p:nvPr/>
        </p:nvSpPr>
        <p:spPr>
          <a:xfrm>
            <a:off x="6019800" y="31242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32004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05000" y="5638800"/>
            <a:ext cx="8458200" cy="830997"/>
          </a:xfrm>
          <a:prstGeom prst="rect">
            <a:avLst/>
          </a:prstGeom>
          <a:noFill/>
        </p:spPr>
        <p:txBody>
          <a:bodyPr wrap="square" rtlCol="0">
            <a:spAutoFit/>
          </a:bodyPr>
          <a:lstStyle/>
          <a:p>
            <a:r>
              <a:rPr lang="en-US" sz="2400" i="1" dirty="0" smtClean="0"/>
              <a:t>Note: We treat locations exceeding the borders</a:t>
            </a:r>
          </a:p>
          <a:p>
            <a:r>
              <a:rPr lang="en-US" sz="2400" i="1" dirty="0" smtClean="0"/>
              <a:t>           of the world as “holes”.</a:t>
            </a:r>
            <a:endParaRPr lang="en-US" sz="2400" i="1" dirty="0"/>
          </a:p>
        </p:txBody>
      </p:sp>
    </p:spTree>
    <p:extLst>
      <p:ext uri="{BB962C8B-B14F-4D97-AF65-F5344CB8AC3E}">
        <p14:creationId xmlns:p14="http://schemas.microsoft.com/office/powerpoint/2010/main" val="246961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For each location in the world, for each part –</a:t>
            </a:r>
          </a:p>
          <a:p>
            <a:pPr lvl="1"/>
            <a:r>
              <a:rPr lang="en-US" sz="2400" dirty="0" smtClean="0"/>
              <a:t>Divide Location value by part orientation value.</a:t>
            </a:r>
          </a:p>
          <a:p>
            <a:pPr lvl="1"/>
            <a:r>
              <a:rPr lang="en-US" sz="2400" dirty="0" smtClean="0"/>
              <a:t>If the result is a whole number, that part orientation can be placed in that location, add a row to the Algorithm X matrix.</a:t>
            </a:r>
          </a:p>
          <a:p>
            <a:pPr lvl="1"/>
            <a:r>
              <a:rPr lang="en-US" sz="2400" dirty="0" smtClean="0"/>
              <a:t>Else do nothing.</a:t>
            </a:r>
          </a:p>
        </p:txBody>
      </p:sp>
      <p:graphicFrame>
        <p:nvGraphicFramePr>
          <p:cNvPr id="6" name="Table 5"/>
          <p:cNvGraphicFramePr>
            <a:graphicFrameLocks noGrp="1"/>
          </p:cNvGraphicFramePr>
          <p:nvPr>
            <p:extLst>
              <p:ext uri="{D42A27DB-BD31-4B8C-83A1-F6EECF244321}">
                <p14:modId xmlns:p14="http://schemas.microsoft.com/office/powerpoint/2010/main" val="1590480104"/>
              </p:ext>
            </p:extLst>
          </p:nvPr>
        </p:nvGraphicFramePr>
        <p:xfrm>
          <a:off x="3429000" y="50596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82236641"/>
              </p:ext>
            </p:extLst>
          </p:nvPr>
        </p:nvGraphicFramePr>
        <p:xfrm>
          <a:off x="838200" y="5342652"/>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sp>
        <p:nvSpPr>
          <p:cNvPr id="4" name="TextBox 3"/>
          <p:cNvSpPr txBox="1"/>
          <p:nvPr/>
        </p:nvSpPr>
        <p:spPr>
          <a:xfrm>
            <a:off x="2895600" y="4343400"/>
            <a:ext cx="2590800" cy="646331"/>
          </a:xfrm>
          <a:prstGeom prst="rect">
            <a:avLst/>
          </a:prstGeom>
          <a:noFill/>
        </p:spPr>
        <p:txBody>
          <a:bodyPr wrap="square" rtlCol="0">
            <a:spAutoFit/>
          </a:bodyPr>
          <a:lstStyle/>
          <a:p>
            <a:r>
              <a:rPr lang="en-US" i="1" dirty="0" smtClean="0">
                <a:solidFill>
                  <a:srgbClr val="00B050"/>
                </a:solidFill>
              </a:rPr>
              <a:t>Can be placed:</a:t>
            </a:r>
          </a:p>
          <a:p>
            <a:r>
              <a:rPr lang="en-US" i="1" dirty="0" smtClean="0">
                <a:solidFill>
                  <a:srgbClr val="00B050"/>
                </a:solidFill>
              </a:rPr>
              <a:t>2*3*11*13=858</a:t>
            </a:r>
            <a:endParaRPr lang="en-US" i="1" dirty="0">
              <a:solidFill>
                <a:srgbClr val="00B050"/>
              </a:solidFill>
            </a:endParaRPr>
          </a:p>
        </p:txBody>
      </p:sp>
      <p:sp>
        <p:nvSpPr>
          <p:cNvPr id="30" name="TextBox 29"/>
          <p:cNvSpPr txBox="1"/>
          <p:nvPr/>
        </p:nvSpPr>
        <p:spPr>
          <a:xfrm>
            <a:off x="457200" y="4572000"/>
            <a:ext cx="2362200" cy="646331"/>
          </a:xfrm>
          <a:prstGeom prst="rect">
            <a:avLst/>
          </a:prstGeom>
          <a:noFill/>
        </p:spPr>
        <p:txBody>
          <a:bodyPr wrap="square" rtlCol="0">
            <a:spAutoFit/>
          </a:bodyPr>
          <a:lstStyle/>
          <a:p>
            <a:r>
              <a:rPr lang="en-US" i="1" dirty="0" smtClean="0">
                <a:solidFill>
                  <a:srgbClr val="FF0000"/>
                </a:solidFill>
              </a:rPr>
              <a:t>Cannot be placed: 2*3*5*7=210</a:t>
            </a:r>
            <a:endParaRPr lang="en-US" i="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954557060"/>
              </p:ext>
            </p:extLst>
          </p:nvPr>
        </p:nvGraphicFramePr>
        <p:xfrm>
          <a:off x="5867400" y="42519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5486400" y="38862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m:t>
                    </m:r>
                    <m:r>
                      <a:rPr lang="en-US" sz="1600" b="0" i="1" smtClean="0">
                        <a:latin typeface="Cambria Math"/>
                        <a:ea typeface="Cambria Math"/>
                      </a:rPr>
                      <m:t>5</m:t>
                    </m:r>
                    <m:r>
                      <a:rPr lang="en-US" sz="1600" b="0" i="1" smtClean="0">
                        <a:latin typeface="Cambria Math"/>
                        <a:ea typeface="Cambria Math"/>
                      </a:rPr>
                      <m:t>∙</m:t>
                    </m:r>
                    <m:r>
                      <a:rPr lang="en-US" sz="1600" b="0" i="1" smtClean="0">
                        <a:latin typeface="Cambria Math"/>
                        <a:ea typeface="Cambria Math"/>
                      </a:rPr>
                      <m:t>11</m:t>
                    </m:r>
                    <m:r>
                      <a:rPr lang="en-US" sz="1600" b="0" i="1" smtClean="0">
                        <a:latin typeface="Cambria Math"/>
                        <a:ea typeface="Cambria Math"/>
                      </a:rPr>
                      <m:t>∙</m:t>
                    </m:r>
                    <m:r>
                      <a:rPr lang="en-US" sz="1600" b="0" i="1" smtClean="0">
                        <a:latin typeface="Cambria Math"/>
                        <a:ea typeface="Cambria Math"/>
                      </a:rPr>
                      <m:t>19</m:t>
                    </m:r>
                    <m:r>
                      <a:rPr lang="en-US" sz="1600" b="0" i="1" smtClean="0">
                        <a:latin typeface="Cambria Math"/>
                        <a:ea typeface="Cambria Math"/>
                      </a:rPr>
                      <m:t>∙</m:t>
                    </m:r>
                    <m:r>
                      <a:rPr lang="en-US" sz="1600" b="0" i="1" smtClean="0">
                        <a:latin typeface="Cambria Math"/>
                        <a:ea typeface="Cambria Math"/>
                      </a:rPr>
                      <m:t>13</m:t>
                    </m:r>
                    <m:r>
                      <a:rPr lang="en-US" sz="1600" b="0" i="1" smtClean="0">
                        <a:latin typeface="Cambria Math"/>
                        <a:ea typeface="Cambria Math"/>
                      </a:rPr>
                      <m:t>∙</m:t>
                    </m:r>
                    <m:r>
                      <a:rPr lang="en-US" sz="1600" b="0" i="1" smtClean="0">
                        <a:latin typeface="Cambria Math"/>
                        <a:ea typeface="Cambria Math"/>
                      </a:rPr>
                      <m:t>23</m:t>
                    </m:r>
                    <m:r>
                      <a:rPr lang="en-US" sz="1600" b="0" i="1" smtClean="0">
                        <a:latin typeface="Cambria Math"/>
                        <a:ea typeface="Cambria Math"/>
                      </a:rPr>
                      <m:t>∙</m:t>
                    </m:r>
                    <m:r>
                      <a:rPr lang="en-US" sz="1600" b="0" i="1" smtClean="0">
                        <a:latin typeface="Cambria Math"/>
                        <a:ea typeface="Cambria Math"/>
                      </a:rPr>
                      <m:t>17</m:t>
                    </m:r>
                    <m:r>
                      <a:rPr lang="en-US" sz="1600" b="0" i="1" smtClean="0">
                        <a:latin typeface="Cambria Math"/>
                        <a:ea typeface="Cambria Math"/>
                      </a:rPr>
                      <m:t>∙</m:t>
                    </m:r>
                    <m:r>
                      <a:rPr lang="en-US" sz="1600" b="0" i="1" smtClean="0">
                        <a:latin typeface="Cambria Math"/>
                        <a:ea typeface="Cambria Math"/>
                      </a:rPr>
                      <m:t>29</m:t>
                    </m:r>
                    <m:r>
                      <a:rPr lang="en-US" sz="1600" b="0" i="1" smtClean="0">
                        <a:latin typeface="Cambria Math"/>
                        <a:ea typeface="Cambria Math"/>
                      </a:rPr>
                      <m:t>∙</m:t>
                    </m:r>
                    <m:r>
                      <a:rPr lang="en-US" sz="1600" b="0" i="1" smtClean="0">
                        <a:latin typeface="Cambria Math"/>
                        <a:ea typeface="Cambria Math"/>
                      </a:rPr>
                      <m:t>31</m:t>
                    </m:r>
                  </m:oMath>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486400" y="38862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Tree>
    <p:extLst>
      <p:ext uri="{BB962C8B-B14F-4D97-AF65-F5344CB8AC3E}">
        <p14:creationId xmlns:p14="http://schemas.microsoft.com/office/powerpoint/2010/main" val="674613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Why does it work?</a:t>
            </a:r>
          </a:p>
          <a:p>
            <a:pPr lvl="1"/>
            <a:r>
              <a:rPr lang="en-US" sz="2000" dirty="0" smtClean="0"/>
              <a:t>Part values are built by building blocks: their locations, whereas each location in the part is a unique primary number.</a:t>
            </a:r>
          </a:p>
          <a:p>
            <a:pPr lvl="1"/>
            <a:r>
              <a:rPr lang="en-US" sz="2000" dirty="0" smtClean="0"/>
              <a:t>Location values in the world enclose the available locations relative to the anchor also using primary numbers.</a:t>
            </a:r>
          </a:p>
          <a:p>
            <a:pPr lvl="1"/>
            <a:r>
              <a:rPr lang="en-US" sz="2000" dirty="0" smtClean="0"/>
              <a:t>Division by primary numbers allows fast discovery of part-world locations matching.</a:t>
            </a:r>
          </a:p>
        </p:txBody>
      </p:sp>
      <p:graphicFrame>
        <p:nvGraphicFramePr>
          <p:cNvPr id="6" name="Table 5"/>
          <p:cNvGraphicFramePr>
            <a:graphicFrameLocks noGrp="1"/>
          </p:cNvGraphicFramePr>
          <p:nvPr>
            <p:extLst>
              <p:ext uri="{D42A27DB-BD31-4B8C-83A1-F6EECF244321}">
                <p14:modId xmlns:p14="http://schemas.microsoft.com/office/powerpoint/2010/main" val="3982193767"/>
              </p:ext>
            </p:extLst>
          </p:nvPr>
        </p:nvGraphicFramePr>
        <p:xfrm>
          <a:off x="3124200" y="52882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3939275"/>
              </p:ext>
            </p:extLst>
          </p:nvPr>
        </p:nvGraphicFramePr>
        <p:xfrm>
          <a:off x="838200" y="5342652"/>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sp>
        <p:nvSpPr>
          <p:cNvPr id="4" name="TextBox 3"/>
          <p:cNvSpPr txBox="1"/>
          <p:nvPr/>
        </p:nvSpPr>
        <p:spPr>
          <a:xfrm>
            <a:off x="2590800" y="4572000"/>
            <a:ext cx="2590800" cy="646331"/>
          </a:xfrm>
          <a:prstGeom prst="rect">
            <a:avLst/>
          </a:prstGeom>
          <a:noFill/>
        </p:spPr>
        <p:txBody>
          <a:bodyPr wrap="square" rtlCol="0">
            <a:spAutoFit/>
          </a:bodyPr>
          <a:lstStyle/>
          <a:p>
            <a:r>
              <a:rPr lang="en-US" i="1" dirty="0" smtClean="0">
                <a:solidFill>
                  <a:srgbClr val="00B050"/>
                </a:solidFill>
              </a:rPr>
              <a:t>Can be placed:</a:t>
            </a:r>
          </a:p>
          <a:p>
            <a:r>
              <a:rPr lang="en-US" i="1" dirty="0" smtClean="0">
                <a:solidFill>
                  <a:srgbClr val="00B050"/>
                </a:solidFill>
              </a:rPr>
              <a:t>2*3*11*13=858</a:t>
            </a:r>
            <a:endParaRPr lang="en-US" i="1" dirty="0">
              <a:solidFill>
                <a:srgbClr val="00B050"/>
              </a:solidFill>
            </a:endParaRPr>
          </a:p>
        </p:txBody>
      </p:sp>
      <p:sp>
        <p:nvSpPr>
          <p:cNvPr id="30" name="TextBox 29"/>
          <p:cNvSpPr txBox="1"/>
          <p:nvPr/>
        </p:nvSpPr>
        <p:spPr>
          <a:xfrm>
            <a:off x="457200" y="4572000"/>
            <a:ext cx="2362200" cy="646331"/>
          </a:xfrm>
          <a:prstGeom prst="rect">
            <a:avLst/>
          </a:prstGeom>
          <a:noFill/>
        </p:spPr>
        <p:txBody>
          <a:bodyPr wrap="square" rtlCol="0">
            <a:spAutoFit/>
          </a:bodyPr>
          <a:lstStyle/>
          <a:p>
            <a:r>
              <a:rPr lang="en-US" i="1" dirty="0" smtClean="0">
                <a:solidFill>
                  <a:srgbClr val="FF0000"/>
                </a:solidFill>
              </a:rPr>
              <a:t>Cannot be placed: 2*3*5*7=210</a:t>
            </a:r>
            <a:endParaRPr lang="en-US" i="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943078343"/>
              </p:ext>
            </p:extLst>
          </p:nvPr>
        </p:nvGraphicFramePr>
        <p:xfrm>
          <a:off x="4953000" y="44043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4572000" y="40386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m:t>
                    </m:r>
                    <m:r>
                      <a:rPr lang="en-US" sz="1600" b="0" i="1" smtClean="0">
                        <a:latin typeface="Cambria Math"/>
                        <a:ea typeface="Cambria Math"/>
                      </a:rPr>
                      <m:t>5</m:t>
                    </m:r>
                    <m:r>
                      <a:rPr lang="en-US" sz="1600" b="0" i="1" smtClean="0">
                        <a:latin typeface="Cambria Math"/>
                        <a:ea typeface="Cambria Math"/>
                      </a:rPr>
                      <m:t>∙</m:t>
                    </m:r>
                    <m:r>
                      <a:rPr lang="en-US" sz="1600" b="0" i="1" smtClean="0">
                        <a:latin typeface="Cambria Math"/>
                        <a:ea typeface="Cambria Math"/>
                      </a:rPr>
                      <m:t>11</m:t>
                    </m:r>
                    <m:r>
                      <a:rPr lang="en-US" sz="1600" b="0" i="1" smtClean="0">
                        <a:latin typeface="Cambria Math"/>
                        <a:ea typeface="Cambria Math"/>
                      </a:rPr>
                      <m:t>∙</m:t>
                    </m:r>
                    <m:r>
                      <a:rPr lang="en-US" sz="1600" b="0" i="1" smtClean="0">
                        <a:latin typeface="Cambria Math"/>
                        <a:ea typeface="Cambria Math"/>
                      </a:rPr>
                      <m:t>19</m:t>
                    </m:r>
                    <m:r>
                      <a:rPr lang="en-US" sz="1600" b="0" i="1" smtClean="0">
                        <a:latin typeface="Cambria Math"/>
                        <a:ea typeface="Cambria Math"/>
                      </a:rPr>
                      <m:t>∙</m:t>
                    </m:r>
                    <m:r>
                      <a:rPr lang="en-US" sz="1600" b="0" i="1" smtClean="0">
                        <a:latin typeface="Cambria Math"/>
                        <a:ea typeface="Cambria Math"/>
                      </a:rPr>
                      <m:t>13</m:t>
                    </m:r>
                    <m:r>
                      <a:rPr lang="en-US" sz="1600" b="0" i="1" smtClean="0">
                        <a:latin typeface="Cambria Math"/>
                        <a:ea typeface="Cambria Math"/>
                      </a:rPr>
                      <m:t>∙</m:t>
                    </m:r>
                    <m:r>
                      <a:rPr lang="en-US" sz="1600" b="0" i="1" smtClean="0">
                        <a:latin typeface="Cambria Math"/>
                        <a:ea typeface="Cambria Math"/>
                      </a:rPr>
                      <m:t>23</m:t>
                    </m:r>
                    <m:r>
                      <a:rPr lang="en-US" sz="1600" b="0" i="1" smtClean="0">
                        <a:latin typeface="Cambria Math"/>
                        <a:ea typeface="Cambria Math"/>
                      </a:rPr>
                      <m:t>∙</m:t>
                    </m:r>
                    <m:r>
                      <a:rPr lang="en-US" sz="1600" b="0" i="1" smtClean="0">
                        <a:latin typeface="Cambria Math"/>
                        <a:ea typeface="Cambria Math"/>
                      </a:rPr>
                      <m:t>17</m:t>
                    </m:r>
                    <m:r>
                      <a:rPr lang="en-US" sz="1600" b="0" i="1" smtClean="0">
                        <a:latin typeface="Cambria Math"/>
                        <a:ea typeface="Cambria Math"/>
                      </a:rPr>
                      <m:t>∙</m:t>
                    </m:r>
                    <m:r>
                      <a:rPr lang="en-US" sz="1600" b="0" i="1" smtClean="0">
                        <a:latin typeface="Cambria Math"/>
                        <a:ea typeface="Cambria Math"/>
                      </a:rPr>
                      <m:t>29</m:t>
                    </m:r>
                    <m:r>
                      <a:rPr lang="en-US" sz="1600" b="0" i="1" smtClean="0">
                        <a:latin typeface="Cambria Math"/>
                        <a:ea typeface="Cambria Math"/>
                      </a:rPr>
                      <m:t>∙</m:t>
                    </m:r>
                    <m:r>
                      <a:rPr lang="en-US" sz="1600" b="0" i="1" smtClean="0">
                        <a:latin typeface="Cambria Math"/>
                        <a:ea typeface="Cambria Math"/>
                      </a:rPr>
                      <m:t>31</m:t>
                    </m:r>
                  </m:oMath>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572000" y="40386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
        <p:nvSpPr>
          <p:cNvPr id="12" name="TextBox 11"/>
          <p:cNvSpPr txBox="1"/>
          <p:nvPr/>
        </p:nvSpPr>
        <p:spPr>
          <a:xfrm>
            <a:off x="381000" y="6107668"/>
            <a:ext cx="2362200" cy="369332"/>
          </a:xfrm>
          <a:prstGeom prst="rect">
            <a:avLst/>
          </a:prstGeom>
          <a:noFill/>
        </p:spPr>
        <p:txBody>
          <a:bodyPr wrap="square" rtlCol="0">
            <a:spAutoFit/>
          </a:bodyPr>
          <a:lstStyle/>
          <a:p>
            <a:r>
              <a:rPr lang="en-US" i="1" dirty="0" smtClean="0">
                <a:solidFill>
                  <a:srgbClr val="FF0000"/>
                </a:solidFill>
              </a:rPr>
              <a:t>3 &amp; 7 are missing</a:t>
            </a:r>
            <a:endParaRPr lang="en-US" i="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10793580"/>
              </p:ext>
            </p:extLst>
          </p:nvPr>
        </p:nvGraphicFramePr>
        <p:xfrm>
          <a:off x="7391400" y="4886776"/>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62118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525963"/>
              </a:xfrm>
            </p:spPr>
            <p:txBody>
              <a:bodyPr/>
              <a:lstStyle/>
              <a:p>
                <a:pPr marL="0" indent="0">
                  <a:buNone/>
                </a:pPr>
                <a:r>
                  <a:rPr lang="en-US" dirty="0" smtClean="0"/>
                  <a:t>So far we reduced to –</a:t>
                </a:r>
              </a:p>
              <a:p>
                <a:pPr marL="0" indent="0">
                  <a:buNone/>
                </a:pPr>
                <a:endParaRPr lang="en-US" dirty="0" smtClean="0"/>
              </a:p>
              <a:p>
                <a:pPr marL="0" lvl="1" indent="0" algn="ctr">
                  <a:buNone/>
                </a:pPr>
                <a14:m>
                  <m:oMath xmlns:m="http://schemas.openxmlformats.org/officeDocument/2006/math">
                    <m:r>
                      <a:rPr lang="en-US" sz="2300" b="0" i="1" smtClean="0">
                        <a:latin typeface="Cambria Math"/>
                        <a:ea typeface="Cambria Math"/>
                      </a:rPr>
                      <m:t>𝑊𝑜𝑟𝑙𝑑𝐿𝑜𝑐𝑎𝑡𝑖𝑜𝑛𝑠</m:t>
                    </m:r>
                    <m:r>
                      <a:rPr lang="en-US" sz="2300" b="0" i="1" smtClean="0">
                        <a:latin typeface="Cambria Math"/>
                        <a:ea typeface="Cambria Math"/>
                      </a:rPr>
                      <m:t>∙(</m:t>
                    </m:r>
                    <m:r>
                      <a:rPr lang="en-US" sz="2300" b="0" i="1" smtClean="0">
                        <a:latin typeface="Cambria Math"/>
                        <a:ea typeface="Cambria Math"/>
                      </a:rPr>
                      <m:t>𝑊𝑖𝑛𝑑𝑜𝑤𝑆𝑖𝑧𝑒</m:t>
                    </m:r>
                  </m:oMath>
                </a14:m>
                <a:r>
                  <a:rPr lang="en-US" sz="2300" i="1" dirty="0">
                    <a:latin typeface="Cambria Math"/>
                    <a:ea typeface="Cambria Math"/>
                  </a:rPr>
                  <a:t>+ NumOf</a:t>
                </a:r>
                <a14:m>
                  <m:oMath xmlns:m="http://schemas.openxmlformats.org/officeDocument/2006/math">
                    <m:r>
                      <a:rPr lang="en-US" sz="2300" i="1">
                        <a:latin typeface="Cambria Math"/>
                        <a:ea typeface="Cambria Math"/>
                      </a:rPr>
                      <m:t>𝑃𝑎𝑟𝑡𝑠</m:t>
                    </m:r>
                  </m:oMath>
                </a14:m>
                <a:r>
                  <a:rPr lang="en-US" sz="2300" i="1" dirty="0">
                    <a:latin typeface="Cambria Math"/>
                    <a:ea typeface="Cambria Math"/>
                  </a:rPr>
                  <a:t>)</a:t>
                </a:r>
              </a:p>
              <a:p>
                <a:pPr marL="0" lvl="1" indent="0">
                  <a:buNone/>
                </a:pPr>
                <a:endParaRPr lang="en-US" sz="2400" dirty="0" smtClean="0"/>
              </a:p>
              <a:p>
                <a:pPr marL="0" indent="0">
                  <a:buNone/>
                </a:pPr>
                <a:r>
                  <a:rPr lang="en-US" dirty="0" smtClean="0"/>
                  <a:t>From:</a:t>
                </a:r>
              </a:p>
              <a:p>
                <a:pPr marL="0" lvl="1" indent="0">
                  <a:buNone/>
                </a:pPr>
                <a14:m>
                  <m:oMathPara xmlns:m="http://schemas.openxmlformats.org/officeDocument/2006/math">
                    <m:oMathParaPr>
                      <m:jc m:val="centerGroup"/>
                    </m:oMathParaPr>
                    <m:oMath xmlns:m="http://schemas.openxmlformats.org/officeDocument/2006/math">
                      <m:r>
                        <a:rPr lang="en-US" sz="2300" b="0" i="1" smtClean="0">
                          <a:latin typeface="Cambria Math"/>
                          <a:ea typeface="Cambria Math"/>
                        </a:rPr>
                        <m:t>4</m:t>
                      </m:r>
                      <m:r>
                        <a:rPr lang="en-US" sz="2300" b="0" i="1" smtClean="0">
                          <a:latin typeface="Cambria Math"/>
                          <a:ea typeface="Cambria Math"/>
                        </a:rPr>
                        <m:t>∙</m:t>
                      </m:r>
                      <m:r>
                        <a:rPr lang="en-US" sz="2300" b="0" i="1" smtClean="0">
                          <a:latin typeface="Cambria Math"/>
                          <a:ea typeface="Cambria Math"/>
                        </a:rPr>
                        <m:t>𝑃𝑎𝑟𝑡𝑠</m:t>
                      </m:r>
                      <m:r>
                        <a:rPr lang="en-US" sz="2300" b="0" i="1" smtClean="0">
                          <a:latin typeface="Cambria Math"/>
                          <a:ea typeface="Cambria Math"/>
                        </a:rPr>
                        <m:t>∙</m:t>
                      </m:r>
                      <m:r>
                        <a:rPr lang="en-US" sz="2300" b="0" i="1" smtClean="0">
                          <a:latin typeface="Cambria Math"/>
                          <a:ea typeface="Cambria Math"/>
                        </a:rPr>
                        <m:t>𝑊𝑜𝑟𝑙𝑑𝐿𝑜𝑐𝑎𝑡𝑖𝑜𝑛𝑠</m:t>
                      </m:r>
                      <m:r>
                        <a:rPr lang="en-US" sz="2300" b="0" i="1" smtClean="0">
                          <a:latin typeface="Cambria Math"/>
                          <a:ea typeface="Cambria Math"/>
                        </a:rPr>
                        <m:t>∙(</m:t>
                      </m:r>
                      <m:nary>
                        <m:naryPr>
                          <m:chr m:val="∑"/>
                          <m:subHide m:val="on"/>
                          <m:supHide m:val="on"/>
                          <m:ctrlPr>
                            <a:rPr lang="en-US" sz="2300" b="0" i="1" smtClean="0">
                              <a:latin typeface="Cambria Math"/>
                              <a:ea typeface="Cambria Math"/>
                            </a:rPr>
                          </m:ctrlPr>
                        </m:naryPr>
                        <m:sub/>
                        <m:sup/>
                        <m:e>
                          <m:r>
                            <a:rPr lang="en-US" sz="2300" b="0" i="1" smtClean="0">
                              <a:latin typeface="Cambria Math"/>
                              <a:ea typeface="Cambria Math"/>
                            </a:rPr>
                            <m:t>𝑃𝑎𝑟𝑡𝑆𝑖𝑧𝑒</m:t>
                          </m:r>
                          <m:r>
                            <a:rPr lang="en-US" sz="2300" b="0" i="1" smtClean="0">
                              <a:latin typeface="Cambria Math"/>
                              <a:ea typeface="Cambria Math"/>
                            </a:rPr>
                            <m:t> #</m:t>
                          </m:r>
                          <m:r>
                            <a:rPr lang="en-US" sz="2300" b="0" i="1" smtClean="0">
                              <a:latin typeface="Cambria Math"/>
                              <a:ea typeface="Cambria Math"/>
                            </a:rPr>
                            <m:t>1</m:t>
                          </m:r>
                          <m:r>
                            <a:rPr lang="en-US" sz="2300" b="0" i="1" smtClean="0">
                              <a:latin typeface="Cambria Math"/>
                              <a:ea typeface="Cambria Math"/>
                            </a:rPr>
                            <m:t>.. #</m:t>
                          </m:r>
                          <m:r>
                            <a:rPr lang="en-US" sz="2300" b="0" i="1" smtClean="0">
                              <a:latin typeface="Cambria Math"/>
                              <a:ea typeface="Cambria Math"/>
                            </a:rPr>
                            <m:t>𝑛</m:t>
                          </m:r>
                        </m:e>
                      </m:nary>
                      <m:r>
                        <a:rPr lang="en-US" sz="2300" b="0" i="1" smtClean="0">
                          <a:latin typeface="Cambria Math"/>
                          <a:ea typeface="Cambria Math"/>
                        </a:rPr>
                        <m:t>)</m:t>
                      </m:r>
                    </m:oMath>
                  </m:oMathPara>
                </a14:m>
                <a:endParaRPr lang="en-US" sz="23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1852" t="-1752"/>
                </a:stretch>
              </a:blipFill>
            </p:spPr>
            <p:txBody>
              <a:bodyPr/>
              <a:lstStyle/>
              <a:p>
                <a:r>
                  <a:rPr lang="en-US">
                    <a:noFill/>
                  </a:rPr>
                  <a:t> </a:t>
                </a:r>
              </a:p>
            </p:txBody>
          </p:sp>
        </mc:Fallback>
      </mc:AlternateContent>
      <p:graphicFrame>
        <p:nvGraphicFramePr>
          <p:cNvPr id="17" name="Table 16"/>
          <p:cNvGraphicFramePr>
            <a:graphicFrameLocks noGrp="1"/>
          </p:cNvGraphicFramePr>
          <p:nvPr>
            <p:extLst>
              <p:ext uri="{D42A27DB-BD31-4B8C-83A1-F6EECF244321}">
                <p14:modId xmlns:p14="http://schemas.microsoft.com/office/powerpoint/2010/main" val="492127662"/>
              </p:ext>
            </p:extLst>
          </p:nvPr>
        </p:nvGraphicFramePr>
        <p:xfrm>
          <a:off x="2514600" y="5064760"/>
          <a:ext cx="381000" cy="148336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0198967"/>
              </p:ext>
            </p:extLst>
          </p:nvPr>
        </p:nvGraphicFramePr>
        <p:xfrm>
          <a:off x="2590800" y="54102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920191111"/>
              </p:ext>
            </p:extLst>
          </p:nvPr>
        </p:nvGraphicFramePr>
        <p:xfrm>
          <a:off x="2667000" y="63246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71737267"/>
              </p:ext>
            </p:extLst>
          </p:nvPr>
        </p:nvGraphicFramePr>
        <p:xfrm>
          <a:off x="2590800" y="596392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17108475"/>
              </p:ext>
            </p:extLst>
          </p:nvPr>
        </p:nvGraphicFramePr>
        <p:xfrm>
          <a:off x="2667000" y="55930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495381490"/>
              </p:ext>
            </p:extLst>
          </p:nvPr>
        </p:nvGraphicFramePr>
        <p:xfrm>
          <a:off x="2590800" y="544576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703138368"/>
              </p:ext>
            </p:extLst>
          </p:nvPr>
        </p:nvGraphicFramePr>
        <p:xfrm>
          <a:off x="2514600" y="54102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79227599"/>
              </p:ext>
            </p:extLst>
          </p:nvPr>
        </p:nvGraphicFramePr>
        <p:xfrm>
          <a:off x="2590800" y="59639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77858807"/>
              </p:ext>
            </p:extLst>
          </p:nvPr>
        </p:nvGraphicFramePr>
        <p:xfrm>
          <a:off x="2590800" y="5486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122335918"/>
              </p:ext>
            </p:extLst>
          </p:nvPr>
        </p:nvGraphicFramePr>
        <p:xfrm>
          <a:off x="4495800" y="51816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4693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Can we do better?</a:t>
            </a:r>
          </a:p>
          <a:p>
            <a:r>
              <a:rPr lang="en-US" sz="2400" dirty="0" smtClean="0"/>
              <a:t>Observation: Every time we advance the “window”, the holes in the world move 1 square to the left or upwards relative to the window.</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9079585"/>
              </p:ext>
            </p:extLst>
          </p:nvPr>
        </p:nvGraphicFramePr>
        <p:xfrm>
          <a:off x="2362200" y="345948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r>
                        <a:rPr lang="en-US" dirty="0" smtClean="0"/>
                        <a:t>3</a:t>
                      </a:r>
                    </a:p>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82660363"/>
              </p:ext>
            </p:extLst>
          </p:nvPr>
        </p:nvGraphicFramePr>
        <p:xfrm>
          <a:off x="5029200" y="3429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dirty="0" smtClean="0"/>
                        <a:t>2</a:t>
                      </a:r>
                    </a:p>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2" name="Straight Arrow Connector 11"/>
          <p:cNvCxnSpPr/>
          <p:nvPr/>
        </p:nvCxnSpPr>
        <p:spPr>
          <a:xfrm>
            <a:off x="4419600" y="4419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1219200" y="5867400"/>
            <a:ext cx="7162800" cy="369332"/>
          </a:xfrm>
          <a:prstGeom prst="rect">
            <a:avLst/>
          </a:prstGeom>
          <a:noFill/>
        </p:spPr>
        <p:txBody>
          <a:bodyPr wrap="square" rtlCol="0">
            <a:spAutoFit/>
          </a:bodyPr>
          <a:lstStyle/>
          <a:p>
            <a:r>
              <a:rPr lang="en-US" i="1" dirty="0" smtClean="0"/>
              <a:t>Holes 3 &amp; 7 move to the left with the next iteration, now covering 2 &amp; 5</a:t>
            </a:r>
            <a:endParaRPr lang="en-US" i="1" dirty="0"/>
          </a:p>
        </p:txBody>
      </p:sp>
    </p:spTree>
    <p:extLst>
      <p:ext uri="{BB962C8B-B14F-4D97-AF65-F5344CB8AC3E}">
        <p14:creationId xmlns:p14="http://schemas.microsoft.com/office/powerpoint/2010/main" val="1151356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This situation will repeat itself every time a hole is encountered.</a:t>
            </a:r>
          </a:p>
          <a:p>
            <a:r>
              <a:rPr lang="en-US" sz="2800" dirty="0" smtClean="0"/>
              <a:t>In fact, we can easily prove that every time a hole covers location </a:t>
            </a:r>
            <a:r>
              <a:rPr lang="en-US" sz="2800" i="1" dirty="0" smtClean="0"/>
              <a:t>3</a:t>
            </a:r>
            <a:r>
              <a:rPr lang="en-US" sz="2800" dirty="0" smtClean="0"/>
              <a:t> in the window and the window moves right, during the next iteration it will cover location </a:t>
            </a:r>
            <a:r>
              <a:rPr lang="en-US" sz="2800" i="1" dirty="0" smtClean="0"/>
              <a:t>2</a:t>
            </a:r>
            <a:r>
              <a:rPr lang="en-US" sz="2800" dirty="0" smtClean="0"/>
              <a:t>.</a:t>
            </a:r>
          </a:p>
          <a:p>
            <a:r>
              <a:rPr lang="en-US" sz="2800" dirty="0" smtClean="0"/>
              <a:t>Similarly know that when the window goes to the next row, holes covered by location </a:t>
            </a:r>
            <a:r>
              <a:rPr lang="en-US" sz="2800" i="1" dirty="0" smtClean="0"/>
              <a:t>5</a:t>
            </a:r>
            <a:r>
              <a:rPr lang="en-US" sz="2800" dirty="0" smtClean="0"/>
              <a:t> now cover location </a:t>
            </a:r>
            <a:r>
              <a:rPr lang="en-US" sz="2800" i="1" dirty="0" smtClean="0"/>
              <a:t>2</a:t>
            </a:r>
            <a:r>
              <a:rPr lang="en-US" sz="2800" dirty="0" smtClean="0"/>
              <a:t> in the window.</a:t>
            </a:r>
          </a:p>
        </p:txBody>
      </p:sp>
    </p:spTree>
    <p:extLst>
      <p:ext uri="{BB962C8B-B14F-4D97-AF65-F5344CB8AC3E}">
        <p14:creationId xmlns:p14="http://schemas.microsoft.com/office/powerpoint/2010/main" val="2106404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sz="2800" dirty="0" smtClean="0"/>
              <a:t>So what do we know so far?</a:t>
            </a:r>
          </a:p>
          <a:p>
            <a:pPr lvl="1"/>
            <a:r>
              <a:rPr lang="en-US" sz="2400" dirty="0" smtClean="0"/>
              <a:t>We only care about the holes in the world, other locations can be ignored.</a:t>
            </a:r>
          </a:p>
          <a:p>
            <a:r>
              <a:rPr lang="en-US" sz="2800" dirty="0"/>
              <a:t>The only changes between each iteration of the window (every time we move the anchor point over the world) are:</a:t>
            </a:r>
          </a:p>
          <a:p>
            <a:pPr lvl="1"/>
            <a:r>
              <a:rPr lang="en-US" dirty="0"/>
              <a:t>The </a:t>
            </a:r>
            <a:r>
              <a:rPr lang="en-US" dirty="0" smtClean="0"/>
              <a:t>locations of </a:t>
            </a:r>
            <a:r>
              <a:rPr lang="en-US" dirty="0"/>
              <a:t>the </a:t>
            </a:r>
            <a:r>
              <a:rPr lang="en-US" dirty="0" smtClean="0"/>
              <a:t>currently discovered </a:t>
            </a:r>
            <a:r>
              <a:rPr lang="en-US" dirty="0"/>
              <a:t>holes </a:t>
            </a:r>
            <a:r>
              <a:rPr lang="en-US" dirty="0" smtClean="0"/>
              <a:t>within the world move in a known direction, so we can automatically compute the change they cause to the location value.</a:t>
            </a:r>
          </a:p>
          <a:p>
            <a:pPr lvl="1"/>
            <a:r>
              <a:rPr lang="en-US" dirty="0" smtClean="0"/>
              <a:t>We only have to scan the newly discovered locations in the world for new holes. </a:t>
            </a:r>
            <a:r>
              <a:rPr lang="en-US" dirty="0" err="1" smtClean="0"/>
              <a:t>E.g</a:t>
            </a:r>
            <a:r>
              <a:rPr lang="en-US" dirty="0" smtClean="0"/>
              <a:t>:</a:t>
            </a:r>
          </a:p>
          <a:p>
            <a:pPr lvl="2"/>
            <a:r>
              <a:rPr lang="en-US" dirty="0" smtClean="0"/>
              <a:t>When we move the window right, we get a new column.</a:t>
            </a:r>
          </a:p>
          <a:p>
            <a:pPr lvl="2"/>
            <a:r>
              <a:rPr lang="en-US" dirty="0" smtClean="0"/>
              <a:t>When we move downward, we get a new row.</a:t>
            </a:r>
            <a:endParaRPr lang="en-US" dirty="0"/>
          </a:p>
          <a:p>
            <a:pPr lvl="1"/>
            <a:endParaRPr lang="en-US" sz="2400" dirty="0" smtClean="0"/>
          </a:p>
        </p:txBody>
      </p:sp>
    </p:spTree>
    <p:extLst>
      <p:ext uri="{BB962C8B-B14F-4D97-AF65-F5344CB8AC3E}">
        <p14:creationId xmlns:p14="http://schemas.microsoft.com/office/powerpoint/2010/main" val="2622871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parts for large objects</a:t>
            </a:r>
            <a:endParaRPr lang="en-US" dirty="0"/>
          </a:p>
        </p:txBody>
      </p:sp>
      <p:sp>
        <p:nvSpPr>
          <p:cNvPr id="3" name="Content Placeholder 2"/>
          <p:cNvSpPr>
            <a:spLocks noGrp="1"/>
          </p:cNvSpPr>
          <p:nvPr>
            <p:ph idx="1"/>
          </p:nvPr>
        </p:nvSpPr>
        <p:spPr/>
        <p:txBody>
          <a:bodyPr/>
          <a:lstStyle/>
          <a:p>
            <a:r>
              <a:rPr lang="en-US" dirty="0"/>
              <a:t>Large objects may contain thousands of pixels.</a:t>
            </a:r>
          </a:p>
          <a:p>
            <a:r>
              <a:rPr lang="en-US" dirty="0"/>
              <a:t>Decompose and Packing will take too much time:</a:t>
            </a:r>
          </a:p>
          <a:p>
            <a:pPr lvl="1"/>
            <a:r>
              <a:rPr lang="en-US" dirty="0"/>
              <a:t>Small parts assembles countless solutions for the same object.</a:t>
            </a:r>
          </a:p>
          <a:p>
            <a:pPr lvl="1"/>
            <a:r>
              <a:rPr lang="en-US" dirty="0"/>
              <a:t>The algorithm is naïve – it checks all the possible positions of the parts in the large object.</a:t>
            </a:r>
          </a:p>
        </p:txBody>
      </p:sp>
    </p:spTree>
    <p:extLst>
      <p:ext uri="{BB962C8B-B14F-4D97-AF65-F5344CB8AC3E}">
        <p14:creationId xmlns:p14="http://schemas.microsoft.com/office/powerpoint/2010/main" val="2560425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525963"/>
              </a:xfrm>
            </p:spPr>
            <p:txBody>
              <a:bodyPr>
                <a:normAutofit/>
              </a:bodyPr>
              <a:lstStyle/>
              <a:p>
                <a:r>
                  <a:rPr lang="en-US" sz="2800" dirty="0" smtClean="0"/>
                  <a:t>Solution: Define the function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𝐻𝑜𝑙𝑒𝐷𝑒𝑙𝑡𝑎</m:t>
                      </m:r>
                      <m:r>
                        <a:rPr lang="en-US" sz="2800" b="0" i="1" smtClean="0">
                          <a:latin typeface="Cambria Math"/>
                        </a:rPr>
                        <m:t>(</m:t>
                      </m:r>
                      <m:r>
                        <a:rPr lang="en-US" sz="2800" b="0" i="1" smtClean="0">
                          <a:latin typeface="Cambria Math"/>
                        </a:rPr>
                        <m:t>𝑙𝑜𝑐𝑎𝑡𝑖𝑜𝑛</m:t>
                      </m:r>
                      <m:r>
                        <a:rPr lang="en-US" sz="2800" b="0" i="1" smtClean="0">
                          <a:latin typeface="Cambria Math"/>
                        </a:rPr>
                        <m:t>, </m:t>
                      </m:r>
                      <m:r>
                        <a:rPr lang="en-US" sz="2800" b="0" i="1" smtClean="0">
                          <a:latin typeface="Cambria Math"/>
                        </a:rPr>
                        <m:t>𝑑𝑖𝑟𝑒𝑐𝑡𝑖𝑜𝑛</m:t>
                      </m:r>
                      <m:r>
                        <a:rPr lang="en-US" sz="2800" b="0" i="1" smtClean="0">
                          <a:latin typeface="Cambria Math"/>
                        </a:rPr>
                        <m:t>)</m:t>
                      </m:r>
                    </m:oMath>
                  </m:oMathPara>
                </a14:m>
                <a:endParaRPr lang="en-US" sz="2800" dirty="0" smtClean="0"/>
              </a:p>
              <a:p>
                <a:r>
                  <a:rPr lang="en-US" sz="2400" dirty="0" smtClean="0"/>
                  <a:t>Whereas </a:t>
                </a:r>
                <a:r>
                  <a:rPr lang="en-US" sz="2400" i="1" dirty="0" smtClean="0"/>
                  <a:t>location</a:t>
                </a:r>
                <a:r>
                  <a:rPr lang="en-US" sz="2400" dirty="0" smtClean="0"/>
                  <a:t> is the location value of the hole (within the window), and </a:t>
                </a:r>
                <a:r>
                  <a:rPr lang="en-US" sz="2400" i="1" dirty="0" smtClean="0"/>
                  <a:t>direction</a:t>
                </a:r>
                <a:r>
                  <a:rPr lang="en-US" sz="2400" dirty="0" smtClean="0"/>
                  <a:t> can be either right or down.</a:t>
                </a:r>
              </a:p>
              <a:p>
                <a:r>
                  <a:rPr lang="en-US" sz="2400" dirty="0" smtClean="0"/>
                  <a:t>The return value of the function is the change the hole movement causes to the world location value.</a:t>
                </a:r>
              </a:p>
              <a:p>
                <a:r>
                  <a:rPr lang="en-US" sz="2400" dirty="0" smtClean="0"/>
                  <a:t>Possible to pre-calculate the functions values and store them prior to the program execution for reasonable window sizes.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1259" t="-1213"/>
                </a:stretch>
              </a:blipFill>
            </p:spPr>
            <p:txBody>
              <a:bodyPr/>
              <a:lstStyle/>
              <a:p>
                <a:r>
                  <a:rPr lang="en-US">
                    <a:noFill/>
                  </a:rPr>
                  <a:t> </a:t>
                </a:r>
              </a:p>
            </p:txBody>
          </p:sp>
        </mc:Fallback>
      </mc:AlternateContent>
    </p:spTree>
    <p:extLst>
      <p:ext uri="{BB962C8B-B14F-4D97-AF65-F5344CB8AC3E}">
        <p14:creationId xmlns:p14="http://schemas.microsoft.com/office/powerpoint/2010/main" val="3536489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a:t>
            </a: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335689028"/>
              </p:ext>
            </p:extLst>
          </p:nvPr>
        </p:nvGraphicFramePr>
        <p:xfrm>
          <a:off x="2362200" y="231648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r>
                        <a:rPr lang="en-US" dirty="0" smtClean="0"/>
                        <a:t>3</a:t>
                      </a:r>
                    </a:p>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2511408"/>
              </p:ext>
            </p:extLst>
          </p:nvPr>
        </p:nvGraphicFramePr>
        <p:xfrm>
          <a:off x="5029200" y="2286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dirty="0" smtClean="0"/>
                        <a:t>2</a:t>
                      </a:r>
                    </a:p>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Straight Arrow Connector 5"/>
          <p:cNvCxnSpPr/>
          <p:nvPr/>
        </p:nvCxnSpPr>
        <p:spPr>
          <a:xfrm>
            <a:off x="4419600" y="3276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219200" y="4724400"/>
                <a:ext cx="7162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𝐻𝑜𝑙𝑒𝐷𝑒𝑙𝑡𝑎</m:t>
                      </m:r>
                      <m:d>
                        <m:dPr>
                          <m:ctrlPr>
                            <a:rPr lang="en-US" b="0" i="1" smtClean="0">
                              <a:latin typeface="Cambria Math"/>
                            </a:rPr>
                          </m:ctrlPr>
                        </m:dPr>
                        <m:e>
                          <m:r>
                            <a:rPr lang="en-US" b="0" i="1" smtClean="0">
                              <a:latin typeface="Cambria Math"/>
                            </a:rPr>
                            <m:t>3</m:t>
                          </m:r>
                          <m:r>
                            <a:rPr lang="en-US" b="0" i="1" smtClean="0">
                              <a:latin typeface="Cambria Math"/>
                            </a:rPr>
                            <m:t>, </m:t>
                          </m:r>
                          <m:r>
                            <a:rPr lang="en-US" b="0" i="1" smtClean="0">
                              <a:latin typeface="Cambria Math"/>
                            </a:rPr>
                            <m:t>𝑟𝑖𝑔</m:t>
                          </m:r>
                          <m:r>
                            <a:rPr lang="en-US" b="0" i="1" smtClean="0">
                              <a:latin typeface="Cambria Math"/>
                            </a:rPr>
                            <m:t>h</m:t>
                          </m:r>
                          <m:r>
                            <a:rPr lang="en-US" b="0" i="1" smtClean="0">
                              <a:latin typeface="Cambria Math"/>
                            </a:rPr>
                            <m:t>𝑡</m:t>
                          </m:r>
                        </m:e>
                      </m:d>
                      <m:r>
                        <a:rPr lang="en-US" b="0" i="1" smtClean="0">
                          <a:latin typeface="Cambria Math"/>
                        </a:rPr>
                        <m:t>=</m:t>
                      </m:r>
                      <m:r>
                        <a:rPr lang="en-US" b="0" i="1" smtClean="0">
                          <a:latin typeface="Cambria Math"/>
                        </a:rPr>
                        <m:t>2</m:t>
                      </m:r>
                      <m:r>
                        <a:rPr lang="en-US" b="0" i="1" smtClean="0">
                          <a:latin typeface="Cambria Math"/>
                        </a:rPr>
                        <m:t>/</m:t>
                      </m:r>
                      <m:r>
                        <a:rPr lang="en-US" b="0" i="1" smtClean="0">
                          <a:latin typeface="Cambria Math"/>
                        </a:rPr>
                        <m:t>3</m:t>
                      </m:r>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1219200" y="4724400"/>
                <a:ext cx="7162800" cy="369332"/>
              </a:xfrm>
              <a:prstGeom prst="rect">
                <a:avLst/>
              </a:prstGeom>
              <a:blipFill rotWithShape="1">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19200" y="4964668"/>
                <a:ext cx="7162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𝐻𝑜𝑙𝑒𝐷𝑒𝑙𝑡𝑎</m:t>
                      </m:r>
                      <m:d>
                        <m:dPr>
                          <m:ctrlPr>
                            <a:rPr lang="en-US" b="0" i="1" smtClean="0">
                              <a:latin typeface="Cambria Math"/>
                            </a:rPr>
                          </m:ctrlPr>
                        </m:dPr>
                        <m:e>
                          <m:r>
                            <a:rPr lang="en-US" b="0" i="1" smtClean="0">
                              <a:latin typeface="Cambria Math"/>
                            </a:rPr>
                            <m:t>7</m:t>
                          </m:r>
                          <m:r>
                            <a:rPr lang="en-US" b="0" i="1" smtClean="0">
                              <a:latin typeface="Cambria Math"/>
                            </a:rPr>
                            <m:t>, </m:t>
                          </m:r>
                          <m:r>
                            <a:rPr lang="en-US" b="0" i="1" smtClean="0">
                              <a:latin typeface="Cambria Math"/>
                            </a:rPr>
                            <m:t>𝑑𝑜𝑤𝑛</m:t>
                          </m:r>
                        </m:e>
                      </m:d>
                      <m:r>
                        <a:rPr lang="en-US" b="0" i="1" smtClean="0">
                          <a:latin typeface="Cambria Math"/>
                        </a:rPr>
                        <m:t>=</m:t>
                      </m:r>
                      <m:r>
                        <a:rPr lang="en-US" b="0" i="1" smtClean="0">
                          <a:latin typeface="Cambria Math"/>
                        </a:rPr>
                        <m:t>3</m:t>
                      </m:r>
                      <m:r>
                        <a:rPr lang="en-US" b="0" i="1" smtClean="0">
                          <a:latin typeface="Cambria Math"/>
                        </a:rPr>
                        <m:t>/</m:t>
                      </m:r>
                      <m:r>
                        <a:rPr lang="en-US" b="0" i="1" smtClean="0">
                          <a:latin typeface="Cambria Math"/>
                        </a:rPr>
                        <m:t>7</m:t>
                      </m:r>
                    </m:oMath>
                  </m:oMathPara>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1219200" y="4964668"/>
                <a:ext cx="7162800" cy="369332"/>
              </a:xfrm>
              <a:prstGeom prst="rect">
                <a:avLst/>
              </a:prstGeom>
              <a:blipFill rotWithShape="1">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3138555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So the algorithm is reduced to -</a:t>
            </a:r>
            <a:endParaRPr lang="en-US" sz="2400" dirty="0" smtClean="0"/>
          </a:p>
        </p:txBody>
      </p:sp>
      <mc:AlternateContent xmlns:mc="http://schemas.openxmlformats.org/markup-compatibility/2006" xmlns:a14="http://schemas.microsoft.com/office/drawing/2010/main">
        <mc:Choice Requires="a14">
          <p:sp>
            <p:nvSpPr>
              <p:cNvPr id="7" name="TextBox 6"/>
              <p:cNvSpPr txBox="1"/>
              <p:nvPr/>
            </p:nvSpPr>
            <p:spPr>
              <a:xfrm>
                <a:off x="304800" y="1992868"/>
                <a:ext cx="9067800" cy="42473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𝑪𝒐𝒎𝒑𝒖𝒕𝒆𝑵𝒆𝒙𝒕𝑾𝒐𝒓𝒍𝒅𝑳𝒐𝒄𝒂𝒕𝒊𝒐𝒏𝑽𝒂𝒍𝒖𝒆</m:t>
                      </m:r>
                      <m:r>
                        <a:rPr lang="en-US" b="0" i="1" smtClean="0">
                          <a:latin typeface="Cambria Math"/>
                        </a:rPr>
                        <m:t>(</m:t>
                      </m:r>
                      <m:r>
                        <a:rPr lang="en-US" b="0" i="1" smtClean="0">
                          <a:latin typeface="Cambria Math"/>
                        </a:rPr>
                        <m:t>𝐴𝑛𝑐</m:t>
                      </m:r>
                      <m:r>
                        <a:rPr lang="en-US" b="0" i="1" smtClean="0">
                          <a:latin typeface="Cambria Math"/>
                        </a:rPr>
                        <m:t>h</m:t>
                      </m:r>
                      <m:r>
                        <a:rPr lang="en-US" b="0" i="1" smtClean="0">
                          <a:latin typeface="Cambria Math"/>
                        </a:rPr>
                        <m:t>𝑜𝑟𝑋</m:t>
                      </m:r>
                      <m:r>
                        <a:rPr lang="en-US" b="0" i="1" smtClean="0">
                          <a:latin typeface="Cambria Math"/>
                        </a:rPr>
                        <m:t>, </m:t>
                      </m:r>
                      <m:r>
                        <a:rPr lang="en-US" b="0" i="1" smtClean="0">
                          <a:latin typeface="Cambria Math"/>
                        </a:rPr>
                        <m:t>𝐴𝑛𝑐</m:t>
                      </m:r>
                      <m:r>
                        <a:rPr lang="en-US" b="0" i="1" smtClean="0">
                          <a:latin typeface="Cambria Math"/>
                        </a:rPr>
                        <m:t>h</m:t>
                      </m:r>
                      <m:r>
                        <a:rPr lang="en-US" b="0" i="1" smtClean="0">
                          <a:latin typeface="Cambria Math"/>
                        </a:rPr>
                        <m:t>𝑜𝑟</m:t>
                      </m:r>
                      <m:r>
                        <a:rPr lang="en-US" b="0" i="1" smtClean="0">
                          <a:latin typeface="Cambria Math"/>
                        </a:rPr>
                        <m:t> </m:t>
                      </m:r>
                      <m:r>
                        <a:rPr lang="en-US" b="0" i="1" smtClean="0">
                          <a:latin typeface="Cambria Math"/>
                        </a:rPr>
                        <m:t>𝑌</m:t>
                      </m:r>
                      <m:r>
                        <a:rPr lang="en-US" b="0" i="1" smtClean="0">
                          <a:latin typeface="Cambria Math"/>
                        </a:rPr>
                        <m:t>, </m:t>
                      </m:r>
                      <m:r>
                        <a:rPr lang="en-US" b="0" i="1" smtClean="0">
                          <a:latin typeface="Cambria Math"/>
                        </a:rPr>
                        <m:t>𝐻𝑜𝑙𝑒𝑠𝐿𝑖𝑠𝑡</m:t>
                      </m:r>
                      <m:r>
                        <a:rPr lang="en-US" b="0" i="1" smtClean="0">
                          <a:latin typeface="Cambria Math"/>
                        </a:rPr>
                        <m:t>,</m:t>
                      </m:r>
                    </m:oMath>
                  </m:oMathPara>
                </a14:m>
                <a:endParaRPr lang="en-US" b="0" dirty="0" smtClean="0"/>
              </a:p>
              <a:p>
                <a:r>
                  <a:rPr lang="en-US" b="0" dirty="0" smtClean="0"/>
                  <a:t>					     </a:t>
                </a:r>
                <a14:m>
                  <m:oMath xmlns:m="http://schemas.openxmlformats.org/officeDocument/2006/math">
                    <m:r>
                      <a:rPr lang="en-US" b="0" i="1" smtClean="0">
                        <a:latin typeface="Cambria Math"/>
                      </a:rPr>
                      <m:t>𝐷𝑖𝑟𝑒𝑐𝑡𝑖𝑜𝑛</m:t>
                    </m:r>
                    <m:r>
                      <a:rPr lang="en-US" b="0" i="1" smtClean="0">
                        <a:latin typeface="Cambria Math"/>
                      </a:rPr>
                      <m:t>, </m:t>
                    </m:r>
                    <m:r>
                      <a:rPr lang="en-US" b="0" i="1" smtClean="0">
                        <a:latin typeface="Cambria Math"/>
                      </a:rPr>
                      <m:t>𝑊𝑜𝑟𝑙𝑑𝐿𝑜𝑐𝑎𝑡𝑖𝑜𝑛𝑉𝑎𝑙𝑢𝑒</m:t>
                    </m:r>
                  </m:oMath>
                </a14:m>
                <a:r>
                  <a:rPr lang="en-US" b="0" dirty="0" smtClean="0"/>
                  <a:t>)</a:t>
                </a:r>
              </a:p>
              <a:p>
                <a:pPr lvl="2"/>
                <a:r>
                  <a:rPr lang="en-US" i="1" dirty="0">
                    <a:latin typeface="Cambria Math"/>
                  </a:rPr>
                  <a:t>If Direction = Right then</a:t>
                </a:r>
              </a:p>
              <a:p>
                <a:pPr lvl="2"/>
                <a:r>
                  <a:rPr lang="en-US" i="1" dirty="0">
                    <a:latin typeface="Cambria Math"/>
                  </a:rPr>
                  <a:t>	For each hole in the leftmost column in the </a:t>
                </a:r>
                <a:r>
                  <a:rPr lang="en-US" i="1" dirty="0" smtClean="0">
                    <a:latin typeface="Cambria Math"/>
                  </a:rPr>
                  <a:t>window do</a:t>
                </a:r>
                <a:endParaRPr lang="en-US" i="1" dirty="0">
                  <a:latin typeface="Cambria Math"/>
                </a:endParaRPr>
              </a:p>
              <a:p>
                <a:pPr lvl="2"/>
                <a:r>
                  <a:rPr lang="en-US" i="1" dirty="0">
                    <a:latin typeface="Cambria Math"/>
                  </a:rPr>
                  <a:t>		</a:t>
                </a:r>
                <a:r>
                  <a:rPr lang="en-US" i="1" dirty="0" err="1">
                    <a:latin typeface="Cambria Math"/>
                  </a:rPr>
                  <a:t>WorldLocationValue</a:t>
                </a:r>
                <a:r>
                  <a:rPr lang="en-US" i="1" dirty="0">
                    <a:latin typeface="Cambria Math"/>
                  </a:rPr>
                  <a:t> </a:t>
                </a:r>
                <a:r>
                  <a:rPr lang="en-US" i="1" dirty="0" smtClean="0">
                    <a:latin typeface="Cambria Math"/>
                  </a:rPr>
                  <a:t>*= </a:t>
                </a:r>
                <a:r>
                  <a:rPr lang="en-US" i="1" dirty="0" err="1">
                    <a:latin typeface="Cambria Math"/>
                  </a:rPr>
                  <a:t>HoleLocationValue</a:t>
                </a:r>
                <a:endParaRPr lang="en-US" i="1" dirty="0">
                  <a:latin typeface="Cambria Math"/>
                </a:endParaRPr>
              </a:p>
              <a:p>
                <a:pPr lvl="2"/>
                <a:r>
                  <a:rPr lang="en-US" i="1" dirty="0">
                    <a:latin typeface="Cambria Math"/>
                  </a:rPr>
                  <a:t>		</a:t>
                </a:r>
                <a:r>
                  <a:rPr lang="en-US" i="1" dirty="0" err="1" smtClean="0">
                    <a:latin typeface="Cambria Math"/>
                  </a:rPr>
                  <a:t>HolesList.remove</a:t>
                </a:r>
                <a:r>
                  <a:rPr lang="en-US" i="1" dirty="0" smtClean="0">
                    <a:latin typeface="Cambria Math"/>
                  </a:rPr>
                  <a:t>(Hole)</a:t>
                </a:r>
                <a:endParaRPr lang="en-US" i="1" dirty="0">
                  <a:latin typeface="Cambria Math"/>
                </a:endParaRPr>
              </a:p>
              <a:p>
                <a:pPr lvl="2"/>
                <a:r>
                  <a:rPr lang="en-US" i="1" dirty="0">
                    <a:latin typeface="Cambria Math"/>
                  </a:rPr>
                  <a:t>	For each </a:t>
                </a:r>
                <a:r>
                  <a:rPr lang="en-US" i="1" dirty="0" smtClean="0">
                    <a:latin typeface="Cambria Math"/>
                  </a:rPr>
                  <a:t>other discovered hole </a:t>
                </a:r>
                <a:r>
                  <a:rPr lang="en-US" i="1" dirty="0">
                    <a:latin typeface="Cambria Math"/>
                  </a:rPr>
                  <a:t>in the </a:t>
                </a:r>
                <a:r>
                  <a:rPr lang="en-US" i="1" dirty="0" smtClean="0">
                    <a:latin typeface="Cambria Math"/>
                  </a:rPr>
                  <a:t>window do</a:t>
                </a:r>
                <a:endParaRPr lang="en-US" i="1" dirty="0">
                  <a:latin typeface="Cambria Math"/>
                </a:endParaRPr>
              </a:p>
              <a:p>
                <a:pPr lvl="2"/>
                <a:r>
                  <a:rPr lang="en-US" i="1" dirty="0">
                    <a:latin typeface="Cambria Math"/>
                  </a:rPr>
                  <a:t>		</a:t>
                </a:r>
                <a:r>
                  <a:rPr lang="en-US" i="1" dirty="0" err="1">
                    <a:latin typeface="Cambria Math"/>
                  </a:rPr>
                  <a:t>WorldLocationValue</a:t>
                </a:r>
                <a:r>
                  <a:rPr lang="en-US" i="1" dirty="0">
                    <a:latin typeface="Cambria Math"/>
                  </a:rPr>
                  <a:t> </a:t>
                </a:r>
                <a:r>
                  <a:rPr lang="en-US" i="1" dirty="0" smtClean="0">
                    <a:latin typeface="Cambria Math"/>
                  </a:rPr>
                  <a:t>*= </a:t>
                </a:r>
                <a:r>
                  <a:rPr lang="en-US" i="1" dirty="0" err="1" smtClean="0">
                    <a:latin typeface="Cambria Math"/>
                  </a:rPr>
                  <a:t>HoleDelta</a:t>
                </a:r>
                <a:r>
                  <a:rPr lang="en-US" i="1" dirty="0" smtClean="0">
                    <a:latin typeface="Cambria Math"/>
                  </a:rPr>
                  <a:t>(</a:t>
                </a:r>
                <a:r>
                  <a:rPr lang="en-US" i="1" dirty="0" err="1" smtClean="0">
                    <a:latin typeface="Cambria Math"/>
                  </a:rPr>
                  <a:t>HoleLocation</a:t>
                </a:r>
                <a:r>
                  <a:rPr lang="en-US" i="1" dirty="0" smtClean="0">
                    <a:latin typeface="Cambria Math"/>
                  </a:rPr>
                  <a:t>, Direction)</a:t>
                </a:r>
                <a:endParaRPr lang="en-US" i="1" dirty="0">
                  <a:latin typeface="Cambria Math"/>
                </a:endParaRPr>
              </a:p>
              <a:p>
                <a:pPr lvl="2"/>
                <a:r>
                  <a:rPr lang="en-US" b="0" dirty="0" smtClean="0"/>
                  <a:t>	</a:t>
                </a:r>
                <a:r>
                  <a:rPr lang="en-US" i="1" dirty="0">
                    <a:latin typeface="Cambria Math"/>
                  </a:rPr>
                  <a:t>For each location discovered on the new rightmost column</a:t>
                </a:r>
              </a:p>
              <a:p>
                <a:pPr lvl="2"/>
                <a:r>
                  <a:rPr lang="en-US" i="1" dirty="0">
                    <a:latin typeface="Cambria Math"/>
                  </a:rPr>
                  <a:t>		If location == hole then</a:t>
                </a:r>
              </a:p>
              <a:p>
                <a:pPr lvl="2"/>
                <a:r>
                  <a:rPr lang="en-US" i="1" dirty="0">
                    <a:latin typeface="Cambria Math"/>
                  </a:rPr>
                  <a:t>			</a:t>
                </a:r>
                <a:r>
                  <a:rPr lang="en-US" i="1" dirty="0" err="1">
                    <a:latin typeface="Cambria Math"/>
                  </a:rPr>
                  <a:t>HolesList.add</a:t>
                </a:r>
                <a:r>
                  <a:rPr lang="en-US" i="1" dirty="0">
                    <a:latin typeface="Cambria Math"/>
                  </a:rPr>
                  <a:t>(location)</a:t>
                </a:r>
              </a:p>
              <a:p>
                <a:pPr lvl="2"/>
                <a:r>
                  <a:rPr lang="en-US" i="1" dirty="0">
                    <a:latin typeface="Cambria Math"/>
                  </a:rPr>
                  <a:t>			</a:t>
                </a:r>
                <a:r>
                  <a:rPr lang="en-US" i="1" dirty="0" err="1">
                    <a:latin typeface="Cambria Math"/>
                  </a:rPr>
                  <a:t>WorldLocationValue</a:t>
                </a:r>
                <a:r>
                  <a:rPr lang="en-US" i="1" dirty="0">
                    <a:latin typeface="Cambria Math"/>
                  </a:rPr>
                  <a:t> /= </a:t>
                </a:r>
                <a:r>
                  <a:rPr lang="en-US" i="1" dirty="0" err="1" smtClean="0">
                    <a:latin typeface="Cambria Math"/>
                  </a:rPr>
                  <a:t>LocationValue</a:t>
                </a:r>
                <a:endParaRPr lang="en-US" i="1" dirty="0">
                  <a:latin typeface="Cambria Math"/>
                </a:endParaRPr>
              </a:p>
              <a:p>
                <a:pPr lvl="2"/>
                <a:r>
                  <a:rPr lang="en-US" i="1" dirty="0">
                    <a:latin typeface="Cambria Math"/>
                  </a:rPr>
                  <a:t>If Direction = Down then </a:t>
                </a:r>
                <a:r>
                  <a:rPr lang="en-US" i="1" dirty="0">
                    <a:solidFill>
                      <a:srgbClr val="00B050"/>
                    </a:solidFill>
                    <a:latin typeface="Cambria Math"/>
                  </a:rPr>
                  <a:t>// </a:t>
                </a:r>
                <a:r>
                  <a:rPr lang="en-US" i="1" dirty="0" smtClean="0">
                    <a:solidFill>
                      <a:srgbClr val="00B050"/>
                    </a:solidFill>
                    <a:latin typeface="Cambria Math"/>
                  </a:rPr>
                  <a:t>Symmetrical </a:t>
                </a:r>
                <a:r>
                  <a:rPr lang="en-US" i="1" dirty="0">
                    <a:solidFill>
                      <a:srgbClr val="00B050"/>
                    </a:solidFill>
                    <a:latin typeface="Cambria Math"/>
                  </a:rPr>
                  <a:t>to </a:t>
                </a:r>
                <a:r>
                  <a:rPr lang="en-US" i="1" dirty="0" smtClean="0">
                    <a:solidFill>
                      <a:srgbClr val="00B050"/>
                    </a:solidFill>
                    <a:latin typeface="Cambria Math"/>
                  </a:rPr>
                  <a:t>Right …..</a:t>
                </a:r>
              </a:p>
              <a:p>
                <a:pPr lvl="2"/>
                <a:r>
                  <a:rPr lang="en-US" i="1" dirty="0" smtClean="0">
                    <a:latin typeface="Cambria Math"/>
                  </a:rPr>
                  <a:t>Return </a:t>
                </a:r>
                <a:r>
                  <a:rPr lang="en-US" i="1" dirty="0" err="1" smtClean="0">
                    <a:latin typeface="Cambria Math"/>
                  </a:rPr>
                  <a:t>WorldLocationValue</a:t>
                </a:r>
                <a:endParaRPr lang="en-US" i="1" dirty="0">
                  <a:latin typeface="Cambria Math"/>
                </a:endParaRPr>
              </a:p>
              <a:p>
                <a:pPr lvl="2"/>
                <a:r>
                  <a:rPr lang="en-US" i="1" dirty="0">
                    <a:latin typeface="Cambria Math"/>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04800" y="1992868"/>
                <a:ext cx="9067800" cy="4247317"/>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9411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To initialize the algorithm, we scan for holes at the window size and compute the first world location value manually.</a:t>
            </a:r>
          </a:p>
          <a:p>
            <a:r>
              <a:rPr lang="en-US" sz="2800" dirty="0" smtClean="0"/>
              <a:t>We iterate at each direction until all window locations are holes (this signals we’ve crossed the border of the world).</a:t>
            </a:r>
          </a:p>
          <a:p>
            <a:pPr lvl="1"/>
            <a:r>
              <a:rPr lang="en-US" sz="2400" dirty="0" smtClean="0"/>
              <a:t>Can query the number of holes found against the number of locations within the window for fast boundary test.</a:t>
            </a:r>
          </a:p>
          <a:p>
            <a:r>
              <a:rPr lang="en-US" sz="2800" dirty="0" smtClean="0"/>
              <a:t>We scan each location once. We scan each hole times the dimensions of the window</a:t>
            </a:r>
          </a:p>
        </p:txBody>
      </p:sp>
    </p:spTree>
    <p:extLst>
      <p:ext uri="{BB962C8B-B14F-4D97-AF65-F5344CB8AC3E}">
        <p14:creationId xmlns:p14="http://schemas.microsoft.com/office/powerpoint/2010/main" val="2872937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0" y="1371600"/>
                <a:ext cx="10210800" cy="584775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700" b="1" i="1" smtClean="0">
                          <a:latin typeface="Cambria Math"/>
                        </a:rPr>
                        <m:t>𝑪𝒐𝒎𝒑𝒖𝒕𝒆𝑨𝒍𝒍𝑾𝒐𝒓𝒍𝒅𝑳𝒐𝒄𝒂𝒕𝒊𝒐𝒏𝒔</m:t>
                      </m:r>
                      <m:r>
                        <a:rPr lang="en-US" sz="1700" b="1" i="1" smtClean="0">
                          <a:latin typeface="Cambria Math"/>
                        </a:rPr>
                        <m:t>()</m:t>
                      </m:r>
                    </m:oMath>
                  </m:oMathPara>
                </a14:m>
                <a:endParaRPr lang="en-US" sz="1700" b="0" dirty="0" smtClean="0"/>
              </a:p>
              <a:p>
                <a:r>
                  <a:rPr lang="en-US" sz="1700" b="0" dirty="0" smtClean="0"/>
                  <a:t>	Calculate first world location value manually (</a:t>
                </a:r>
                <a:r>
                  <a:rPr lang="en-US" sz="1700" b="0" dirty="0" err="1" smtClean="0"/>
                  <a:t>init</a:t>
                </a:r>
                <a:r>
                  <a:rPr lang="en-US" sz="1700" b="0" dirty="0" smtClean="0"/>
                  <a:t> holes list as well) </a:t>
                </a:r>
              </a:p>
              <a:p>
                <a:r>
                  <a:rPr lang="en-US" sz="1700" b="1" i="1" dirty="0" smtClean="0">
                    <a:latin typeface="Cambria Math"/>
                  </a:rPr>
                  <a:t>	</a:t>
                </a:r>
                <a:r>
                  <a:rPr lang="en-US" sz="1700" dirty="0" err="1" smtClean="0"/>
                  <a:t>ComputeWorldLocations</a:t>
                </a:r>
                <a:r>
                  <a:rPr lang="en-US" sz="1700" dirty="0" smtClean="0"/>
                  <a:t>(2, 1, </a:t>
                </a:r>
                <a:r>
                  <a:rPr lang="en-US" sz="1700" dirty="0" err="1" smtClean="0"/>
                  <a:t>HolesList</a:t>
                </a:r>
                <a:r>
                  <a:rPr lang="en-US" sz="1700" dirty="0" smtClean="0"/>
                  <a:t>, Right, </a:t>
                </a:r>
                <a:r>
                  <a:rPr lang="en-US" sz="1700" dirty="0" err="1" smtClean="0"/>
                  <a:t>FirstWorldLocationValue</a:t>
                </a:r>
                <a:r>
                  <a:rPr lang="en-US" sz="1700" dirty="0" smtClean="0"/>
                  <a:t>)</a:t>
                </a:r>
                <a:endParaRPr lang="en-US" sz="1700" b="1" i="1" dirty="0" smtClean="0">
                  <a:latin typeface="Cambria Math"/>
                </a:endParaRPr>
              </a:p>
              <a:p>
                <a:r>
                  <a:rPr lang="en-US" sz="1700" b="1" i="1" dirty="0" smtClean="0">
                    <a:latin typeface="Cambria Math"/>
                  </a:rPr>
                  <a:t>	</a:t>
                </a:r>
                <a:r>
                  <a:rPr lang="en-US" sz="1700" dirty="0" err="1" smtClean="0"/>
                  <a:t>ComputeWorldLocations</a:t>
                </a:r>
                <a:r>
                  <a:rPr lang="en-US" sz="1700" dirty="0" smtClean="0"/>
                  <a:t>(1, 2, </a:t>
                </a:r>
                <a:r>
                  <a:rPr lang="en-US" sz="1700" dirty="0" err="1" smtClean="0"/>
                  <a:t>HolesList</a:t>
                </a:r>
                <a:r>
                  <a:rPr lang="en-US" sz="1700" dirty="0" smtClean="0"/>
                  <a:t>, Down, </a:t>
                </a:r>
                <a:r>
                  <a:rPr lang="en-US" sz="1700" dirty="0" err="1" smtClean="0"/>
                  <a:t>FirstWorldLocationValue</a:t>
                </a:r>
                <a:r>
                  <a:rPr lang="en-US" sz="1700" dirty="0" smtClean="0"/>
                  <a:t>)</a:t>
                </a:r>
                <a:endParaRPr lang="en-US" sz="1700" b="1" i="1" dirty="0" smtClean="0">
                  <a:latin typeface="Cambria Math"/>
                </a:endParaRPr>
              </a:p>
              <a:p>
                <a:endParaRPr lang="en-US" sz="1700" b="1" i="1" dirty="0" smtClean="0">
                  <a:latin typeface="Cambria Math"/>
                </a:endParaRPr>
              </a:p>
              <a:p>
                <a:pPr/>
                <a14:m>
                  <m:oMathPara xmlns:m="http://schemas.openxmlformats.org/officeDocument/2006/math">
                    <m:oMathParaPr>
                      <m:jc m:val="left"/>
                    </m:oMathParaPr>
                    <m:oMath xmlns:m="http://schemas.openxmlformats.org/officeDocument/2006/math">
                      <m:r>
                        <a:rPr lang="en-US" sz="1700" b="1" i="1" smtClean="0">
                          <a:latin typeface="Cambria Math"/>
                        </a:rPr>
                        <m:t>𝑪𝒐𝒎𝒑𝒖𝒕𝒆𝑾𝒐𝒓𝒍𝒅𝑳𝒐𝒄𝒂𝒕𝒊𝒐𝒏</m:t>
                      </m:r>
                      <m:r>
                        <a:rPr lang="en-US" sz="1700" b="0" i="1" smtClean="0">
                          <a:latin typeface="Cambria Math"/>
                        </a:rPr>
                        <m:t>(</m:t>
                      </m:r>
                      <m:r>
                        <a:rPr lang="en-US" sz="1700" b="0" i="1" smtClean="0">
                          <a:latin typeface="Cambria Math"/>
                        </a:rPr>
                        <m:t>𝐴𝑛𝑐</m:t>
                      </m:r>
                      <m:r>
                        <a:rPr lang="en-US" sz="1700" b="0" i="1" smtClean="0">
                          <a:latin typeface="Cambria Math"/>
                        </a:rPr>
                        <m:t>h</m:t>
                      </m:r>
                      <m:r>
                        <a:rPr lang="en-US" sz="1700" b="0" i="1" smtClean="0">
                          <a:latin typeface="Cambria Math"/>
                        </a:rPr>
                        <m:t>𝑜𝑟𝑋</m:t>
                      </m:r>
                      <m:r>
                        <a:rPr lang="en-US" sz="1700" b="0" i="1" smtClean="0">
                          <a:latin typeface="Cambria Math"/>
                        </a:rPr>
                        <m:t>, </m:t>
                      </m:r>
                      <m:r>
                        <a:rPr lang="en-US" sz="1700" b="0" i="1" smtClean="0">
                          <a:latin typeface="Cambria Math"/>
                        </a:rPr>
                        <m:t>𝐴𝑛𝑐</m:t>
                      </m:r>
                      <m:r>
                        <a:rPr lang="en-US" sz="1700" b="0" i="1" smtClean="0">
                          <a:latin typeface="Cambria Math"/>
                        </a:rPr>
                        <m:t>h</m:t>
                      </m:r>
                      <m:r>
                        <a:rPr lang="en-US" sz="1700" b="0" i="1" smtClean="0">
                          <a:latin typeface="Cambria Math"/>
                        </a:rPr>
                        <m:t>𝑜𝑟𝑌</m:t>
                      </m:r>
                      <m:r>
                        <a:rPr lang="en-US" sz="1700" b="0" i="1" smtClean="0">
                          <a:latin typeface="Cambria Math"/>
                        </a:rPr>
                        <m:t>, </m:t>
                      </m:r>
                      <m:r>
                        <a:rPr lang="en-US" sz="1700" b="0" i="1" smtClean="0">
                          <a:latin typeface="Cambria Math"/>
                        </a:rPr>
                        <m:t>𝐻𝑜𝑙𝑒𝑠𝐿𝑖𝑠𝑡</m:t>
                      </m:r>
                      <m:r>
                        <a:rPr lang="en-US" sz="1700" b="0" i="1" smtClean="0">
                          <a:latin typeface="Cambria Math"/>
                        </a:rPr>
                        <m:t>, </m:t>
                      </m:r>
                      <m:r>
                        <a:rPr lang="en-US" sz="1700" b="0" i="1" smtClean="0">
                          <a:latin typeface="Cambria Math"/>
                        </a:rPr>
                        <m:t>𝐷𝑖𝑟𝑒𝑐𝑡𝑖𝑜𝑛</m:t>
                      </m:r>
                      <m:r>
                        <a:rPr lang="en-US" sz="1700" b="0" i="1" smtClean="0">
                          <a:latin typeface="Cambria Math"/>
                        </a:rPr>
                        <m:t>, </m:t>
                      </m:r>
                      <m:r>
                        <a:rPr lang="en-US" sz="1700" b="0" i="1" smtClean="0">
                          <a:latin typeface="Cambria Math"/>
                        </a:rPr>
                        <m:t>𝑊𝑜𝑟𝑙𝑑𝐿𝑜𝑐𝑎𝑡𝑖𝑜𝑛𝑉𝑎𝑙</m:t>
                      </m:r>
                      <m:r>
                        <a:rPr lang="en-US" sz="1700" b="0" i="1" smtClean="0">
                          <a:latin typeface="Cambria Math"/>
                        </a:rPr>
                        <m:t>)</m:t>
                      </m:r>
                    </m:oMath>
                  </m:oMathPara>
                </a14:m>
                <a:endParaRPr lang="en-US" sz="1700" b="0" dirty="0" smtClean="0"/>
              </a:p>
              <a:p>
                <a:pPr lvl="2"/>
                <a:r>
                  <a:rPr lang="en-US" sz="1700" i="1" dirty="0" smtClean="0">
                    <a:latin typeface="Cambria Math"/>
                  </a:rPr>
                  <a:t>If All locations in the window are holes </a:t>
                </a:r>
                <a:r>
                  <a:rPr lang="en-US" sz="1700" b="1" i="1" dirty="0" smtClean="0">
                    <a:latin typeface="Cambria Math"/>
                  </a:rPr>
                  <a:t>then</a:t>
                </a:r>
                <a:r>
                  <a:rPr lang="en-US" sz="1700" i="1" dirty="0" smtClean="0">
                    <a:latin typeface="Cambria Math"/>
                  </a:rPr>
                  <a:t> return</a:t>
                </a:r>
              </a:p>
              <a:p>
                <a:pPr lvl="2"/>
                <a:r>
                  <a:rPr lang="en-US" sz="1700" i="1" dirty="0" smtClean="0">
                    <a:latin typeface="Cambria Math"/>
                  </a:rPr>
                  <a:t>If </a:t>
                </a:r>
                <a:r>
                  <a:rPr lang="en-US" sz="1700" i="1" dirty="0" err="1" smtClean="0"/>
                  <a:t>CurrentWorldLocationValue</a:t>
                </a:r>
                <a:r>
                  <a:rPr lang="en-US" sz="1700" dirty="0" smtClean="0"/>
                  <a:t> was already calculated before </a:t>
                </a:r>
                <a:r>
                  <a:rPr lang="en-US" sz="1700" b="1" dirty="0" smtClean="0"/>
                  <a:t>then</a:t>
                </a:r>
                <a:r>
                  <a:rPr lang="en-US" sz="1700" dirty="0" smtClean="0"/>
                  <a:t> </a:t>
                </a:r>
                <a:r>
                  <a:rPr lang="en-US" sz="1700" i="1" dirty="0" smtClean="0"/>
                  <a:t>return</a:t>
                </a:r>
                <a:endParaRPr lang="en-US" sz="1700" b="1" i="1" dirty="0" smtClean="0">
                  <a:latin typeface="Cambria Math"/>
                </a:endParaRPr>
              </a:p>
              <a:p>
                <a:pPr lvl="2"/>
                <a:r>
                  <a:rPr lang="en-US" sz="1700" i="1" dirty="0" smtClean="0">
                    <a:latin typeface="Cambria Math"/>
                  </a:rPr>
                  <a:t>If direction == right</a:t>
                </a:r>
              </a:p>
              <a:p>
                <a:pPr lvl="2"/>
                <a:r>
                  <a:rPr lang="en-US" sz="1700" b="0" dirty="0" smtClean="0"/>
                  <a:t>	CurrentWorldLocationValue = 		</a:t>
                </a:r>
                <a14:m>
                  <m:oMath xmlns:m="http://schemas.openxmlformats.org/officeDocument/2006/math">
                    <m:r>
                      <a:rPr lang="en-US" sz="1700" b="0" i="1">
                        <a:latin typeface="Cambria Math"/>
                      </a:rPr>
                      <m:t>𝐶𝑜𝑚𝑝𝑢𝑡𝑒𝑁𝑒𝑥𝑡𝑊𝑜𝑟𝑙𝑑𝐿𝑜𝑐𝑎𝑡𝑖𝑜𝑛𝑉𝑎𝑙𝑢𝑒</m:t>
                    </m:r>
                    <m:r>
                      <a:rPr lang="en-US" sz="1700" b="0" i="1" smtClean="0">
                        <a:latin typeface="Cambria Math"/>
                      </a:rPr>
                      <m:t>(</m:t>
                    </m:r>
                    <m:r>
                      <a:rPr lang="en-US" sz="1700" i="1" smtClean="0">
                        <a:latin typeface="Cambria Math"/>
                      </a:rPr>
                      <m:t>𝐴𝑛𝑐</m:t>
                    </m:r>
                    <m:r>
                      <a:rPr lang="en-US" sz="1700" i="1" smtClean="0">
                        <a:latin typeface="Cambria Math"/>
                      </a:rPr>
                      <m:t>h</m:t>
                    </m:r>
                    <m:r>
                      <a:rPr lang="en-US" sz="1700" i="1" smtClean="0">
                        <a:latin typeface="Cambria Math"/>
                      </a:rPr>
                      <m:t>𝑜𝑟𝑋</m:t>
                    </m:r>
                    <m:r>
                      <a:rPr lang="en-US" sz="1700" i="1" smtClean="0">
                        <a:latin typeface="Cambria Math"/>
                      </a:rPr>
                      <m:t>, </m:t>
                    </m:r>
                    <m:r>
                      <a:rPr lang="en-US" sz="1700" i="1" smtClean="0">
                        <a:latin typeface="Cambria Math"/>
                      </a:rPr>
                      <m:t>𝐴𝑛𝑐</m:t>
                    </m:r>
                    <m:r>
                      <a:rPr lang="en-US" sz="1700" i="1" smtClean="0">
                        <a:latin typeface="Cambria Math"/>
                      </a:rPr>
                      <m:t>h</m:t>
                    </m:r>
                    <m:r>
                      <a:rPr lang="en-US" sz="1700" i="1" smtClean="0">
                        <a:latin typeface="Cambria Math"/>
                      </a:rPr>
                      <m:t>𝑜𝑟</m:t>
                    </m:r>
                    <m:r>
                      <a:rPr lang="en-US" sz="1700" i="1" smtClean="0">
                        <a:latin typeface="Cambria Math"/>
                      </a:rPr>
                      <m:t> </m:t>
                    </m:r>
                    <m:r>
                      <a:rPr lang="en-US" sz="1700" i="1" smtClean="0">
                        <a:latin typeface="Cambria Math"/>
                      </a:rPr>
                      <m:t>𝑌</m:t>
                    </m:r>
                    <m:r>
                      <a:rPr lang="en-US" sz="1700" i="1" smtClean="0">
                        <a:latin typeface="Cambria Math"/>
                      </a:rPr>
                      <m:t>,</m:t>
                    </m:r>
                    <m:r>
                      <a:rPr lang="en-US" sz="1700" i="1" smtClean="0">
                        <a:latin typeface="Cambria Math"/>
                      </a:rPr>
                      <m:t>𝐻𝑜𝑙𝑒𝑠𝐿𝑖𝑠𝑡</m:t>
                    </m:r>
                    <m:r>
                      <a:rPr lang="en-US" sz="1700" b="0" i="1" smtClean="0">
                        <a:latin typeface="Cambria Math"/>
                      </a:rPr>
                      <m:t>,</m:t>
                    </m:r>
                  </m:oMath>
                </a14:m>
                <a:endParaRPr lang="en-US" sz="1700" b="0" i="1" dirty="0" smtClean="0">
                  <a:latin typeface="Cambria Math"/>
                </a:endParaRPr>
              </a:p>
              <a:p>
                <a:pPr lvl="2"/>
                <a:r>
                  <a:rPr lang="en-US" sz="1700" b="0" dirty="0" smtClean="0"/>
                  <a:t>					</a:t>
                </a:r>
                <a14:m>
                  <m:oMath xmlns:m="http://schemas.openxmlformats.org/officeDocument/2006/math">
                    <m:r>
                      <a:rPr lang="en-US" sz="1700" b="0" i="1" smtClean="0">
                        <a:latin typeface="Cambria Math"/>
                      </a:rPr>
                      <m:t>𝑅𝑖𝑔</m:t>
                    </m:r>
                    <m:r>
                      <a:rPr lang="en-US" sz="1700" b="0" i="1" smtClean="0">
                        <a:latin typeface="Cambria Math"/>
                      </a:rPr>
                      <m:t>h</m:t>
                    </m:r>
                    <m:r>
                      <a:rPr lang="en-US" sz="1700" b="0" i="1" smtClean="0">
                        <a:latin typeface="Cambria Math"/>
                      </a:rPr>
                      <m:t>𝑡</m:t>
                    </m:r>
                    <m:r>
                      <a:rPr lang="en-US" sz="1700" b="0" i="1" smtClean="0">
                        <a:latin typeface="Cambria Math"/>
                      </a:rPr>
                      <m:t>, </m:t>
                    </m:r>
                    <m:r>
                      <a:rPr lang="en-US" sz="1700" b="0" i="1" smtClean="0">
                        <a:latin typeface="Cambria Math"/>
                      </a:rPr>
                      <m:t>𝑊𝑜𝑟𝑙𝑑𝐿𝑜𝑐𝑎𝑡𝑖𝑜𝑛𝑉𝑎𝑙</m:t>
                    </m:r>
                    <m:r>
                      <a:rPr lang="en-US" sz="1700" b="0" i="1" smtClean="0">
                        <a:latin typeface="Cambria Math"/>
                      </a:rPr>
                      <m:t>)</m:t>
                    </m:r>
                  </m:oMath>
                </a14:m>
                <a:endParaRPr lang="en-US" sz="1700" i="1" dirty="0" smtClean="0">
                  <a:latin typeface="Cambria Math"/>
                </a:endParaRPr>
              </a:p>
              <a:p>
                <a:pPr lvl="2"/>
                <a:r>
                  <a:rPr lang="en-US" sz="1700" i="1" dirty="0" smtClean="0">
                    <a:latin typeface="Cambria Math"/>
                  </a:rPr>
                  <a:t>Else </a:t>
                </a:r>
                <a:r>
                  <a:rPr lang="en-US" sz="1700" i="1" dirty="0" smtClean="0">
                    <a:solidFill>
                      <a:srgbClr val="00B050"/>
                    </a:solidFill>
                    <a:latin typeface="Cambria Math"/>
                  </a:rPr>
                  <a:t>// direction == down</a:t>
                </a:r>
              </a:p>
              <a:p>
                <a:pPr lvl="2"/>
                <a:r>
                  <a:rPr lang="en-US" sz="1700" b="0" dirty="0" smtClean="0"/>
                  <a:t>	</a:t>
                </a:r>
                <a:r>
                  <a:rPr lang="en-US" sz="1700" b="0" dirty="0" err="1" smtClean="0"/>
                  <a:t>CurrentWorldLocationValue</a:t>
                </a:r>
                <a:r>
                  <a:rPr lang="en-US" sz="1700" b="0" dirty="0" smtClean="0"/>
                  <a:t> = 		</a:t>
                </a:r>
                <a14:m>
                  <m:oMath xmlns:m="http://schemas.openxmlformats.org/officeDocument/2006/math">
                    <m:r>
                      <a:rPr lang="en-US" sz="1700" b="0" i="1">
                        <a:latin typeface="Cambria Math"/>
                      </a:rPr>
                      <m:t>𝐶𝑜𝑚𝑝𝑢𝑡𝑒𝑁𝑒𝑥𝑡𝑊𝑜𝑟𝑙𝑑𝐿𝑜𝑐𝑎𝑡𝑖𝑜𝑛𝑉𝑎𝑙𝑢𝑒</m:t>
                    </m:r>
                    <m:r>
                      <a:rPr lang="en-US" sz="1700" b="0" i="1" smtClean="0">
                        <a:latin typeface="Cambria Math"/>
                      </a:rPr>
                      <m:t>(</m:t>
                    </m:r>
                    <m:r>
                      <a:rPr lang="en-US" sz="1700" i="1" smtClean="0">
                        <a:latin typeface="Cambria Math"/>
                      </a:rPr>
                      <m:t>𝐴𝑛𝑐</m:t>
                    </m:r>
                    <m:r>
                      <a:rPr lang="en-US" sz="1700" i="1" smtClean="0">
                        <a:latin typeface="Cambria Math"/>
                      </a:rPr>
                      <m:t>h</m:t>
                    </m:r>
                    <m:r>
                      <a:rPr lang="en-US" sz="1700" i="1" smtClean="0">
                        <a:latin typeface="Cambria Math"/>
                      </a:rPr>
                      <m:t>𝑜𝑟𝑋</m:t>
                    </m:r>
                    <m:r>
                      <a:rPr lang="en-US" sz="1700" i="1" smtClean="0">
                        <a:latin typeface="Cambria Math"/>
                      </a:rPr>
                      <m:t>, </m:t>
                    </m:r>
                    <m:r>
                      <a:rPr lang="en-US" sz="1700" i="1" smtClean="0">
                        <a:latin typeface="Cambria Math"/>
                      </a:rPr>
                      <m:t>𝐴𝑛𝑐</m:t>
                    </m:r>
                    <m:r>
                      <a:rPr lang="en-US" sz="1700" i="1" smtClean="0">
                        <a:latin typeface="Cambria Math"/>
                      </a:rPr>
                      <m:t>h</m:t>
                    </m:r>
                    <m:r>
                      <a:rPr lang="en-US" sz="1700" i="1" smtClean="0">
                        <a:latin typeface="Cambria Math"/>
                      </a:rPr>
                      <m:t>𝑜𝑟</m:t>
                    </m:r>
                    <m:r>
                      <a:rPr lang="en-US" sz="1700" i="1" smtClean="0">
                        <a:latin typeface="Cambria Math"/>
                      </a:rPr>
                      <m:t> </m:t>
                    </m:r>
                    <m:r>
                      <a:rPr lang="en-US" sz="1700" i="1" smtClean="0">
                        <a:latin typeface="Cambria Math"/>
                      </a:rPr>
                      <m:t>𝑌</m:t>
                    </m:r>
                    <m:r>
                      <a:rPr lang="en-US" sz="1700" i="1" smtClean="0">
                        <a:latin typeface="Cambria Math"/>
                      </a:rPr>
                      <m:t>,</m:t>
                    </m:r>
                    <m:r>
                      <a:rPr lang="en-US" sz="1700" i="1" smtClean="0">
                        <a:latin typeface="Cambria Math"/>
                      </a:rPr>
                      <m:t>𝐻𝑜𝑙𝑒𝑠𝐿𝑖𝑠𝑡</m:t>
                    </m:r>
                    <m:r>
                      <a:rPr lang="en-US" sz="1700" b="0" i="1" smtClean="0">
                        <a:latin typeface="Cambria Math"/>
                      </a:rPr>
                      <m:t>,</m:t>
                    </m:r>
                  </m:oMath>
                </a14:m>
                <a:endParaRPr lang="en-US" sz="1700" b="0" i="1" dirty="0" smtClean="0">
                  <a:latin typeface="Cambria Math"/>
                </a:endParaRPr>
              </a:p>
              <a:p>
                <a:pPr lvl="2"/>
                <a:r>
                  <a:rPr lang="en-US" sz="1700" b="0" dirty="0" smtClean="0"/>
                  <a:t>					Down</a:t>
                </a:r>
                <a14:m>
                  <m:oMath xmlns:m="http://schemas.openxmlformats.org/officeDocument/2006/math">
                    <m:r>
                      <a:rPr lang="en-US" sz="1700" b="0" i="1" smtClean="0">
                        <a:latin typeface="Cambria Math"/>
                      </a:rPr>
                      <m:t>, </m:t>
                    </m:r>
                    <m:r>
                      <a:rPr lang="en-US" sz="1700" b="0" i="1" smtClean="0">
                        <a:latin typeface="Cambria Math"/>
                      </a:rPr>
                      <m:t>𝑊𝑜𝑟𝑙𝑑𝐿𝑜𝑐𝑎𝑡𝑖𝑜𝑛𝑉𝑎𝑙</m:t>
                    </m:r>
                    <m:r>
                      <a:rPr lang="en-US" sz="1700" b="0" i="1" smtClean="0">
                        <a:latin typeface="Cambria Math"/>
                      </a:rPr>
                      <m:t>)</m:t>
                    </m:r>
                  </m:oMath>
                </a14:m>
                <a:endParaRPr lang="en-US" sz="1700" i="1" dirty="0" smtClean="0">
                  <a:latin typeface="Cambria Math"/>
                </a:endParaRPr>
              </a:p>
              <a:p>
                <a:pPr lvl="2"/>
                <a:endParaRPr lang="en-US" sz="1700" i="1" dirty="0">
                  <a:latin typeface="Cambria Math"/>
                </a:endParaRPr>
              </a:p>
              <a:p>
                <a:r>
                  <a:rPr lang="en-US" sz="1700" dirty="0" smtClean="0"/>
                  <a:t>	</a:t>
                </a:r>
                <a:r>
                  <a:rPr lang="en-US" sz="1700" dirty="0" err="1" smtClean="0"/>
                  <a:t>ComputeWorldLocations</a:t>
                </a:r>
                <a:r>
                  <a:rPr lang="en-US" sz="1700" dirty="0" smtClean="0"/>
                  <a:t>(AnchorX+1, </a:t>
                </a:r>
                <a:r>
                  <a:rPr lang="en-US" sz="1700" dirty="0" err="1" smtClean="0"/>
                  <a:t>AnchorY</a:t>
                </a:r>
                <a:r>
                  <a:rPr lang="en-US" sz="1700" dirty="0" smtClean="0"/>
                  <a:t>, </a:t>
                </a:r>
                <a:r>
                  <a:rPr lang="en-US" sz="1700" dirty="0" err="1" smtClean="0"/>
                  <a:t>HolesList</a:t>
                </a:r>
                <a:r>
                  <a:rPr lang="en-US" sz="1700" dirty="0" smtClean="0"/>
                  <a:t>,</a:t>
                </a:r>
              </a:p>
              <a:p>
                <a:r>
                  <a:rPr lang="en-US" sz="1700" dirty="0"/>
                  <a:t>	</a:t>
                </a:r>
                <a:r>
                  <a:rPr lang="en-US" sz="1700" dirty="0" smtClean="0"/>
                  <a:t>		         Right, </a:t>
                </a:r>
                <a:r>
                  <a:rPr lang="en-US" sz="1700" b="0" dirty="0" err="1" smtClean="0"/>
                  <a:t>CurrentWorldLocationValue</a:t>
                </a:r>
                <a:r>
                  <a:rPr lang="en-US" sz="1700" b="0" dirty="0" smtClean="0"/>
                  <a:t> </a:t>
                </a:r>
                <a:r>
                  <a:rPr lang="en-US" sz="1700" dirty="0" smtClean="0"/>
                  <a:t>)</a:t>
                </a:r>
                <a:endParaRPr lang="en-US" sz="1700" b="1" i="1" dirty="0" smtClean="0">
                  <a:latin typeface="Cambria Math"/>
                </a:endParaRPr>
              </a:p>
              <a:p>
                <a:r>
                  <a:rPr lang="en-US" sz="1700" b="1" i="1" dirty="0" smtClean="0">
                    <a:latin typeface="Cambria Math"/>
                  </a:rPr>
                  <a:t>	</a:t>
                </a:r>
                <a:r>
                  <a:rPr lang="en-US" sz="1700" dirty="0" err="1" smtClean="0"/>
                  <a:t>ComputeWorldLocations</a:t>
                </a:r>
                <a:r>
                  <a:rPr lang="en-US" sz="1700" dirty="0" smtClean="0"/>
                  <a:t>(</a:t>
                </a:r>
                <a:r>
                  <a:rPr lang="en-US" sz="1700" dirty="0" err="1" smtClean="0"/>
                  <a:t>AnchorX</a:t>
                </a:r>
                <a:r>
                  <a:rPr lang="en-US" sz="1700" dirty="0" smtClean="0"/>
                  <a:t>, AnchorY+1, </a:t>
                </a:r>
                <a:r>
                  <a:rPr lang="en-US" sz="1700" dirty="0" err="1" smtClean="0"/>
                  <a:t>HolesList</a:t>
                </a:r>
                <a:r>
                  <a:rPr lang="en-US" sz="1700" dirty="0" smtClean="0"/>
                  <a:t>,</a:t>
                </a:r>
              </a:p>
              <a:p>
                <a:r>
                  <a:rPr lang="en-US" sz="1700" dirty="0"/>
                  <a:t>	</a:t>
                </a:r>
                <a:r>
                  <a:rPr lang="en-US" sz="1700" dirty="0" smtClean="0"/>
                  <a:t>		         Down, </a:t>
                </a:r>
                <a:r>
                  <a:rPr lang="en-US" sz="1700" b="0" dirty="0" err="1" smtClean="0"/>
                  <a:t>CurrentWorldLocationValue</a:t>
                </a:r>
                <a:r>
                  <a:rPr lang="en-US" sz="1700" b="0" dirty="0" smtClean="0"/>
                  <a:t> </a:t>
                </a:r>
                <a:r>
                  <a:rPr lang="en-US" sz="1700" dirty="0" smtClean="0"/>
                  <a:t>)</a:t>
                </a:r>
                <a:endParaRPr lang="en-US" sz="1700" b="1" i="1" dirty="0" smtClean="0">
                  <a:latin typeface="Cambria Math"/>
                </a:endParaRPr>
              </a:p>
              <a:p>
                <a:pPr lvl="2"/>
                <a:r>
                  <a:rPr lang="en-US" sz="1700" i="1" dirty="0" smtClean="0">
                    <a:latin typeface="Cambria Math"/>
                  </a:rPr>
                  <a:t>			</a:t>
                </a:r>
                <a:endParaRPr lang="en-US" sz="1700" i="1" dirty="0">
                  <a:latin typeface="Cambria Math"/>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0" y="1371600"/>
                <a:ext cx="10210800" cy="5847755"/>
              </a:xfrm>
              <a:prstGeom prst="rect">
                <a:avLst/>
              </a:prstGeom>
              <a:blipFill rotWithShape="1">
                <a:blip r:embed="rId2"/>
                <a:stretch>
                  <a:fillRect l="-60"/>
                </a:stretch>
              </a:blipFill>
            </p:spPr>
            <p:txBody>
              <a:bodyPr/>
              <a:lstStyle/>
              <a:p>
                <a:r>
                  <a:rPr lang="en-US">
                    <a:noFill/>
                  </a:rPr>
                  <a:t> </a:t>
                </a:r>
              </a:p>
            </p:txBody>
          </p:sp>
        </mc:Fallback>
      </mc:AlternateContent>
    </p:spTree>
    <p:extLst>
      <p:ext uri="{BB962C8B-B14F-4D97-AF65-F5344CB8AC3E}">
        <p14:creationId xmlns:p14="http://schemas.microsoft.com/office/powerpoint/2010/main" val="3406579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r>
              <a:rPr lang="en-US" dirty="0"/>
              <a:t/>
            </a:r>
            <a:br>
              <a:rPr lang="en-US" dirty="0"/>
            </a:br>
            <a:r>
              <a:rPr lang="en-US" dirty="0"/>
              <a:t>(Solution – Part II)</a:t>
            </a:r>
          </a:p>
        </p:txBody>
      </p:sp>
      <p:sp>
        <p:nvSpPr>
          <p:cNvPr id="3" name="Content Placeholder 2"/>
          <p:cNvSpPr>
            <a:spLocks noGrp="1"/>
          </p:cNvSpPr>
          <p:nvPr>
            <p:ph idx="1"/>
          </p:nvPr>
        </p:nvSpPr>
        <p:spPr/>
        <p:txBody>
          <a:bodyPr/>
          <a:lstStyle/>
          <a:p>
            <a:r>
              <a:rPr lang="en-US" dirty="0" smtClean="0"/>
              <a:t>The algorithm’s use of dynamic programming can be deferred from the following diagram: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9404658"/>
              </p:ext>
            </p:extLst>
          </p:nvPr>
        </p:nvGraphicFramePr>
        <p:xfrm>
          <a:off x="3429000" y="3048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Up Arrow 5"/>
          <p:cNvSpPr/>
          <p:nvPr/>
        </p:nvSpPr>
        <p:spPr>
          <a:xfrm rot="5400000">
            <a:off x="3736903"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4117902"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0800000">
            <a:off x="3581401" y="3303447"/>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0800000">
            <a:off x="3581401" y="36484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0800000">
            <a:off x="3581401" y="40294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0800000">
            <a:off x="3581401" y="4446448"/>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3581401" y="4827448"/>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3924300"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0800000">
            <a:off x="3924300"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0800000">
            <a:off x="3924300"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0800000">
            <a:off x="3924300"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0800000">
            <a:off x="3924300"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0800000">
            <a:off x="4343401"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0800000">
            <a:off x="4343401"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10800000">
            <a:off x="4343401"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10800000">
            <a:off x="4343401"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10800000">
            <a:off x="4343401"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rot="10800000">
            <a:off x="4686300"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rot="10800000">
            <a:off x="4686300"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10800000">
            <a:off x="4686300"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rot="10800000">
            <a:off x="4686300"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10800000">
            <a:off x="5105401"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rot="10800000">
            <a:off x="5105401"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rot="10800000">
            <a:off x="5105401"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rot="5400000">
            <a:off x="4498903"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p:cNvSpPr/>
          <p:nvPr/>
        </p:nvSpPr>
        <p:spPr>
          <a:xfrm rot="5400000">
            <a:off x="4914900"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34"/>
          <p:cNvSpPr/>
          <p:nvPr/>
        </p:nvSpPr>
        <p:spPr>
          <a:xfrm rot="5400000">
            <a:off x="3695700"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rot="5400000">
            <a:off x="4076699"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rot="5400000">
            <a:off x="4457700"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rot="5400000">
            <a:off x="4873697"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38"/>
          <p:cNvSpPr/>
          <p:nvPr/>
        </p:nvSpPr>
        <p:spPr>
          <a:xfrm rot="5400000">
            <a:off x="3778106"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rot="5400000">
            <a:off x="4159105"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40"/>
          <p:cNvSpPr/>
          <p:nvPr/>
        </p:nvSpPr>
        <p:spPr>
          <a:xfrm rot="5400000">
            <a:off x="4540106"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rot="5400000">
            <a:off x="4956103"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Up Arrow 42"/>
          <p:cNvSpPr/>
          <p:nvPr/>
        </p:nvSpPr>
        <p:spPr>
          <a:xfrm rot="5400000">
            <a:off x="3778106"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p:cNvSpPr/>
          <p:nvPr/>
        </p:nvSpPr>
        <p:spPr>
          <a:xfrm rot="5400000">
            <a:off x="4159105"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 Arrow 44"/>
          <p:cNvSpPr/>
          <p:nvPr/>
        </p:nvSpPr>
        <p:spPr>
          <a:xfrm rot="5400000">
            <a:off x="4540106"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rot="5400000">
            <a:off x="4956103"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Up Arrow 46"/>
          <p:cNvSpPr/>
          <p:nvPr/>
        </p:nvSpPr>
        <p:spPr>
          <a:xfrm rot="5400000">
            <a:off x="3771900"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rot="5400000">
            <a:off x="4152899"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rot="5400000">
            <a:off x="4533900"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rot="5400000">
            <a:off x="4949897"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rot="5400000">
            <a:off x="3771900"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rot="5400000">
            <a:off x="4152899"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rot="5400000">
            <a:off x="4533900"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Up Arrow 53"/>
          <p:cNvSpPr/>
          <p:nvPr/>
        </p:nvSpPr>
        <p:spPr>
          <a:xfrm rot="5400000">
            <a:off x="4949897"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p Arrow 54"/>
          <p:cNvSpPr/>
          <p:nvPr/>
        </p:nvSpPr>
        <p:spPr>
          <a:xfrm rot="10800000">
            <a:off x="4724399"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 Arrow 55"/>
          <p:cNvSpPr/>
          <p:nvPr/>
        </p:nvSpPr>
        <p:spPr>
          <a:xfrm rot="10800000">
            <a:off x="5143500"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Up Arrow 56"/>
          <p:cNvSpPr/>
          <p:nvPr/>
        </p:nvSpPr>
        <p:spPr>
          <a:xfrm rot="10800000">
            <a:off x="5143500" y="3684447"/>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35935" y="5725486"/>
            <a:ext cx="8574912" cy="923330"/>
          </a:xfrm>
          <a:prstGeom prst="rect">
            <a:avLst/>
          </a:prstGeom>
        </p:spPr>
        <p:txBody>
          <a:bodyPr wrap="none">
            <a:spAutoFit/>
          </a:bodyPr>
          <a:lstStyle/>
          <a:p>
            <a:r>
              <a:rPr lang="en-US" i="1" dirty="0" smtClean="0"/>
              <a:t>Note that if we encounter the same location again, we simply stop going in that direction.</a:t>
            </a:r>
          </a:p>
          <a:p>
            <a:r>
              <a:rPr lang="en-US" i="1" dirty="0" smtClean="0"/>
              <a:t>The benefit of this advancement method is the ability to </a:t>
            </a:r>
            <a:r>
              <a:rPr lang="en-US" i="1" dirty="0" err="1" smtClean="0"/>
              <a:t>recurse</a:t>
            </a:r>
            <a:r>
              <a:rPr lang="en-US" i="1" dirty="0" smtClean="0"/>
              <a:t> objects with complex</a:t>
            </a:r>
          </a:p>
          <a:p>
            <a:r>
              <a:rPr lang="en-US" i="1" dirty="0"/>
              <a:t>s</a:t>
            </a:r>
            <a:r>
              <a:rPr lang="en-US" i="1" dirty="0" smtClean="0"/>
              <a:t>hapes (like big holes in the middle of the object).</a:t>
            </a:r>
            <a:endParaRPr lang="en-US" i="1" dirty="0"/>
          </a:p>
        </p:txBody>
      </p:sp>
    </p:spTree>
    <p:extLst>
      <p:ext uri="{BB962C8B-B14F-4D97-AF65-F5344CB8AC3E}">
        <p14:creationId xmlns:p14="http://schemas.microsoft.com/office/powerpoint/2010/main" val="227352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normAutofit fontScale="85000" lnSpcReduction="20000"/>
              </a:bodyPr>
              <a:lstStyle/>
              <a:p>
                <a:r>
                  <a:rPr lang="en-US" sz="2800" dirty="0" smtClean="0"/>
                  <a:t>Complexity now depends on the number of holes in the object:</a:t>
                </a:r>
              </a:p>
              <a:p>
                <a:endParaRPr lang="en-US" sz="2800" dirty="0" smtClean="0"/>
              </a:p>
              <a:p>
                <a:pPr marL="0" lvl="1" indent="0">
                  <a:buNone/>
                </a:pPr>
                <a:r>
                  <a:rPr lang="en-US" sz="2300" b="0" i="1" dirty="0" smtClean="0">
                    <a:solidFill>
                      <a:srgbClr val="00B050"/>
                    </a:solidFill>
                    <a:latin typeface="Cambria Math"/>
                    <a:ea typeface="Cambria Math"/>
                  </a:rPr>
                  <a:t>// First Location</a:t>
                </a:r>
                <a:endParaRPr lang="en-US" sz="2300" i="1" dirty="0" smtClean="0">
                  <a:latin typeface="Cambria Math"/>
                  <a:ea typeface="Cambria Math"/>
                </a:endParaRPr>
              </a:p>
              <a:p>
                <a:pPr marL="0" lvl="1" indent="0">
                  <a:buNone/>
                </a:pPr>
                <a14:m>
                  <m:oMath xmlns:m="http://schemas.openxmlformats.org/officeDocument/2006/math">
                    <m:r>
                      <a:rPr lang="en-US" sz="2300" i="1" smtClean="0">
                        <a:latin typeface="Cambria Math"/>
                        <a:ea typeface="Cambria Math"/>
                      </a:rPr>
                      <m:t>𝑊𝑖𝑛𝑑𝑜𝑤𝑆𝑖𝑧𝑒</m:t>
                    </m:r>
                    <m:r>
                      <a:rPr lang="en-US" sz="2300" b="0" i="1" smtClean="0">
                        <a:latin typeface="Cambria Math"/>
                        <a:ea typeface="Cambria Math"/>
                      </a:rPr>
                      <m:t>+</m:t>
                    </m:r>
                  </m:oMath>
                </a14:m>
                <a:r>
                  <a:rPr lang="en-US" sz="2300" b="0" i="1" dirty="0" smtClean="0">
                    <a:latin typeface="Cambria Math"/>
                    <a:ea typeface="Cambria Math"/>
                  </a:rPr>
                  <a:t>  </a:t>
                </a:r>
              </a:p>
              <a:p>
                <a:pPr marL="0" lvl="1" indent="0">
                  <a:buNone/>
                </a:pPr>
                <a:r>
                  <a:rPr lang="en-US" sz="2300" i="1" dirty="0" smtClean="0">
                    <a:solidFill>
                      <a:srgbClr val="00B050"/>
                    </a:solidFill>
                    <a:latin typeface="Cambria Math"/>
                    <a:ea typeface="Cambria Math"/>
                  </a:rPr>
                  <a:t>// Total movements of each hole</a:t>
                </a:r>
                <a:endParaRPr lang="en-US" sz="2300" b="0" i="1" dirty="0" smtClean="0">
                  <a:solidFill>
                    <a:srgbClr val="00B050"/>
                  </a:solidFill>
                  <a:latin typeface="Cambria Math"/>
                  <a:ea typeface="Cambria Math"/>
                </a:endParaRPr>
              </a:p>
              <a:p>
                <a:pPr marL="0" lvl="1" indent="0">
                  <a:buNone/>
                </a:pPr>
                <a14:m>
                  <m:oMath xmlns:m="http://schemas.openxmlformats.org/officeDocument/2006/math">
                    <m:r>
                      <a:rPr lang="en-US" sz="2300" b="0" i="1" smtClean="0">
                        <a:latin typeface="Cambria Math"/>
                        <a:ea typeface="Cambria Math"/>
                      </a:rPr>
                      <m:t>𝑁𝑢𝑚</m:t>
                    </m:r>
                  </m:oMath>
                </a14:m>
                <a:r>
                  <a:rPr lang="en-US" sz="2300" i="1" dirty="0" smtClean="0">
                    <a:latin typeface="Cambria Math"/>
                    <a:ea typeface="Cambria Math"/>
                  </a:rPr>
                  <a:t>berOfHoles(</a:t>
                </a:r>
                <a:r>
                  <a:rPr lang="en-US" sz="2300" i="1" dirty="0" err="1" smtClean="0">
                    <a:latin typeface="Cambria Math"/>
                    <a:ea typeface="Cambria Math"/>
                  </a:rPr>
                  <a:t>WindowHeight</a:t>
                </a:r>
                <a:r>
                  <a:rPr lang="en-US" sz="2300" i="1" dirty="0" smtClean="0">
                    <a:latin typeface="Cambria Math"/>
                    <a:ea typeface="Cambria Math"/>
                  </a:rPr>
                  <a:t>+ </a:t>
                </a:r>
                <a:r>
                  <a:rPr lang="en-US" sz="2300" i="1" dirty="0" err="1" smtClean="0">
                    <a:latin typeface="Cambria Math"/>
                    <a:ea typeface="Cambria Math"/>
                  </a:rPr>
                  <a:t>WindowWidth</a:t>
                </a:r>
                <a:r>
                  <a:rPr lang="en-US" sz="2300" i="1" dirty="0" smtClean="0">
                    <a:latin typeface="Cambria Math"/>
                    <a:ea typeface="Cambria Math"/>
                  </a:rPr>
                  <a:t>) +</a:t>
                </a:r>
              </a:p>
              <a:p>
                <a:pPr marL="0" lvl="1" indent="0">
                  <a:buNone/>
                </a:pPr>
                <a:r>
                  <a:rPr lang="en-US" sz="2300" b="0" i="1" dirty="0" smtClean="0">
                    <a:solidFill>
                      <a:srgbClr val="00B050"/>
                    </a:solidFill>
                    <a:latin typeface="Cambria Math"/>
                    <a:ea typeface="Cambria Math"/>
                  </a:rPr>
                  <a:t>// Place the parts..</a:t>
                </a:r>
                <a:endParaRPr lang="en-US" sz="2300" i="1" dirty="0" smtClean="0">
                  <a:latin typeface="Cambria Math"/>
                  <a:ea typeface="Cambria Math"/>
                </a:endParaRPr>
              </a:p>
              <a:p>
                <a:pPr marL="0" lvl="1" indent="0">
                  <a:buNone/>
                </a:pPr>
                <a:r>
                  <a:rPr lang="en-US" sz="2300" i="1" dirty="0" smtClean="0">
                    <a:latin typeface="Cambria Math"/>
                    <a:ea typeface="Cambria Math"/>
                  </a:rPr>
                  <a:t> </a:t>
                </a:r>
                <a14:m>
                  <m:oMath xmlns:m="http://schemas.openxmlformats.org/officeDocument/2006/math">
                    <m:r>
                      <a:rPr lang="en-US" sz="2300" b="0" i="1" smtClean="0">
                        <a:latin typeface="Cambria Math"/>
                        <a:ea typeface="Cambria Math"/>
                      </a:rPr>
                      <m:t>𝑊𝑜𝑟</m:t>
                    </m:r>
                    <m:r>
                      <a:rPr lang="en-US" sz="2300" i="1">
                        <a:latin typeface="Cambria Math"/>
                        <a:ea typeface="Cambria Math"/>
                      </a:rPr>
                      <m:t>𝑙𝑑𝐿𝑜𝑐𝑎𝑡𝑖𝑜𝑛𝑠</m:t>
                    </m:r>
                    <m:r>
                      <a:rPr lang="en-US" sz="2300" i="1" smtClean="0">
                        <a:latin typeface="Cambria Math"/>
                        <a:ea typeface="Cambria Math"/>
                      </a:rPr>
                      <m:t>∙</m:t>
                    </m:r>
                    <m:r>
                      <m:rPr>
                        <m:nor/>
                      </m:rPr>
                      <a:rPr lang="en-US" sz="2300" i="1" dirty="0" smtClean="0">
                        <a:latin typeface="Cambria Math"/>
                        <a:ea typeface="Cambria Math"/>
                      </a:rPr>
                      <m:t>NumOf</m:t>
                    </m:r>
                    <m:r>
                      <a:rPr lang="en-US" sz="2300" i="1">
                        <a:latin typeface="Cambria Math"/>
                        <a:ea typeface="Cambria Math"/>
                      </a:rPr>
                      <m:t>𝑃𝑎𝑟𝑡𝑠</m:t>
                    </m:r>
                  </m:oMath>
                </a14:m>
                <a:endParaRPr lang="en-US" sz="2800" dirty="0" smtClean="0"/>
              </a:p>
              <a:p>
                <a:pPr marL="0" lvl="1" indent="0">
                  <a:buNone/>
                </a:pPr>
                <a:endParaRPr lang="en-US" sz="2800" dirty="0" smtClean="0"/>
              </a:p>
              <a:p>
                <a:r>
                  <a:rPr lang="en-US" sz="2800" dirty="0" smtClean="0"/>
                  <a:t>Note 1: We’ve eliminated the biggest parameter:</a:t>
                </a:r>
              </a:p>
              <a:p>
                <a:pPr marL="0" indent="0">
                  <a:buNone/>
                </a:pPr>
                <a:r>
                  <a:rPr lang="en-US" sz="2800" i="1" dirty="0" smtClean="0"/>
                  <a:t>	 </a:t>
                </a:r>
                <a14:m>
                  <m:oMath xmlns:m="http://schemas.openxmlformats.org/officeDocument/2006/math">
                    <m:r>
                      <a:rPr lang="en-US" sz="2800" i="1">
                        <a:latin typeface="Cambria Math"/>
                        <a:ea typeface="Cambria Math"/>
                      </a:rPr>
                      <m:t>𝑊𝑜𝑟𝑙𝑑𝐿𝑜𝑐𝑎𝑡𝑖𝑜𝑛𝑠</m:t>
                    </m:r>
                    <m:r>
                      <a:rPr lang="en-US" sz="2800" i="1" dirty="0">
                        <a:latin typeface="Cambria Math"/>
                        <a:ea typeface="Cambria Math"/>
                      </a:rPr>
                      <m:t>∙</m:t>
                    </m:r>
                    <m:r>
                      <a:rPr lang="en-US" sz="2800" i="1" dirty="0">
                        <a:latin typeface="Cambria Math"/>
                        <a:ea typeface="Cambria Math"/>
                      </a:rPr>
                      <m:t>𝑊𝑖𝑛𝑑𝑜𝑤𝑆𝑖𝑧𝑒</m:t>
                    </m:r>
                    <m:r>
                      <a:rPr lang="en-US" sz="2800" b="0" i="1" dirty="0" smtClean="0">
                        <a:latin typeface="Cambria Math"/>
                        <a:ea typeface="Cambria Math"/>
                      </a:rPr>
                      <m:t>.</m:t>
                    </m:r>
                  </m:oMath>
                </a14:m>
                <a:r>
                  <a:rPr lang="en-US" sz="2800" i="1" dirty="0" smtClean="0"/>
                  <a:t> </a:t>
                </a:r>
              </a:p>
              <a:p>
                <a:r>
                  <a:rPr lang="en-US" sz="2800" dirty="0" smtClean="0"/>
                  <a:t>Note 2: World borders are also calculated as holes, but their number is limited by the window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1">
                <a:blip r:embed="rId2"/>
                <a:stretch>
                  <a:fillRect l="-963" t="-2303"/>
                </a:stretch>
              </a:blipFill>
            </p:spPr>
            <p:txBody>
              <a:bodyPr/>
              <a:lstStyle/>
              <a:p>
                <a:r>
                  <a:rPr lang="en-US">
                    <a:noFill/>
                  </a:rPr>
                  <a:t> </a:t>
                </a:r>
              </a:p>
            </p:txBody>
          </p:sp>
        </mc:Fallback>
      </mc:AlternateContent>
    </p:spTree>
    <p:extLst>
      <p:ext uri="{BB962C8B-B14F-4D97-AF65-F5344CB8AC3E}">
        <p14:creationId xmlns:p14="http://schemas.microsoft.com/office/powerpoint/2010/main" val="3088777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ustomwallgraphics.com/product_images/b/744/323_-_Decoy_duck_decal__63837_z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28799"/>
            <a:ext cx="3886200" cy="38862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Building Algorithm X’s Matrix</a:t>
            </a:r>
            <a:r>
              <a:rPr lang="en-US" dirty="0"/>
              <a:t/>
            </a:r>
            <a:br>
              <a:rPr lang="en-US" dirty="0"/>
            </a:br>
            <a:r>
              <a:rPr lang="en-US" dirty="0" smtClean="0"/>
              <a:t>(Use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optimization is particularly useful for large objects with big contiguous areas.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very smaller objects, the naïve method of building the matrix still holds.</a:t>
            </a:r>
            <a:endParaRPr lang="en-US" dirty="0"/>
          </a:p>
        </p:txBody>
      </p:sp>
    </p:spTree>
    <p:extLst>
      <p:ext uri="{BB962C8B-B14F-4D97-AF65-F5344CB8AC3E}">
        <p14:creationId xmlns:p14="http://schemas.microsoft.com/office/powerpoint/2010/main" val="2512176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(Practical tips)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sz="2800" dirty="0" smtClean="0"/>
              <a:t>Practical implementation observations:</a:t>
            </a:r>
          </a:p>
          <a:p>
            <a:pPr lvl="1"/>
            <a:r>
              <a:rPr lang="en-US" sz="2000" dirty="0" smtClean="0"/>
              <a:t>Primary numbers are expensive to discover at run-time.</a:t>
            </a:r>
          </a:p>
          <a:p>
            <a:pPr marL="457200" lvl="1" indent="0">
              <a:buNone/>
            </a:pPr>
            <a:r>
              <a:rPr lang="en-US" sz="2000" dirty="0"/>
              <a:t>	</a:t>
            </a:r>
            <a:r>
              <a:rPr lang="en-US" sz="2000" dirty="0" smtClean="0"/>
              <a:t>Use a pre-generated data file containing enough primary numbers &amp; 	load at program startup.</a:t>
            </a:r>
          </a:p>
          <a:p>
            <a:pPr lvl="1"/>
            <a:r>
              <a:rPr lang="en-US" sz="2000" dirty="0" smtClean="0"/>
              <a:t>Dividing &amp; multiplying primary numbers yields fractions and may cause floating point mistakes. Use rounding to overcome precision problems and gain back your integers.</a:t>
            </a:r>
          </a:p>
          <a:p>
            <a:pPr lvl="1"/>
            <a:r>
              <a:rPr lang="en-US" sz="2000" dirty="0" smtClean="0"/>
              <a:t>As a general rule of thumb, wherever possible, we prefer to utilize primary numbers multiplication to store information. Even when asymptotically results should be the same – we expect ALU operations (multiply / divisions of primary numbers) to perform better than multiple memory reads &amp; writes. </a:t>
            </a:r>
            <a:endParaRPr lang="en-US" sz="2400" dirty="0"/>
          </a:p>
          <a:p>
            <a:pPr lvl="2"/>
            <a:r>
              <a:rPr lang="en-US" sz="1600" dirty="0" smtClean="0"/>
              <a:t>ALU operations may also leverage SIMD operations to accelerate the process even further.</a:t>
            </a:r>
          </a:p>
        </p:txBody>
      </p:sp>
    </p:spTree>
    <p:extLst>
      <p:ext uri="{BB962C8B-B14F-4D97-AF65-F5344CB8AC3E}">
        <p14:creationId xmlns:p14="http://schemas.microsoft.com/office/powerpoint/2010/main" val="827689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Join Adjacent </a:t>
            </a:r>
            <a:r>
              <a:rPr lang="en-US" dirty="0"/>
              <a:t>P</a:t>
            </a:r>
            <a:r>
              <a:rPr lang="en-US" dirty="0" smtClean="0"/>
              <a:t>arts</a:t>
            </a:r>
            <a:endParaRPr lang="en-US" dirty="0"/>
          </a:p>
        </p:txBody>
      </p:sp>
      <p:sp>
        <p:nvSpPr>
          <p:cNvPr id="3" name="Subtitle 2"/>
          <p:cNvSpPr>
            <a:spLocks noGrp="1"/>
          </p:cNvSpPr>
          <p:nvPr>
            <p:ph type="subTitle" idx="1"/>
          </p:nvPr>
        </p:nvSpPr>
        <p:spPr/>
        <p:txBody>
          <a:bodyPr/>
          <a:lstStyle/>
          <a:p>
            <a:r>
              <a:rPr lang="en-US" dirty="0" smtClean="0"/>
              <a:t>Extension</a:t>
            </a:r>
            <a:endParaRPr lang="en-US" dirty="0"/>
          </a:p>
        </p:txBody>
      </p:sp>
    </p:spTree>
    <p:extLst>
      <p:ext uri="{BB962C8B-B14F-4D97-AF65-F5344CB8AC3E}">
        <p14:creationId xmlns:p14="http://schemas.microsoft.com/office/powerpoint/2010/main" val="3778485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Large parts for large objects</a:t>
            </a:r>
            <a:endParaRPr lang="en-US" dirty="0"/>
          </a:p>
        </p:txBody>
      </p:sp>
      <p:sp>
        <p:nvSpPr>
          <p:cNvPr id="3" name="Content Placeholder 2"/>
          <p:cNvSpPr>
            <a:spLocks noGrp="1"/>
          </p:cNvSpPr>
          <p:nvPr>
            <p:ph idx="1"/>
          </p:nvPr>
        </p:nvSpPr>
        <p:spPr/>
        <p:txBody>
          <a:bodyPr>
            <a:normAutofit lnSpcReduction="10000"/>
          </a:bodyPr>
          <a:lstStyle/>
          <a:p>
            <a:r>
              <a:rPr lang="en-US" dirty="0" smtClean="0"/>
              <a:t>Solution</a:t>
            </a:r>
            <a:r>
              <a:rPr lang="en-US" dirty="0"/>
              <a:t>:</a:t>
            </a:r>
          </a:p>
          <a:p>
            <a:pPr lvl="1"/>
            <a:r>
              <a:rPr lang="en-US" dirty="0"/>
              <a:t>Shrink the object – choose how many pixels will represent one point in the object.</a:t>
            </a:r>
          </a:p>
          <a:p>
            <a:pPr lvl="1"/>
            <a:r>
              <a:rPr lang="en-US" dirty="0"/>
              <a:t>Large parts – use large parts for large objects.</a:t>
            </a:r>
          </a:p>
          <a:p>
            <a:pPr lvl="1"/>
            <a:r>
              <a:rPr lang="en-US" dirty="0"/>
              <a:t>The new algorithm:</a:t>
            </a:r>
          </a:p>
          <a:p>
            <a:pPr lvl="2"/>
            <a:r>
              <a:rPr lang="en-US" dirty="0"/>
              <a:t>Shrink the object.</a:t>
            </a:r>
          </a:p>
          <a:p>
            <a:pPr lvl="2"/>
            <a:r>
              <a:rPr lang="en-US" dirty="0"/>
              <a:t>Try to decompose the object with large parts (require a change in Algorithm X – can return </a:t>
            </a:r>
            <a:r>
              <a:rPr lang="en-US" dirty="0" smtClean="0"/>
              <a:t>partial </a:t>
            </a:r>
            <a:r>
              <a:rPr lang="en-US" dirty="0"/>
              <a:t>solution).</a:t>
            </a:r>
          </a:p>
          <a:p>
            <a:pPr lvl="2"/>
            <a:r>
              <a:rPr lang="en-US" dirty="0"/>
              <a:t>Return the last step until we decompose the whole object – each time use smaller parts.</a:t>
            </a:r>
          </a:p>
        </p:txBody>
      </p:sp>
    </p:spTree>
    <p:extLst>
      <p:ext uri="{BB962C8B-B14F-4D97-AF65-F5344CB8AC3E}">
        <p14:creationId xmlns:p14="http://schemas.microsoft.com/office/powerpoint/2010/main" val="18844399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Join Adjacent Parts</a:t>
            </a:r>
            <a:endParaRPr lang="en-US" dirty="0"/>
          </a:p>
        </p:txBody>
      </p:sp>
      <p:sp>
        <p:nvSpPr>
          <p:cNvPr id="3" name="Content Placeholder 2"/>
          <p:cNvSpPr>
            <a:spLocks noGrp="1"/>
          </p:cNvSpPr>
          <p:nvPr>
            <p:ph idx="1"/>
          </p:nvPr>
        </p:nvSpPr>
        <p:spPr/>
        <p:txBody>
          <a:bodyPr>
            <a:normAutofit/>
          </a:bodyPr>
          <a:lstStyle/>
          <a:p>
            <a:r>
              <a:rPr lang="en-US" dirty="0" smtClean="0"/>
              <a:t>The idea: after decomposition try to join adjacent parts (in the original object) in order to get them together in the packing.</a:t>
            </a:r>
          </a:p>
          <a:p>
            <a:r>
              <a:rPr lang="en-US" dirty="0" smtClean="0"/>
              <a:t>From practical point of view, this can optimize the assembling process after printing the parts in a 3D-printer.</a:t>
            </a:r>
          </a:p>
        </p:txBody>
      </p:sp>
    </p:spTree>
    <p:extLst>
      <p:ext uri="{BB962C8B-B14F-4D97-AF65-F5344CB8AC3E}">
        <p14:creationId xmlns:p14="http://schemas.microsoft.com/office/powerpoint/2010/main" val="2321823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 Adjacent Parts</a:t>
            </a:r>
            <a:br>
              <a:rPr lang="en-US" dirty="0" smtClean="0"/>
            </a:br>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3311028"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28800"/>
            <a:ext cx="3310471" cy="4525200"/>
          </a:xfrm>
          <a:prstGeom prst="rect">
            <a:avLst/>
          </a:prstGeom>
        </p:spPr>
      </p:pic>
    </p:spTree>
    <p:extLst>
      <p:ext uri="{BB962C8B-B14F-4D97-AF65-F5344CB8AC3E}">
        <p14:creationId xmlns:p14="http://schemas.microsoft.com/office/powerpoint/2010/main" val="20394984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 Adjacent Parts</a:t>
            </a:r>
            <a:br>
              <a:rPr lang="en-US" dirty="0" smtClean="0"/>
            </a:br>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Adjacency parts: during decomposition we will keep for each part its neighbors.</a:t>
            </a:r>
          </a:p>
          <a:p>
            <a:pPr lvl="1"/>
            <a:r>
              <a:rPr lang="en-US" sz="2400" dirty="0" smtClean="0"/>
              <a:t>As in the “Window Optimization” (previous), we will use primary numbers to identify the different parts.</a:t>
            </a:r>
          </a:p>
          <a:p>
            <a:pPr lvl="1"/>
            <a:r>
              <a:rPr lang="en-US" sz="2400" dirty="0" smtClean="0"/>
              <a:t>For each one of them, we will compute the multiplication of its neighbors so that each “adjacency cube” will have unique value.</a:t>
            </a:r>
          </a:p>
        </p:txBody>
      </p:sp>
    </p:spTree>
    <p:extLst>
      <p:ext uri="{BB962C8B-B14F-4D97-AF65-F5344CB8AC3E}">
        <p14:creationId xmlns:p14="http://schemas.microsoft.com/office/powerpoint/2010/main" val="3728172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 Adjacent Parts</a:t>
            </a:r>
            <a:br>
              <a:rPr lang="en-US" dirty="0" smtClean="0"/>
            </a:br>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During packing: we will check which ones of the current neighbors were also neighbors in the decomposition solution.</a:t>
            </a:r>
          </a:p>
          <a:p>
            <a:pPr lvl="1"/>
            <a:r>
              <a:rPr lang="en-US" sz="2400" dirty="0" smtClean="0"/>
              <a:t>For each part, for each neighbor of the part, we will check if its number divides the original multiplication of the current part. </a:t>
            </a:r>
            <a:r>
              <a:rPr lang="en-US" sz="2400" dirty="0"/>
              <a:t>I</a:t>
            </a:r>
            <a:r>
              <a:rPr lang="en-US" sz="2400" dirty="0" smtClean="0"/>
              <a:t>.e. this neighbor was also a neighbor in the original object.</a:t>
            </a:r>
            <a:endParaRPr lang="en-US" sz="2400" dirty="0"/>
          </a:p>
          <a:p>
            <a:pPr marL="342900" lvl="1" indent="-342900">
              <a:buFont typeface="Arial" panose="020B0604020202020204" pitchFamily="34" charset="0"/>
              <a:buChar char="•"/>
            </a:pPr>
            <a:r>
              <a:rPr lang="en-US" sz="3200" dirty="0" smtClean="0"/>
              <a:t>Packing solutions with more adjacent parts will get a higher grade at the grading stage.</a:t>
            </a:r>
            <a:endParaRPr lang="en-US" sz="3200" dirty="0"/>
          </a:p>
          <a:p>
            <a:pPr marL="457200" lvl="1" indent="0">
              <a:buNone/>
            </a:pPr>
            <a:endParaRPr lang="en-US" sz="2400" dirty="0" smtClean="0"/>
          </a:p>
        </p:txBody>
      </p:sp>
    </p:spTree>
    <p:extLst>
      <p:ext uri="{BB962C8B-B14F-4D97-AF65-F5344CB8AC3E}">
        <p14:creationId xmlns:p14="http://schemas.microsoft.com/office/powerpoint/2010/main" val="763526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bagel example</a:t>
            </a:r>
            <a:endParaRPr lang="en-US" dirty="0"/>
          </a:p>
        </p:txBody>
      </p:sp>
      <p:pic>
        <p:nvPicPr>
          <p:cNvPr id="5" name="Picture 2" descr="D:\Code\DecomposeForPacking\pretzel.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974" y="1600200"/>
            <a:ext cx="5528226" cy="459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45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bagel example</a:t>
            </a:r>
            <a:endParaRPr lang="en-US" dirty="0"/>
          </a:p>
        </p:txBody>
      </p:sp>
      <p:pic>
        <p:nvPicPr>
          <p:cNvPr id="4" name="Picture 2" descr="C:\Users\Amit\Desktop\201503031108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44824"/>
            <a:ext cx="5760640" cy="4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74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r>
              <a:rPr lang="en-US" dirty="0" smtClean="0"/>
              <a:t>The decomposition process returns varied solutions.</a:t>
            </a:r>
            <a:endParaRPr lang="en-US" dirty="0"/>
          </a:p>
          <a:p>
            <a:r>
              <a:rPr lang="en-US" dirty="0" smtClean="0"/>
              <a:t>For each such solution we run the packing process.</a:t>
            </a:r>
          </a:p>
          <a:p>
            <a:r>
              <a:rPr lang="en-US" dirty="0" smtClean="0"/>
              <a:t>Also the packing process returns varied solutions for the single decomposition solution.</a:t>
            </a:r>
            <a:endParaRPr lang="en-US" dirty="0"/>
          </a:p>
        </p:txBody>
      </p:sp>
    </p:spTree>
    <p:extLst>
      <p:ext uri="{BB962C8B-B14F-4D97-AF65-F5344CB8AC3E}">
        <p14:creationId xmlns:p14="http://schemas.microsoft.com/office/powerpoint/2010/main" val="3996790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r>
              <a:rPr lang="en-US" dirty="0" smtClean="0"/>
              <a:t>Initial filtering:</a:t>
            </a:r>
            <a:endParaRPr lang="en-US" dirty="0"/>
          </a:p>
          <a:p>
            <a:pPr lvl="1"/>
            <a:r>
              <a:rPr lang="en-US" dirty="0" smtClean="0"/>
              <a:t>For each decomposition solution we take one packing solution with the minimal bounding box (in 2D – area; in 3D – volume).</a:t>
            </a:r>
            <a:endParaRPr lang="en-US" dirty="0"/>
          </a:p>
          <a:p>
            <a:pPr lvl="1"/>
            <a:r>
              <a:rPr lang="en-US" dirty="0" smtClean="0"/>
              <a:t>Other packing solutions with same bounding box, even that they are arranged slightly different inside the box, are considered identical (since they aren’t changing the final box).</a:t>
            </a:r>
            <a:endParaRPr lang="en-US" dirty="0"/>
          </a:p>
        </p:txBody>
      </p:sp>
    </p:spTree>
    <p:extLst>
      <p:ext uri="{BB962C8B-B14F-4D97-AF65-F5344CB8AC3E}">
        <p14:creationId xmlns:p14="http://schemas.microsoft.com/office/powerpoint/2010/main" val="3665346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Second criteria:</a:t>
            </a:r>
            <a:endParaRPr lang="en-US" dirty="0"/>
          </a:p>
          <a:p>
            <a:pPr lvl="1"/>
            <a:r>
              <a:rPr lang="en-US" dirty="0" smtClean="0"/>
              <a:t>From all the selected packing solutions, from the initial filtering, we find the one with minimal bounding box again.</a:t>
            </a:r>
          </a:p>
          <a:p>
            <a:pPr lvl="1"/>
            <a:r>
              <a:rPr lang="en-US" dirty="0" smtClean="0"/>
              <a:t>In addition, we compute the number of parts of each selected solution and find among them the one with the minimum parts.</a:t>
            </a:r>
          </a:p>
          <a:p>
            <a:pPr lvl="1"/>
            <a:r>
              <a:rPr lang="en-US" dirty="0" smtClean="0"/>
              <a:t>Then we grading the solutions relatively to the minimal values (bounding box and number of parts).</a:t>
            </a:r>
          </a:p>
          <a:p>
            <a:pPr lvl="1"/>
            <a:r>
              <a:rPr lang="en-US" dirty="0" smtClean="0"/>
              <a:t>The bounding box value constitutes 60% of the grade and the number of parts constitutes 40%. Meaning that the solution with the minimal bounding box will get 60 points for it, and the solution with the minimum parts will get 40 points. The percentages are of course configurable.</a:t>
            </a:r>
            <a:endParaRPr lang="en-US" dirty="0"/>
          </a:p>
        </p:txBody>
      </p:sp>
    </p:spTree>
    <p:extLst>
      <p:ext uri="{BB962C8B-B14F-4D97-AF65-F5344CB8AC3E}">
        <p14:creationId xmlns:p14="http://schemas.microsoft.com/office/powerpoint/2010/main" val="3992842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2288</Words>
  <Application>Microsoft Office PowerPoint</Application>
  <PresentationFormat>On-screen Show (4:3)</PresentationFormat>
  <Paragraphs>431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Decompose for Packing</vt:lpstr>
      <vt:lpstr>What we have done so far?</vt:lpstr>
      <vt:lpstr>Large parts for large objects</vt:lpstr>
      <vt:lpstr>Large parts for large objects</vt:lpstr>
      <vt:lpstr>The bagel example</vt:lpstr>
      <vt:lpstr>The bagel example</vt:lpstr>
      <vt:lpstr>Grading</vt:lpstr>
      <vt:lpstr>Grading</vt:lpstr>
      <vt:lpstr>Grading</vt:lpstr>
      <vt:lpstr>Grading (Second criteria)</vt:lpstr>
      <vt:lpstr>Extensions</vt:lpstr>
      <vt:lpstr>Building Algorithm X’s Matrix</vt:lpstr>
      <vt:lpstr>Building Algorithm X’s Matrix (Reminder)</vt:lpstr>
      <vt:lpstr>Building Algorithm X’s Matrix (Reminder)</vt:lpstr>
      <vt:lpstr>Building Algorithm X’s Matrix (Reminder)</vt:lpstr>
      <vt:lpstr>Building Algorithm X’s Matrix (Reminder)</vt:lpstr>
      <vt:lpstr>Building Algorithm X’s Matrix (Problem overview)</vt:lpstr>
      <vt:lpstr>Building Algorithm X’s Matrix (Problem Analysis)</vt:lpstr>
      <vt:lpstr>Building Algorithm X’s Matrix (Solution Overview)</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(Use cases)</vt:lpstr>
      <vt:lpstr>Building Algorithm X’s Matrix (Practical tips)</vt:lpstr>
      <vt:lpstr>Join Adjacent Parts</vt:lpstr>
      <vt:lpstr>Join Adjacent Parts</vt:lpstr>
      <vt:lpstr>Join Adjacent Parts (Example)</vt:lpstr>
      <vt:lpstr>Join Adjacent Parts (Solution)</vt:lpstr>
      <vt:lpstr>Join Adjacent Parts (Solution)</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Decompose for Packing</dc:title>
  <dc:creator>Or Perel</dc:creator>
  <cp:lastModifiedBy>Tomer</cp:lastModifiedBy>
  <cp:revision>170</cp:revision>
  <dcterms:created xsi:type="dcterms:W3CDTF">2015-03-03T17:34:37Z</dcterms:created>
  <dcterms:modified xsi:type="dcterms:W3CDTF">2015-03-05T07:09:05Z</dcterms:modified>
</cp:coreProperties>
</file>