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97" r:id="rId7"/>
    <p:sldId id="298" r:id="rId8"/>
    <p:sldId id="299" r:id="rId9"/>
    <p:sldId id="300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entury Schoolbook" panose="02040604050505020304" pitchFamily="18" charset="0"/>
      <p:regular r:id="rId31"/>
      <p:bold r:id="rId32"/>
      <p:italic r:id="rId33"/>
      <p:boldItalic r:id="rId34"/>
    </p:embeddedFont>
    <p:embeddedFont>
      <p:font typeface="Gisha" panose="020B0502040204020203" pitchFamily="34" charset="-79"/>
      <p:regular r:id="rId35"/>
      <p:bold r:id="rId36"/>
    </p:embeddedFont>
    <p:embeddedFont>
      <p:font typeface="Wingdings 2" panose="050201020105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FC938-693F-4A51-BF2F-AF400FDA3085}">
  <a:tblStyle styleId="{15EFC938-693F-4A51-BF2F-AF400FDA3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a1ea0ae1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a1ea0ae1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a1ea0ae1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a1ea0ae1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a1ea0ae1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a1ea0ae1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a57569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a57569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575698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575698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ba57569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ba57569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a575698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a575698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575698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a575698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a575698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ba575698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a575698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ba575698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a1ea0ae1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a1ea0ae1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a1ea0ae1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a1ea0ae1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a1ea0ae1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a1ea0ae1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ba1ea0ae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ba1ea0ae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1ea0ae1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1ea0ae1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ba1ea0ae1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ba1ea0ae1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ba1ea0ae1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ba1ea0ae1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a1ea0ae1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ba1ea0ae1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a1ea0ae1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a1ea0ae1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a1ea0ae1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a1ea0ae1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a1ea0ae1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a1ea0ae1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a1ea0ae1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a1ea0ae1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a1ea0ae1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a1ea0ae1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91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a1ea0ae1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a1ea0ae1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99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a1ea0ae1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a1ea0ae1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135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a1ea0ae1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a1ea0ae1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76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62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079285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6106665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פרוייקט מצגת" type="tx">
  <p:cSld name="פרוייקט מצגת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isha"/>
              <a:buNone/>
              <a:defRPr sz="3000">
                <a:latin typeface="Gisha"/>
                <a:ea typeface="Gisha"/>
                <a:cs typeface="Gisha"/>
                <a:sym typeface="Gish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isha"/>
              <a:buChar char="●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sha"/>
              <a:buChar char="○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sha"/>
              <a:buChar char="■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sha"/>
              <a:buChar char="●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sha"/>
              <a:buChar char="○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sha"/>
              <a:buChar char="■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sha"/>
              <a:buChar char="●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sha"/>
              <a:buChar char="○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Gisha"/>
              <a:buChar char="■"/>
              <a:defRPr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5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07405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7754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6677186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039511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9261388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7146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3835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10012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07/04/2019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87504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 dt="0"/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r" defTabSz="685800" rtl="1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r" defTabSz="685800" rtl="1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946404" y="1203579"/>
            <a:ext cx="7063740" cy="3031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3600" b="1" dirty="0">
                <a:solidFill>
                  <a:srgbClr val="000000"/>
                </a:solidFill>
                <a:latin typeface="Gisha"/>
                <a:ea typeface="Gisha"/>
                <a:cs typeface="+mn-cs"/>
                <a:sym typeface="Gisha"/>
              </a:rPr>
              <a:t>Efficient cloud storage, using Bin Packing algorithms</a:t>
            </a:r>
            <a:endParaRPr sz="3600" b="1" dirty="0">
              <a:solidFill>
                <a:srgbClr val="000000"/>
              </a:solidFill>
              <a:latin typeface="Gisha"/>
              <a:ea typeface="Gisha"/>
              <a:cs typeface="+mn-cs"/>
              <a:sym typeface="Gisha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Amit Molek</a:t>
            </a:r>
            <a:r>
              <a:rPr lang="en-US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 318298262</a:t>
            </a:r>
            <a:endParaRPr b="1" dirty="0">
              <a:solidFill>
                <a:schemeClr val="bg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Aviv Mahulya 311289128</a:t>
            </a:r>
            <a:endParaRPr b="1" dirty="0">
              <a:solidFill>
                <a:schemeClr val="bg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S</a:t>
            </a:r>
            <a:r>
              <a:rPr lang="iw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upervisors:</a:t>
            </a:r>
            <a:r>
              <a:rPr lang="en-US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iw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Mrs Elena Kramer</a:t>
            </a:r>
            <a:endParaRPr lang="en-US" b="1" dirty="0">
              <a:solidFill>
                <a:schemeClr val="bg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                   Dr. Dan </a:t>
            </a:r>
            <a:r>
              <a:rPr lang="en-US" b="1" dirty="0" err="1">
                <a:solidFill>
                  <a:schemeClr val="bg1"/>
                </a:solidFill>
                <a:latin typeface="Gisha"/>
                <a:ea typeface="Gisha"/>
                <a:cs typeface="Gisha"/>
                <a:sym typeface="Gisha"/>
              </a:rPr>
              <a:t>Lamberg</a:t>
            </a:r>
            <a:endParaRPr lang="en-US" b="1" dirty="0">
              <a:solidFill>
                <a:schemeClr val="bg1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518989-8590-4BCE-9269-A24DC78CA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800" y="56007"/>
            <a:ext cx="2438400" cy="135255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00173" y="56915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Bin Packing Algorithms-cont.</a:t>
            </a:r>
            <a:endParaRPr sz="3600" b="1"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351318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w" sz="2000" dirty="0">
                <a:sym typeface="Times New Roman"/>
              </a:rPr>
              <a:t>The generalization of First-Fit, Best-Fit and Worst-Fit algorithms is called Any-Fit algorithms.</a:t>
            </a:r>
            <a:endParaRPr lang="en-US" sz="2000" dirty="0">
              <a:sym typeface="Times New Roman"/>
            </a:endParaRPr>
          </a:p>
          <a:p>
            <a:pPr marL="457200" lvl="0" indent="-2984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 dirty="0">
                <a:sym typeface="Times New Roman"/>
              </a:rPr>
              <a:t>These algorithms </a:t>
            </a:r>
            <a:r>
              <a:rPr lang="en-US" sz="2000" b="1" dirty="0">
                <a:sym typeface="Times New Roman"/>
              </a:rPr>
              <a:t>allow</a:t>
            </a:r>
            <a:r>
              <a:rPr lang="en-US" sz="2000" dirty="0">
                <a:sym typeface="Times New Roman"/>
              </a:rPr>
              <a:t> to pack the new item into </a:t>
            </a:r>
            <a:r>
              <a:rPr lang="en-US" sz="2000" b="1" dirty="0">
                <a:sym typeface="Times New Roman"/>
              </a:rPr>
              <a:t>any open bin </a:t>
            </a:r>
            <a:r>
              <a:rPr lang="en-US" sz="2000" dirty="0">
                <a:sym typeface="Times New Roman"/>
              </a:rPr>
              <a:t>where it fits</a:t>
            </a:r>
          </a:p>
          <a:p>
            <a:pPr marL="457200" lvl="0" indent="-2984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 dirty="0">
                <a:sym typeface="Times New Roman"/>
              </a:rPr>
              <a:t>The item is packed into a </a:t>
            </a:r>
            <a:r>
              <a:rPr lang="en-US" sz="2000" b="1" dirty="0">
                <a:sym typeface="Times New Roman"/>
              </a:rPr>
              <a:t>new bin </a:t>
            </a:r>
            <a:r>
              <a:rPr lang="en-US" sz="2000" dirty="0">
                <a:sym typeface="Times New Roman"/>
              </a:rPr>
              <a:t>if and only if there is </a:t>
            </a:r>
            <a:r>
              <a:rPr lang="en-US" sz="2000" b="1" dirty="0">
                <a:sym typeface="Times New Roman"/>
              </a:rPr>
              <a:t>no bin </a:t>
            </a:r>
            <a:r>
              <a:rPr lang="en-US" sz="2000" dirty="0">
                <a:sym typeface="Times New Roman"/>
              </a:rPr>
              <a:t>where it can be packed</a:t>
            </a:r>
            <a:endParaRPr sz="2000" dirty="0"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437" y="2744678"/>
            <a:ext cx="1858825" cy="1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383342" y="60756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>
                <a:solidFill>
                  <a:srgbClr val="000000"/>
                </a:solidFill>
              </a:rPr>
              <a:t>Evaluating </a:t>
            </a:r>
            <a:r>
              <a:rPr lang="iw" sz="3600" b="1" dirty="0"/>
              <a:t>Performance</a:t>
            </a:r>
            <a:br>
              <a:rPr lang="iw" b="1" dirty="0"/>
            </a:br>
            <a:r>
              <a:rPr lang="iw" sz="2400" b="1" dirty="0"/>
              <a:t>Competitive Ratio</a:t>
            </a:r>
            <a:endParaRPr sz="2400" b="1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383342" y="1807341"/>
            <a:ext cx="7505700" cy="28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1800" dirty="0"/>
              <a:t>Online algorithms are evaluated using the </a:t>
            </a:r>
            <a:r>
              <a:rPr lang="iw" sz="1800" b="1" i="1" dirty="0"/>
              <a:t>competitive ratio</a:t>
            </a:r>
            <a:endParaRPr lang="en-US" sz="1800" b="1" i="1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idea is to </a:t>
            </a:r>
            <a:r>
              <a:rPr lang="en-US" sz="1800" b="1" dirty="0"/>
              <a:t>compare</a:t>
            </a:r>
            <a:r>
              <a:rPr lang="en-US" sz="1800" dirty="0"/>
              <a:t> the algorithm to an </a:t>
            </a:r>
            <a:r>
              <a:rPr lang="en-US" sz="1800" b="1" dirty="0"/>
              <a:t>optimal offline algorithm</a:t>
            </a:r>
            <a:endParaRPr sz="1800" b="1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1800" dirty="0"/>
              <a:t>An </a:t>
            </a:r>
            <a:r>
              <a:rPr lang="en-US" sz="1800" dirty="0"/>
              <a:t>online </a:t>
            </a:r>
            <a:r>
              <a:rPr lang="iw" sz="1800" dirty="0"/>
              <a:t>algorithm is </a:t>
            </a:r>
            <a:r>
              <a:rPr lang="iw" sz="1800" b="1" i="1" dirty="0"/>
              <a:t>r-competitive</a:t>
            </a:r>
            <a:r>
              <a:rPr lang="en-US" sz="1800" b="1" i="1" dirty="0"/>
              <a:t> </a:t>
            </a:r>
            <a:r>
              <a:rPr lang="iw" sz="1800" dirty="0"/>
              <a:t> if</a:t>
            </a:r>
            <a:endParaRPr sz="1800" dirty="0"/>
          </a:p>
          <a:p>
            <a:pPr marL="0" lvl="0" indent="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 sz="1800" b="1" dirty="0"/>
              <a:t>Must perform well </a:t>
            </a:r>
            <a:r>
              <a:rPr lang="iw" sz="1800" dirty="0"/>
              <a:t>on all </a:t>
            </a:r>
            <a:r>
              <a:rPr lang="iw" sz="1800" b="1" dirty="0"/>
              <a:t>inputs</a:t>
            </a:r>
            <a:endParaRPr sz="1800" b="1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1800" dirty="0"/>
              <a:t>Strong Worst-Case performance measure</a:t>
            </a:r>
            <a:endParaRPr sz="1800" dirty="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329" y="3296438"/>
            <a:ext cx="2931725" cy="3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6240437" y="2842303"/>
            <a:ext cx="2147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isha"/>
                <a:ea typeface="Gisha"/>
                <a:cs typeface="Gisha"/>
                <a:sym typeface="Gisha"/>
              </a:rPr>
              <a:t>= Number of bins opened</a:t>
            </a:r>
            <a:endParaRPr sz="1600" dirty="0">
              <a:latin typeface="Gisha"/>
              <a:ea typeface="Gisha"/>
              <a:cs typeface="Gisha"/>
              <a:sym typeface="Gish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468276" y="55852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Competitive Ratio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361950" y="1618586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Most of the time Worst-Case performance evaluation, measures </a:t>
            </a:r>
            <a:r>
              <a:rPr lang="iw" sz="2000" b="1" dirty="0"/>
              <a:t>extreme cases</a:t>
            </a:r>
            <a:endParaRPr sz="2000" b="1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b="1" dirty="0"/>
              <a:t>Does not represent</a:t>
            </a:r>
            <a:r>
              <a:rPr lang="en-US" sz="2000" b="1" dirty="0"/>
              <a:t> </a:t>
            </a:r>
            <a:r>
              <a:rPr lang="iw" sz="2000" dirty="0"/>
              <a:t>the performance of the algorithm for an </a:t>
            </a:r>
            <a:r>
              <a:rPr lang="iw" sz="2000" b="1" dirty="0"/>
              <a:t>average input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393848" y="547888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Our Approach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298155" y="1661116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Average-Case more suitable for evaluating an </a:t>
            </a:r>
            <a:r>
              <a:rPr lang="iw" sz="2000" b="1" i="1" dirty="0"/>
              <a:t>online algorithm</a:t>
            </a:r>
            <a:r>
              <a:rPr lang="iw" sz="2000" dirty="0"/>
              <a:t> performance</a:t>
            </a:r>
            <a:r>
              <a:rPr lang="en-US" sz="2000" dirty="0"/>
              <a:t> for </a:t>
            </a:r>
            <a:r>
              <a:rPr lang="en-US" sz="2000" b="1" dirty="0"/>
              <a:t>cloud storage systems</a:t>
            </a:r>
            <a:r>
              <a:rPr lang="en-US" sz="2000" dirty="0"/>
              <a:t>.</a:t>
            </a:r>
            <a:endParaRPr sz="2000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Exist ? </a:t>
            </a:r>
            <a:r>
              <a:rPr lang="iw" sz="2000" b="1" dirty="0"/>
              <a:t>No</a:t>
            </a:r>
            <a:endParaRPr sz="2000" b="1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Desired measure ? </a:t>
            </a:r>
            <a:br>
              <a:rPr lang="iw" sz="2000" dirty="0"/>
            </a:br>
            <a:r>
              <a:rPr lang="iw" sz="2000" dirty="0"/>
              <a:t>Approximation of </a:t>
            </a:r>
            <a:r>
              <a:rPr lang="iw" sz="2000" b="1" dirty="0"/>
              <a:t>how many bins</a:t>
            </a:r>
            <a:r>
              <a:rPr lang="en-US" sz="2000" b="1" dirty="0"/>
              <a:t> </a:t>
            </a:r>
            <a:r>
              <a:rPr lang="iw" sz="2000" dirty="0"/>
              <a:t> an online algorithm is </a:t>
            </a:r>
            <a:r>
              <a:rPr lang="iw" sz="2000" b="1" dirty="0"/>
              <a:t>expected to open </a:t>
            </a:r>
            <a:r>
              <a:rPr lang="iw" sz="2000" dirty="0"/>
              <a:t>for a given input</a:t>
            </a:r>
            <a:endParaRPr lang="en-US" sz="2000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u="sng" dirty="0"/>
              <a:t>Compare and chose </a:t>
            </a:r>
            <a:r>
              <a:rPr lang="en-US" sz="2000" u="sng" dirty="0"/>
              <a:t>the </a:t>
            </a:r>
            <a:r>
              <a:rPr lang="en-US" sz="2000" b="1" u="sng" dirty="0"/>
              <a:t>optimal algorithm</a:t>
            </a:r>
            <a:endParaRPr sz="2000" b="1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489540" y="50310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Our Approach -      Definition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368377" y="1539646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dirty="0"/>
              <a:t>We define       as the </a:t>
            </a:r>
            <a:r>
              <a:rPr lang="iw" sz="1800" b="1" dirty="0"/>
              <a:t>expected value of the count of open bins</a:t>
            </a:r>
            <a:endParaRPr sz="1800" b="1" dirty="0"/>
          </a:p>
          <a:p>
            <a:pPr marL="457200" lvl="0" indent="-34290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 sz="1800" dirty="0"/>
              <a:t>It will give us a good approximation of what algorithm will </a:t>
            </a:r>
            <a:r>
              <a:rPr lang="iw" sz="1800" b="1" dirty="0"/>
              <a:t>open fewer bins </a:t>
            </a:r>
            <a:r>
              <a:rPr lang="iw" sz="1800" dirty="0"/>
              <a:t>for the given input</a:t>
            </a:r>
            <a:endParaRPr sz="1800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1800" dirty="0"/>
              <a:t>Exactly our </a:t>
            </a:r>
            <a:r>
              <a:rPr lang="iw" sz="1800" b="1" dirty="0"/>
              <a:t>desirable measure </a:t>
            </a:r>
            <a:r>
              <a:rPr lang="iw" sz="1800" dirty="0"/>
              <a:t>for Average-Case</a:t>
            </a:r>
            <a:endParaRPr sz="1800" dirty="0"/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1800" dirty="0"/>
              <a:t>Compared to the competitive ratio, it’s </a:t>
            </a:r>
            <a:r>
              <a:rPr lang="iw" sz="1800" b="1" dirty="0"/>
              <a:t>tough</a:t>
            </a:r>
            <a:r>
              <a:rPr lang="iw" sz="1800" dirty="0"/>
              <a:t> to calculate</a:t>
            </a:r>
            <a:endParaRPr sz="1800" dirty="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45" y="1565504"/>
            <a:ext cx="2381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707" y="3485767"/>
            <a:ext cx="4236512" cy="127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375" y="1045895"/>
            <a:ext cx="238125" cy="30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447011" y="52020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Our Approach - X Definition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368377" y="1756655"/>
            <a:ext cx="8080104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We assume the item’s size </a:t>
            </a:r>
            <a:r>
              <a:rPr lang="iw" sz="2000" i="1" dirty="0"/>
              <a:t>distribute uniformly</a:t>
            </a:r>
            <a:r>
              <a:rPr lang="en-US" sz="2000" i="1" dirty="0"/>
              <a:t> </a:t>
            </a:r>
            <a:r>
              <a:rPr lang="iw" sz="2000" dirty="0"/>
              <a:t> in</a:t>
            </a:r>
            <a:endParaRPr sz="2000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M = </a:t>
            </a:r>
            <a:r>
              <a:rPr lang="iw" sz="2000" i="1" dirty="0"/>
              <a:t>Maximum size</a:t>
            </a:r>
            <a:r>
              <a:rPr lang="en-US" sz="2000" dirty="0"/>
              <a:t> each bin can hold </a:t>
            </a:r>
            <a:endParaRPr sz="2000" dirty="0"/>
          </a:p>
          <a:p>
            <a:pPr marL="457200" lvl="0" indent="45720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=Probability that the </a:t>
            </a:r>
            <a:r>
              <a:rPr lang="en-US" sz="2000" b="1" dirty="0"/>
              <a:t>first bin</a:t>
            </a:r>
            <a:r>
              <a:rPr lang="en-US" sz="2000" dirty="0"/>
              <a:t> will store </a:t>
            </a:r>
            <a:r>
              <a:rPr lang="en-US" sz="2000" b="1" dirty="0"/>
              <a:t>exactly    items</a:t>
            </a:r>
            <a:br>
              <a:rPr lang="iw" sz="2000" b="1" dirty="0"/>
            </a:br>
            <a:r>
              <a:rPr lang="iw" sz="2000" dirty="0"/>
              <a:t>n = Input length | m = Size of the first bin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dirty="0"/>
              <a:t>Different formula </a:t>
            </a:r>
            <a:r>
              <a:rPr lang="en-US" sz="2000" dirty="0"/>
              <a:t>for each algorithm</a:t>
            </a:r>
            <a:endParaRPr sz="2000" dirty="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6" y="2635256"/>
            <a:ext cx="1089087" cy="26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029" y="2669120"/>
            <a:ext cx="857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496" y="1869906"/>
            <a:ext cx="561109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478908" y="640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X - First Fit</a:t>
            </a: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39" y="2906718"/>
            <a:ext cx="2296498" cy="41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539" y="3611900"/>
            <a:ext cx="1522612" cy="4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539" y="1938349"/>
            <a:ext cx="6424522" cy="6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454788" y="53725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X - Next Fit</a:t>
            </a: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70" y="2944996"/>
            <a:ext cx="2627975" cy="5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23" y="3742474"/>
            <a:ext cx="1928138" cy="5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23" y="1926918"/>
            <a:ext cx="4585002" cy="7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441686" y="562058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Our Approach - Y Definition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357745" y="175343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Before      we need to know how many bins will be open</a:t>
            </a:r>
            <a:endParaRPr sz="20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2000" dirty="0"/>
              <a:t>Using X we can calculate:</a:t>
            </a: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2000" dirty="0"/>
              <a:t>= Probability </a:t>
            </a:r>
            <a:r>
              <a:rPr lang="iw" sz="2000" b="1" dirty="0"/>
              <a:t>exactly     bins will open</a:t>
            </a:r>
            <a:br>
              <a:rPr lang="iw" sz="2000" b="1" dirty="0"/>
            </a:br>
            <a:endParaRPr sz="2000" dirty="0"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38" y="1841903"/>
            <a:ext cx="2381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736" y="2743988"/>
            <a:ext cx="1524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305" y="2682088"/>
            <a:ext cx="845868" cy="2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3427" y="3128370"/>
            <a:ext cx="4354335" cy="7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1011" y="4006700"/>
            <a:ext cx="1883600" cy="21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1011" y="4323902"/>
            <a:ext cx="1674311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2936" y="4006700"/>
            <a:ext cx="1701066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500173" y="57040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Evaluating Performance</a:t>
            </a:r>
            <a:br>
              <a:rPr lang="iw" b="1" dirty="0"/>
            </a:br>
            <a:r>
              <a:rPr lang="iw" sz="2400" b="1" dirty="0"/>
              <a:t>Our Approach - Finalizing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325171" y="1817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" sz="2000" dirty="0"/>
              <a:t>Finally, we can define       as: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iw" sz="2000" dirty="0"/>
            </a:br>
            <a:endParaRPr sz="20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w" sz="2000" dirty="0"/>
              <a:t>    is precisely our desirable </a:t>
            </a:r>
            <a:r>
              <a:rPr lang="iw" sz="2000" b="1" dirty="0"/>
              <a:t>Average-Case performance measurement </a:t>
            </a:r>
            <a:r>
              <a:rPr lang="iw" sz="2000" dirty="0"/>
              <a:t>for online algorithms</a:t>
            </a:r>
            <a:endParaRPr sz="2000" dirty="0"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15" y="1877640"/>
            <a:ext cx="2381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858" y="2271275"/>
            <a:ext cx="2182325" cy="7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31" y="3171923"/>
            <a:ext cx="2381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1317569" y="4265250"/>
            <a:ext cx="55209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>
                <a:latin typeface="Gisha"/>
                <a:ea typeface="Gisha"/>
                <a:cs typeface="Gisha"/>
                <a:sym typeface="Gisha"/>
              </a:rPr>
              <a:t>For 50 items algorithm A is expected to open </a:t>
            </a:r>
            <a:r>
              <a:rPr lang="en-US" sz="2000" dirty="0">
                <a:latin typeface="Gisha"/>
                <a:ea typeface="Gisha"/>
                <a:cs typeface="Gisha"/>
                <a:sym typeface="Gisha"/>
              </a:rPr>
              <a:t>25</a:t>
            </a:r>
            <a:r>
              <a:rPr lang="iw" sz="2000" dirty="0">
                <a:latin typeface="Gisha"/>
                <a:ea typeface="Gisha"/>
                <a:cs typeface="Gisha"/>
                <a:sym typeface="Gisha"/>
              </a:rPr>
              <a:t> bins</a:t>
            </a:r>
            <a:endParaRPr sz="2000" dirty="0">
              <a:latin typeface="Gisha"/>
              <a:ea typeface="Gisha"/>
              <a:cs typeface="Gisha"/>
              <a:sym typeface="Gish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3045C-1730-47F0-A7E6-4BC5D5195E8D}"/>
                  </a:ext>
                </a:extLst>
              </p:cNvPr>
              <p:cNvSpPr txBox="1"/>
              <p:nvPr/>
            </p:nvSpPr>
            <p:spPr>
              <a:xfrm>
                <a:off x="2930788" y="3895918"/>
                <a:ext cx="22944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3045C-1730-47F0-A7E6-4BC5D5195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88" y="3895918"/>
                <a:ext cx="2294461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0" y="688033"/>
            <a:ext cx="9144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     </a:t>
            </a:r>
            <a:r>
              <a:rPr lang="iw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Introduction</a:t>
            </a:r>
            <a:endParaRPr sz="3600" b="1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29658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dirty="0"/>
              <a:t>W</a:t>
            </a:r>
            <a:r>
              <a:rPr lang="iw" sz="2000" dirty="0"/>
              <a:t>hat is our project about?</a:t>
            </a:r>
            <a:endParaRPr sz="2000" dirty="0"/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dirty="0"/>
              <a:t>I</a:t>
            </a:r>
            <a:r>
              <a:rPr lang="iw" sz="2000" dirty="0"/>
              <a:t>ncreasing size of cloud data centers</a:t>
            </a:r>
            <a:endParaRPr sz="2000" dirty="0"/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dirty="0"/>
              <a:t>B</a:t>
            </a:r>
            <a:r>
              <a:rPr lang="iw" sz="2000" dirty="0"/>
              <a:t>in packing</a:t>
            </a:r>
            <a:endParaRPr sz="2000" dirty="0"/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dirty="0"/>
              <a:t>O</a:t>
            </a:r>
            <a:r>
              <a:rPr lang="iw" sz="2000" dirty="0"/>
              <a:t>nline algorithms</a:t>
            </a:r>
            <a:endParaRPr sz="2000" dirty="0"/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dirty="0"/>
              <a:t>W</a:t>
            </a:r>
            <a:r>
              <a:rPr lang="iw" sz="2000" dirty="0"/>
              <a:t>hich algorithms?</a:t>
            </a:r>
            <a:endParaRPr sz="2000" dirty="0"/>
          </a:p>
          <a:p>
            <a:pPr marL="0" lvl="0" indent="0" algn="l" rtl="0">
              <a:lnSpc>
                <a:spcPct val="114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" name="Graphic 8" descr="Cloud Computing">
            <a:extLst>
              <a:ext uri="{FF2B5EF4-FFF2-40B4-BE49-F238E27FC236}">
                <a16:creationId xmlns:a16="http://schemas.microsoft.com/office/drawing/2014/main" id="{6587792D-2246-4763-B25D-EA2D700EB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3833" y="1838247"/>
            <a:ext cx="3073899" cy="30738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425745" y="52402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System Design</a:t>
            </a:r>
            <a:br>
              <a:rPr lang="en-US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</a:br>
            <a:r>
              <a:rPr lang="en-US" sz="24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Overview</a:t>
            </a:r>
            <a:endParaRPr lang="en-US" sz="3600" b="1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268" name="Google Shape;268;p31"/>
          <p:cNvSpPr txBox="1">
            <a:spLocks noGrp="1"/>
          </p:cNvSpPr>
          <p:nvPr>
            <p:ph type="body" idx="1"/>
          </p:nvPr>
        </p:nvSpPr>
        <p:spPr>
          <a:xfrm>
            <a:off x="310537" y="1478621"/>
            <a:ext cx="3868058" cy="3666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 algn="l">
              <a:buSzPts val="1800"/>
            </a:pPr>
            <a:r>
              <a:rPr lang="en-US" sz="2000" dirty="0"/>
              <a:t>The system is constructed by a </a:t>
            </a:r>
            <a:r>
              <a:rPr lang="en-US" sz="2000" b="1" dirty="0"/>
              <a:t>client</a:t>
            </a:r>
            <a:r>
              <a:rPr lang="en-US" sz="2000" dirty="0"/>
              <a:t> and a </a:t>
            </a:r>
            <a:r>
              <a:rPr lang="en-US" sz="2000" b="1" dirty="0"/>
              <a:t>cloud hosted server</a:t>
            </a:r>
          </a:p>
          <a:p>
            <a:pPr indent="-342900" algn="l">
              <a:buSzPts val="1800"/>
            </a:pPr>
            <a:r>
              <a:rPr lang="en-US" sz="2000" dirty="0"/>
              <a:t>The client can </a:t>
            </a:r>
            <a:r>
              <a:rPr lang="en-US" sz="2000" b="1" dirty="0"/>
              <a:t>upload </a:t>
            </a:r>
            <a:r>
              <a:rPr lang="en-US" sz="2000" dirty="0"/>
              <a:t>files to the server</a:t>
            </a:r>
          </a:p>
          <a:p>
            <a:pPr indent="-342900" algn="l">
              <a:buSzPts val="1800"/>
            </a:pPr>
            <a:r>
              <a:rPr lang="en-US" sz="2000" dirty="0"/>
              <a:t>The server will </a:t>
            </a:r>
            <a:r>
              <a:rPr lang="en-US" sz="2000" b="1" dirty="0"/>
              <a:t>try to store </a:t>
            </a:r>
            <a:r>
              <a:rPr lang="en-US" sz="2000" dirty="0"/>
              <a:t>the files with </a:t>
            </a:r>
            <a:r>
              <a:rPr lang="en-US" sz="2000" b="1" dirty="0"/>
              <a:t>fewer disks (Bins)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8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BAE00A-B75F-4016-93EB-FCD52F8A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63" y="399143"/>
            <a:ext cx="3868057" cy="38680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468275" y="56915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</a:rPr>
              <a:t>System Design</a:t>
            </a:r>
            <a:br>
              <a:rPr lang="en-US" sz="3600" b="1" dirty="0">
                <a:solidFill>
                  <a:srgbClr val="000000"/>
                </a:solidFill>
              </a:rPr>
            </a:br>
            <a:r>
              <a:rPr lang="iw" sz="2400" b="1" dirty="0">
                <a:solidFill>
                  <a:srgbClr val="000000"/>
                </a:solidFill>
              </a:rPr>
              <a:t>Pre Calculations</a:t>
            </a:r>
            <a:endParaRPr sz="24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Google Shape;280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4506" y="1612069"/>
                <a:ext cx="7505700" cy="2448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42900" algn="l">
                  <a:lnSpc>
                    <a:spcPct val="114000"/>
                  </a:lnSpc>
                  <a:buSzPts val="1800"/>
                </a:pPr>
                <a:r>
                  <a:rPr lang="en-US" sz="2000" dirty="0"/>
                  <a:t>Calculations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/>
                  <a:t> can be </a:t>
                </a:r>
                <a:r>
                  <a:rPr lang="en-US" sz="2000" b="1" dirty="0"/>
                  <a:t>resource intensive</a:t>
                </a:r>
              </a:p>
              <a:p>
                <a:pPr lvl="0" indent="-342900" algn="l">
                  <a:lnSpc>
                    <a:spcPct val="114000"/>
                  </a:lnSpc>
                  <a:buSzPts val="1800"/>
                </a:pPr>
                <a:r>
                  <a:rPr lang="en-US" sz="2000" b="1" dirty="0"/>
                  <a:t>Pre 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save for fast access </a:t>
                </a:r>
                <a:r>
                  <a:rPr lang="en-US" sz="2000" dirty="0"/>
                  <a:t>(Memory)</a:t>
                </a:r>
              </a:p>
              <a:p>
                <a:pPr lvl="0" indent="-342900" algn="l">
                  <a:lnSpc>
                    <a:spcPct val="114000"/>
                  </a:lnSpc>
                  <a:buSzPts val="1800"/>
                </a:pPr>
                <a:r>
                  <a:rPr lang="en-US" sz="2000" b="1" dirty="0"/>
                  <a:t>Minimize</a:t>
                </a:r>
                <a:r>
                  <a:rPr lang="en-US" sz="2000" dirty="0"/>
                  <a:t> the </a:t>
                </a:r>
                <a:r>
                  <a:rPr lang="en-US" sz="2000" b="1" dirty="0"/>
                  <a:t>real-time performance </a:t>
                </a:r>
                <a:r>
                  <a:rPr lang="en-US" sz="2000" dirty="0"/>
                  <a:t>impact</a:t>
                </a:r>
              </a:p>
              <a:p>
                <a:pPr lvl="0" indent="-342900" algn="l">
                  <a:lnSpc>
                    <a:spcPct val="114000"/>
                  </a:lnSpc>
                  <a:buSzPts val="18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/>
                  <a:t> is dependent on </a:t>
                </a:r>
                <a:r>
                  <a:rPr lang="en-US" sz="2000" b="1" dirty="0"/>
                  <a:t>multiple parameters </a:t>
                </a:r>
                <a:r>
                  <a:rPr lang="en-US" sz="2000" dirty="0"/>
                  <a:t>and can be calculated for </a:t>
                </a:r>
                <a:r>
                  <a:rPr lang="en-US" sz="2000" b="1" dirty="0"/>
                  <a:t>different values </a:t>
                </a:r>
                <a:r>
                  <a:rPr lang="en-US" sz="2000" dirty="0"/>
                  <a:t>of the parameters to better represent the input </a:t>
                </a:r>
              </a:p>
              <a:p>
                <a:pPr lvl="0" indent="-342900" algn="l">
                  <a:lnSpc>
                    <a:spcPct val="114000"/>
                  </a:lnSpc>
                  <a:buSzPts val="1800"/>
                </a:pPr>
                <a:r>
                  <a:rPr lang="en-US" sz="2000" dirty="0"/>
                  <a:t>The parameters include: Bin maximum size, item size distribution,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…</a:t>
                </a:r>
              </a:p>
              <a:p>
                <a:pPr marL="914400" lvl="0" indent="0" algn="l" rtl="0">
                  <a:lnSpc>
                    <a:spcPct val="114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sz="2000" dirty="0"/>
                  <a:t> </a:t>
                </a:r>
              </a:p>
              <a:p>
                <a:pPr marL="457200" lvl="0" indent="0" algn="l" rtl="0">
                  <a:lnSpc>
                    <a:spcPct val="114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sz="2000" dirty="0"/>
              </a:p>
              <a:p>
                <a:pPr marL="457200" lvl="0" indent="0" algn="l" rtl="0">
                  <a:lnSpc>
                    <a:spcPct val="114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280" name="Google Shape;280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506" y="1612069"/>
                <a:ext cx="7505700" cy="2448000"/>
              </a:xfrm>
              <a:prstGeom prst="rect">
                <a:avLst/>
              </a:prstGeom>
              <a:blipFill>
                <a:blip r:embed="rId3"/>
                <a:stretch>
                  <a:fillRect b="-2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415113" y="59041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System Design</a:t>
            </a:r>
            <a:br>
              <a:rPr lang="en-US" sz="2400" b="1" dirty="0"/>
            </a:br>
            <a:r>
              <a:rPr lang="iw" sz="2400" b="1" dirty="0"/>
              <a:t>The </a:t>
            </a:r>
            <a:r>
              <a:rPr lang="en-US" sz="2400" b="1" dirty="0"/>
              <a:t>A</a:t>
            </a:r>
            <a:r>
              <a:rPr lang="iw" sz="2400" b="1" dirty="0"/>
              <a:t>lgorithm</a:t>
            </a:r>
            <a:endParaRPr sz="24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Google Shape;286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4832" y="1642373"/>
                <a:ext cx="7505700" cy="282496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42900" algn="l">
                  <a:buSzPts val="1800"/>
                </a:pPr>
                <a:r>
                  <a:rPr lang="en-US" sz="2000" dirty="0"/>
                  <a:t>Using the pre calculated values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000" dirty="0"/>
                  <a:t>, we can determine the optimal algorithm for the given input</a:t>
                </a:r>
              </a:p>
              <a:p>
                <a:pPr lvl="0" indent="-342900" algn="l">
                  <a:buSzPts val="1800"/>
                </a:pPr>
                <a:endParaRPr lang="ar-AE" sz="2000" dirty="0"/>
              </a:p>
              <a:p>
                <a:pPr marL="571500" lvl="1" indent="0">
                  <a:spcBef>
                    <a:spcPts val="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𝑀𝐼𝑁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𝐹𝑖𝑟𝑠𝑡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𝐹𝑖𝑡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𝑁𝑒𝑥𝑡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𝐹𝑖𝑡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𝐵𝑒𝑠𝑡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𝐹𝑖𝑡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), ...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ar-AE" sz="2000" dirty="0"/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sz="1800" dirty="0"/>
              </a:p>
              <a:p>
                <a:pPr marL="400050" indent="-285750" algn="l">
                  <a:buSzPts val="1800"/>
                </a:pPr>
                <a:r>
                  <a:rPr lang="en-US" sz="1800" dirty="0"/>
                  <a:t>Stores the files using the selected optimal algorithm</a:t>
                </a:r>
              </a:p>
              <a:p>
                <a:pPr marL="400050" indent="-285750" algn="l">
                  <a:buSzPts val="1800"/>
                </a:pPr>
                <a:r>
                  <a:rPr lang="en-US" sz="1800" dirty="0"/>
                  <a:t>Can be farther enhanced to better represent the input</a:t>
                </a:r>
              </a:p>
              <a:p>
                <a:pPr marL="400050" indent="-285750" algn="l">
                  <a:buSzPts val="1800"/>
                </a:pPr>
                <a:endParaRPr lang="en-US" sz="1600" dirty="0"/>
              </a:p>
              <a:p>
                <a:pPr marL="114300" lvl="0" indent="0" algn="l"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𝑀𝐼𝑁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𝐹𝑖𝑟𝑠𝑡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𝐹𝑖𝑡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𝐹𝑖𝑙𝑒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𝐵𝑖𝑛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,…),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𝑁𝑒𝑥𝑡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𝐹𝑖𝑡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𝐹𝑖𝑙𝑒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𝐵𝑖𝑛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,...),...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86" name="Google Shape;286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4832" y="1642373"/>
                <a:ext cx="7505700" cy="2824962"/>
              </a:xfrm>
              <a:prstGeom prst="rect">
                <a:avLst/>
              </a:prstGeom>
              <a:blipFill>
                <a:blip r:embed="rId3"/>
                <a:stretch>
                  <a:fillRect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262128" y="197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Use Case diagram</a:t>
            </a:r>
            <a:endParaRPr sz="3600" b="1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28" y="839217"/>
            <a:ext cx="8031267" cy="410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217025" y="136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Class Diagram</a:t>
            </a:r>
            <a:endParaRPr sz="3600" b="1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DE56693-3011-4269-A135-65E4E231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10" y="248033"/>
            <a:ext cx="4244561" cy="48228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298155" y="21424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GUI</a:t>
            </a:r>
            <a:endParaRPr sz="3600" b="1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5" name="Picture 4" descr="https://lh3.googleusercontent.com/LWovF5_d9vP6iCO_C3lvRUKu1RdDQkKVRaZAHBIdBi2awP669ZKne9dDk2Az9KY9uoEGWKbpkUu8wlrOioe-mmROwd5MVEfFK54nmPZ2KVepKxLKttHostlYnrqBDERkdxqLBpwS">
            <a:extLst>
              <a:ext uri="{FF2B5EF4-FFF2-40B4-BE49-F238E27FC236}">
                <a16:creationId xmlns:a16="http://schemas.microsoft.com/office/drawing/2014/main" id="{5AF8E9F8-F212-4591-BAF3-B8A1357AB0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962883"/>
            <a:ext cx="3763482" cy="250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https://lh4.googleusercontent.com/UlBqCMgfI0-h1BSj3QHZG3xCQXdchBD3kciByEGRv9-MM7BgW0KCjaiy5aZcnTTEIcuLRKtOye2APImTDBXtzl-a9BRx4oz3aF3oBWKT2dOxVDCza1UGZj0gPrirEGcRegMMLFuf">
            <a:extLst>
              <a:ext uri="{FF2B5EF4-FFF2-40B4-BE49-F238E27FC236}">
                <a16:creationId xmlns:a16="http://schemas.microsoft.com/office/drawing/2014/main" id="{8AEE269D-D34E-402F-84A8-52AA0703D3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15" y="1657938"/>
            <a:ext cx="3933604" cy="245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4.googleusercontent.com/FjwXILLlNMk2tsXTyVKs1hveZ2GR2B7oXh1YVlrHRmAdzWVE2ROlkPKmIzWh9FH-OB5aInePoelr_pN7CK9sK9IhwWka5g3P-LriFS5rlVsOj8QsKA_hIRsARyiH3UZ3EdlR1lji">
            <a:extLst>
              <a:ext uri="{FF2B5EF4-FFF2-40B4-BE49-F238E27FC236}">
                <a16:creationId xmlns:a16="http://schemas.microsoft.com/office/drawing/2014/main" id="{56693331-D203-42DB-93EC-E5BE1BFFF2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07" y="174125"/>
            <a:ext cx="3163052" cy="23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lh5.googleusercontent.com/jvaMB9s1YrssJhy1_TG7qdagZZUDi28NcQuu7FQyCDgBEhv7t5K1PmZ1ciC2VECt8rDm06_p5-bRWZAaaHR0lGSaL9-iTp4OTZ1jCLNQ13cAsmgKe90G5iAjDTV-1Hs9PUueNe6J">
            <a:extLst>
              <a:ext uri="{FF2B5EF4-FFF2-40B4-BE49-F238E27FC236}">
                <a16:creationId xmlns:a16="http://schemas.microsoft.com/office/drawing/2014/main" id="{360F50CB-447C-4B1F-A4C7-B272584D48F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55" y="2745474"/>
            <a:ext cx="3163053" cy="206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39"/>
          <p:cNvGraphicFramePr/>
          <p:nvPr>
            <p:extLst>
              <p:ext uri="{D42A27DB-BD31-4B8C-83A1-F6EECF244321}">
                <p14:modId xmlns:p14="http://schemas.microsoft.com/office/powerpoint/2010/main" val="2781811831"/>
              </p:ext>
            </p:extLst>
          </p:nvPr>
        </p:nvGraphicFramePr>
        <p:xfrm>
          <a:off x="244346" y="51009"/>
          <a:ext cx="7921458" cy="5041482"/>
        </p:xfrm>
        <a:graphic>
          <a:graphicData uri="http://schemas.openxmlformats.org/drawingml/2006/table">
            <a:tbl>
              <a:tblPr>
                <a:noFill/>
                <a:tableStyleId>{15EFC938-693F-4A51-BF2F-AF400FDA3085}</a:tableStyleId>
              </a:tblPr>
              <a:tblGrid>
                <a:gridCol w="108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8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Test No.</a:t>
                      </a:r>
                      <a:endParaRPr sz="2000" kern="1200" spc="8" baseline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Test subject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Expected result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3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>
                          <a:latin typeface="Times New Roman"/>
                          <a:ea typeface="Times New Roman"/>
                          <a:cs typeface="+mn-cs"/>
                          <a:sym typeface="Times New Roman"/>
                        </a:rPr>
                        <a:t>1.</a:t>
                      </a:r>
                      <a:endParaRPr sz="2000">
                        <a:latin typeface="Times New Roman"/>
                        <a:ea typeface="Times New Roman"/>
                        <a:cs typeface="+mn-cs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login with correct details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files manager screen will be displayed</a:t>
                      </a:r>
                      <a:endParaRPr sz="2000" kern="1200" spc="8" baseline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>
                          <a:latin typeface="Times New Roman"/>
                          <a:ea typeface="Times New Roman"/>
                          <a:cs typeface="+mn-cs"/>
                          <a:sym typeface="Times New Roman"/>
                        </a:rPr>
                        <a:t>2.</a:t>
                      </a:r>
                      <a:endParaRPr sz="2000">
                        <a:latin typeface="Times New Roman"/>
                        <a:ea typeface="Times New Roman"/>
                        <a:cs typeface="+mn-cs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login with incorrect details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error message appear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3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>
                          <a:latin typeface="Times New Roman"/>
                          <a:ea typeface="Times New Roman"/>
                          <a:cs typeface="+mn-cs"/>
                          <a:sym typeface="Times New Roman"/>
                        </a:rPr>
                        <a:t>3.</a:t>
                      </a:r>
                      <a:endParaRPr sz="2000">
                        <a:latin typeface="Times New Roman"/>
                        <a:ea typeface="Times New Roman"/>
                        <a:cs typeface="+mn-cs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choose 1 file and press “upload”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“file uploaded successfully” prompt</a:t>
                      </a:r>
                      <a:endParaRPr sz="2000" kern="1200" spc="8" baseline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3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>
                          <a:latin typeface="Times New Roman"/>
                          <a:ea typeface="Times New Roman"/>
                          <a:cs typeface="+mn-cs"/>
                          <a:sym typeface="Times New Roman"/>
                        </a:rPr>
                        <a:t>4.</a:t>
                      </a:r>
                      <a:endParaRPr sz="2000">
                        <a:latin typeface="Times New Roman"/>
                        <a:ea typeface="Times New Roman"/>
                        <a:cs typeface="+mn-cs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press “upload” without choosing file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error message appear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>
                          <a:latin typeface="Times New Roman"/>
                          <a:ea typeface="Times New Roman"/>
                          <a:cs typeface="+mn-cs"/>
                          <a:sym typeface="Times New Roman"/>
                        </a:rPr>
                        <a:t>5.</a:t>
                      </a:r>
                      <a:endParaRPr sz="2000">
                        <a:latin typeface="Times New Roman"/>
                        <a:ea typeface="Times New Roman"/>
                        <a:cs typeface="+mn-cs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Try to upload too big file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error message appear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38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>
                          <a:latin typeface="Times New Roman"/>
                          <a:ea typeface="Times New Roman"/>
                          <a:cs typeface="+mn-cs"/>
                          <a:sym typeface="Times New Roman"/>
                        </a:rPr>
                        <a:t>6.</a:t>
                      </a:r>
                      <a:endParaRPr sz="2000">
                        <a:latin typeface="Times New Roman"/>
                        <a:ea typeface="Times New Roman"/>
                        <a:cs typeface="+mn-cs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see the stored files (press “see my files”)</a:t>
                      </a:r>
                      <a:endParaRPr sz="2000" kern="1200" spc="8" baseline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list with the stored files will be displayed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>
                          <a:latin typeface="Times New Roman"/>
                          <a:ea typeface="Times New Roman"/>
                          <a:cs typeface="+mn-cs"/>
                          <a:sym typeface="Times New Roman"/>
                        </a:rPr>
                        <a:t>7.</a:t>
                      </a:r>
                      <a:endParaRPr sz="2000">
                        <a:latin typeface="Times New Roman"/>
                        <a:ea typeface="Times New Roman"/>
                        <a:cs typeface="+mn-cs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download stored file</a:t>
                      </a:r>
                      <a:endParaRPr sz="2000" kern="1200" spc="8" baseline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file will be downloaded to computer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40"/>
          <p:cNvGraphicFramePr/>
          <p:nvPr>
            <p:extLst>
              <p:ext uri="{D42A27DB-BD31-4B8C-83A1-F6EECF244321}">
                <p14:modId xmlns:p14="http://schemas.microsoft.com/office/powerpoint/2010/main" val="1297595273"/>
              </p:ext>
            </p:extLst>
          </p:nvPr>
        </p:nvGraphicFramePr>
        <p:xfrm>
          <a:off x="0" y="0"/>
          <a:ext cx="8623004" cy="5153025"/>
        </p:xfrm>
        <a:graphic>
          <a:graphicData uri="http://schemas.openxmlformats.org/drawingml/2006/table">
            <a:tbl>
              <a:tblPr>
                <a:noFill/>
                <a:tableStyleId>{15EFC938-693F-4A51-BF2F-AF400FDA3085}</a:tableStyleId>
              </a:tblPr>
              <a:tblGrid>
                <a:gridCol w="12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6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No.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subject</a:t>
                      </a:r>
                      <a:endParaRPr sz="2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result</a:t>
                      </a:r>
                      <a:endParaRPr sz="2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go back to upload files window(on my files press “back</a:t>
                      </a:r>
                      <a:r>
                        <a:rPr lang="en-US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“)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the default page (Upload files)screen will be displayed.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47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choose many files and press “upload”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“N file uploaded successfully” prompt(N is the number of files)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47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account sign out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client signs out the account and return to login page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6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select N files to upload with total size of M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number of file indicator will show “N files to upload”, total size indicator will show “Total files size = M”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47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select 0 files to delete, and press “delete” button</a:t>
                      </a:r>
                      <a:endParaRPr sz="2000" kern="1200" spc="8" baseline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2000" kern="1200" spc="8" baseline="0" dirty="0">
                          <a:solidFill>
                            <a:srgbClr val="000000"/>
                          </a:solidFill>
                          <a:latin typeface="Gisha"/>
                          <a:ea typeface="Times New Roman"/>
                          <a:cs typeface="Gisha"/>
                          <a:sym typeface="Times New Roman"/>
                        </a:rPr>
                        <a:t>error message appear</a:t>
                      </a:r>
                      <a:endParaRPr sz="2000" kern="1200" spc="8" baseline="0" dirty="0">
                        <a:solidFill>
                          <a:srgbClr val="000000"/>
                        </a:solidFill>
                        <a:latin typeface="Gisha"/>
                        <a:ea typeface="Times New Roman"/>
                        <a:cs typeface="Gisha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8F39D-A552-4B2D-8BA3-06B72529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35" y="-130978"/>
            <a:ext cx="3077547" cy="2211789"/>
          </a:xfrm>
          <a:prstGeom prst="rect">
            <a:avLst/>
          </a:prstGeom>
        </p:spPr>
      </p:pic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508244" y="704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The Bin Packing </a:t>
            </a:r>
            <a:r>
              <a:rPr lang="en-US" sz="3600" b="1">
                <a:solidFill>
                  <a:srgbClr val="000000"/>
                </a:solidFill>
              </a:rPr>
              <a:t>P</a:t>
            </a:r>
            <a:r>
              <a:rPr lang="en-US" sz="3600" b="1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roblem</a:t>
            </a:r>
            <a:endParaRPr lang="en-US" sz="3600" b="1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Google Shape;14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8244" y="1407000"/>
                <a:ext cx="7505700" cy="362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2000" dirty="0"/>
                  <a:t>We are given a list of items with sizes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[0,1]</a:t>
                </a:r>
              </a:p>
              <a:p>
                <a:pPr marL="457200" lvl="0" indent="-311150" algn="l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2000" dirty="0"/>
                  <a:t>The problem consists of </a:t>
                </a:r>
                <a:r>
                  <a:rPr lang="en-US" sz="2000" b="1" dirty="0"/>
                  <a:t>packing each item into a bin</a:t>
                </a:r>
              </a:p>
              <a:p>
                <a:pPr marL="457200" lvl="0" indent="-311150" algn="l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2000" dirty="0"/>
                  <a:t>The total number of bins shall be </a:t>
                </a:r>
                <a:r>
                  <a:rPr lang="en-US" sz="2000" b="1" dirty="0"/>
                  <a:t>as small as possible</a:t>
                </a:r>
                <a:endParaRPr lang="en-US" sz="300" b="1" dirty="0"/>
              </a:p>
              <a:p>
                <a:pPr marL="457200" lvl="0" indent="-311150" algn="l">
                  <a:lnSpc>
                    <a:spcPct val="105000"/>
                  </a:lnSpc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2000" dirty="0"/>
                  <a:t>Bin Packing has many variants as this abstract problem models a large variety of </a:t>
                </a:r>
                <a:r>
                  <a:rPr lang="en-US" sz="2000" b="1" dirty="0"/>
                  <a:t>real world problems </a:t>
                </a:r>
                <a:r>
                  <a:rPr lang="en-US" sz="2000" dirty="0"/>
                  <a:t>machine scheduling problems, storage allocation </a:t>
                </a:r>
              </a:p>
              <a:p>
                <a:pPr marL="457200" lvl="0" indent="-298450" algn="l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Font typeface="Times New Roman"/>
                  <a:buChar char="●"/>
                </a:pPr>
                <a:r>
                  <a:rPr lang="en-US" sz="2000" dirty="0"/>
                  <a:t>We will focus on </a:t>
                </a:r>
                <a:r>
                  <a:rPr lang="en-US" sz="2000" b="1" dirty="0"/>
                  <a:t>storage allocation </a:t>
                </a:r>
                <a:r>
                  <a:rPr lang="en-US" sz="2000" dirty="0"/>
                  <a:t>problems, where we want to </a:t>
                </a:r>
                <a:r>
                  <a:rPr lang="en-US" sz="2000" b="1" dirty="0"/>
                  <a:t>minimize</a:t>
                </a:r>
                <a:r>
                  <a:rPr lang="en-US" sz="2000" dirty="0"/>
                  <a:t> the necessary containers for storing all the items</a:t>
                </a:r>
                <a:endParaRPr lang="en-US" sz="2000" b="1" dirty="0"/>
              </a:p>
              <a:p>
                <a:pPr lvl="0" algn="l">
                  <a:lnSpc>
                    <a:spcPct val="105000"/>
                  </a:lnSpc>
                </a:pPr>
                <a:r>
                  <a:rPr lang="en-US" sz="2000" b="1" dirty="0"/>
                  <a:t>NP-Hard</a:t>
                </a:r>
                <a:endParaRPr lang="en-US" sz="2000" dirty="0"/>
              </a:p>
            </p:txBody>
          </p:sp>
        </mc:Choice>
        <mc:Fallback xmlns="">
          <p:sp>
            <p:nvSpPr>
              <p:cNvPr id="148" name="Google Shape;14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8244" y="1407000"/>
                <a:ext cx="7505700" cy="3622200"/>
              </a:xfrm>
              <a:prstGeom prst="rect">
                <a:avLst/>
              </a:prstGeom>
              <a:blipFill>
                <a:blip r:embed="rId4"/>
                <a:stretch>
                  <a:fillRect b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620846" y="704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Bin Packing Algorithms</a:t>
            </a:r>
            <a:endParaRPr sz="3600" b="1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620845" y="1472932"/>
            <a:ext cx="774448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lnSpc>
                <a:spcPct val="125000"/>
              </a:lnSpc>
            </a:pPr>
            <a:r>
              <a:rPr lang="en-US" sz="2000" dirty="0"/>
              <a:t>Many of the algorithms depend on the way the </a:t>
            </a:r>
            <a:r>
              <a:rPr lang="en-US" sz="2000" b="1" dirty="0"/>
              <a:t>input is read</a:t>
            </a:r>
          </a:p>
          <a:p>
            <a:pPr marL="342900" indent="-342900" algn="l">
              <a:lnSpc>
                <a:spcPct val="125000"/>
              </a:lnSpc>
            </a:pPr>
            <a:r>
              <a:rPr lang="en-US" sz="2000" dirty="0"/>
              <a:t>In </a:t>
            </a:r>
            <a:r>
              <a:rPr lang="en-US" sz="2000" b="1" dirty="0"/>
              <a:t>Online</a:t>
            </a:r>
            <a:r>
              <a:rPr lang="en-US" sz="2000" dirty="0"/>
              <a:t> algorithms, the input is read </a:t>
            </a:r>
            <a:r>
              <a:rPr lang="en-US" sz="2000" b="1" dirty="0"/>
              <a:t>one item at a time</a:t>
            </a:r>
          </a:p>
          <a:p>
            <a:pPr marL="342900" indent="-342900" algn="l">
              <a:lnSpc>
                <a:spcPct val="125000"/>
              </a:lnSpc>
            </a:pPr>
            <a:r>
              <a:rPr lang="en-US" sz="2000" dirty="0"/>
              <a:t>In </a:t>
            </a:r>
            <a:r>
              <a:rPr lang="en-US" sz="2000" b="1" dirty="0"/>
              <a:t>Offline</a:t>
            </a:r>
            <a:r>
              <a:rPr lang="en-US" sz="2000" dirty="0"/>
              <a:t> algorithms, </a:t>
            </a:r>
            <a:r>
              <a:rPr lang="en-US" sz="2000" b="1" dirty="0"/>
              <a:t>all </a:t>
            </a:r>
            <a:r>
              <a:rPr lang="en-US" sz="2000" dirty="0"/>
              <a:t>the items are </a:t>
            </a:r>
            <a:r>
              <a:rPr lang="en-US" sz="2000" b="1" dirty="0"/>
              <a:t>known from advance</a:t>
            </a:r>
          </a:p>
          <a:p>
            <a:pPr marL="342900" indent="-342900" algn="l">
              <a:lnSpc>
                <a:spcPct val="125000"/>
              </a:lnSpc>
            </a:pPr>
            <a:r>
              <a:rPr lang="en-US" sz="2000" dirty="0"/>
              <a:t>We will focus on Online algorithms</a:t>
            </a:r>
            <a:endParaRPr sz="2000" dirty="0"/>
          </a:p>
          <a:p>
            <a:pPr marL="457200" marR="0" lvl="0" indent="0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9B087-1D91-45E8-95A4-E74E89A0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4" y="2884067"/>
            <a:ext cx="3319639" cy="207372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62A55DD-D4BA-4565-B8C1-5B3ED90E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84067"/>
            <a:ext cx="3484149" cy="2176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C0552-5331-4C1F-90D5-79E455EB08FA}"/>
              </a:ext>
            </a:extLst>
          </p:cNvPr>
          <p:cNvSpPr txBox="1"/>
          <p:nvPr/>
        </p:nvSpPr>
        <p:spPr>
          <a:xfrm>
            <a:off x="1250156" y="388536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Online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DE6A3-AA3C-476F-9EE5-3D7A2657F026}"/>
              </a:ext>
            </a:extLst>
          </p:cNvPr>
          <p:cNvSpPr txBox="1"/>
          <p:nvPr/>
        </p:nvSpPr>
        <p:spPr>
          <a:xfrm>
            <a:off x="4381987" y="348412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Offline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378475" y="1568701"/>
            <a:ext cx="7505700" cy="2543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sz="2000" dirty="0"/>
              <a:t>A </a:t>
            </a:r>
            <a:r>
              <a:rPr lang="iw" sz="2000" dirty="0"/>
              <a:t>Bin Packing algorithm is called </a:t>
            </a:r>
            <a:r>
              <a:rPr lang="iw" sz="2000" b="1" dirty="0"/>
              <a:t>online </a:t>
            </a:r>
            <a:r>
              <a:rPr lang="iw" sz="2000" dirty="0"/>
              <a:t>if it is given the items from L one at a time</a:t>
            </a:r>
            <a:endParaRPr lang="en-US" sz="2000" dirty="0"/>
          </a:p>
          <a:p>
            <a:pPr algn="l">
              <a:lnSpc>
                <a:spcPct val="114000"/>
              </a:lnSpc>
            </a:pPr>
            <a:r>
              <a:rPr lang="en-US" sz="2000" b="1" dirty="0"/>
              <a:t>No information</a:t>
            </a:r>
            <a:r>
              <a:rPr lang="en-US" sz="2000" dirty="0"/>
              <a:t> about the </a:t>
            </a:r>
            <a:r>
              <a:rPr lang="en-US" sz="2000" b="1" dirty="0"/>
              <a:t>upcoming</a:t>
            </a:r>
            <a:r>
              <a:rPr lang="en-US" sz="2000" dirty="0"/>
              <a:t> items</a:t>
            </a:r>
          </a:p>
          <a:p>
            <a:pPr algn="l">
              <a:lnSpc>
                <a:spcPct val="114000"/>
              </a:lnSpc>
            </a:pPr>
            <a:r>
              <a:rPr lang="iw" sz="2000" dirty="0"/>
              <a:t>A new item is packed according to the packing and sizes of items that have already arrived before</a:t>
            </a:r>
            <a:endParaRPr lang="en-US" sz="2000" dirty="0"/>
          </a:p>
          <a:p>
            <a:pPr algn="l">
              <a:lnSpc>
                <a:spcPct val="114000"/>
              </a:lnSpc>
            </a:pPr>
            <a:r>
              <a:rPr lang="iw" sz="2000" dirty="0"/>
              <a:t>Work in </a:t>
            </a:r>
            <a:r>
              <a:rPr lang="iw" sz="2000" b="1" dirty="0"/>
              <a:t>real-time environments </a:t>
            </a:r>
            <a:r>
              <a:rPr lang="iw" sz="2000" dirty="0"/>
              <a:t>where</a:t>
            </a:r>
            <a:br>
              <a:rPr lang="en-US" sz="2000" dirty="0"/>
            </a:br>
            <a:r>
              <a:rPr lang="iw" sz="2000" dirty="0"/>
              <a:t> packing must be immediate </a:t>
            </a:r>
            <a:r>
              <a:rPr lang="en-US" sz="2000" dirty="0"/>
              <a:t>or </a:t>
            </a:r>
            <a:br>
              <a:rPr lang="en-US" sz="2000" dirty="0"/>
            </a:br>
            <a:r>
              <a:rPr lang="en-US" sz="2000" dirty="0"/>
              <a:t>at least</a:t>
            </a:r>
            <a:r>
              <a:rPr lang="iw" sz="2000" dirty="0"/>
              <a:t> very fast</a:t>
            </a:r>
            <a:endParaRPr sz="2000" dirty="0"/>
          </a:p>
          <a:p>
            <a:pPr marL="742950" indent="-285750" algn="l">
              <a:lnSpc>
                <a:spcPct val="114000"/>
              </a:lnSpc>
            </a:pPr>
            <a:endParaRPr dirty="0"/>
          </a:p>
          <a:p>
            <a:pPr marL="285750" indent="-285750" algn="l">
              <a:lnSpc>
                <a:spcPct val="114000"/>
              </a:lnSpc>
              <a:spcAft>
                <a:spcPts val="1600"/>
              </a:spcAft>
            </a:pPr>
            <a:endParaRPr dirty="0"/>
          </a:p>
        </p:txBody>
      </p:sp>
      <p:sp>
        <p:nvSpPr>
          <p:cNvPr id="5" name="Google Shape;153;p17">
            <a:extLst>
              <a:ext uri="{FF2B5EF4-FFF2-40B4-BE49-F238E27FC236}">
                <a16:creationId xmlns:a16="http://schemas.microsoft.com/office/drawing/2014/main" id="{EB7E332D-9089-4EA0-B0D4-1C035D60506E}"/>
              </a:ext>
            </a:extLst>
          </p:cNvPr>
          <p:cNvSpPr txBox="1">
            <a:spLocks/>
          </p:cNvSpPr>
          <p:nvPr/>
        </p:nvSpPr>
        <p:spPr>
          <a:xfrm>
            <a:off x="620846" y="704775"/>
            <a:ext cx="75057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Gisha"/>
              <a:buNone/>
              <a:defRPr sz="3000" kern="1200" spc="-38" baseline="0">
                <a:solidFill>
                  <a:schemeClr val="tx1"/>
                </a:solidFill>
                <a:latin typeface="Gisha"/>
                <a:ea typeface="Gisha"/>
                <a:cs typeface="Gisha"/>
                <a:sym typeface="Gish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z="3600" b="1" dirty="0">
                <a:solidFill>
                  <a:srgbClr val="000000"/>
                </a:solidFill>
              </a:rPr>
              <a:t>Bin Packing Algorithms</a:t>
            </a:r>
            <a:br>
              <a:rPr lang="en-US" sz="36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Online Algorithms</a:t>
            </a:r>
            <a:endParaRPr lang="en-US" sz="3600" b="1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D8D0C-000C-4C75-AA7E-4CAAD06D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09" y="2955025"/>
            <a:ext cx="2203766" cy="2138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97675" y="461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Bin Packing Algorithms</a:t>
            </a:r>
            <a:br>
              <a:rPr lang="en-US" sz="3600" b="1" dirty="0"/>
            </a:br>
            <a:r>
              <a:rPr lang="en-US" sz="2400" b="1" dirty="0"/>
              <a:t>The Algorithms – First Fit</a:t>
            </a:r>
            <a:endParaRPr sz="3600" b="1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347490" y="1526344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w" sz="2400" dirty="0"/>
              <a:t>The item is packed into the </a:t>
            </a:r>
            <a:r>
              <a:rPr lang="iw" sz="2400" b="1" dirty="0"/>
              <a:t>first bin where it fits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4F17071-28DB-4792-8DE6-D24668B3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7" y="2109799"/>
            <a:ext cx="7143751" cy="25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1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97675" y="461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Bin Packing Algorithms</a:t>
            </a:r>
            <a:br>
              <a:rPr lang="en-US" sz="3600" b="1" dirty="0"/>
            </a:br>
            <a:r>
              <a:rPr lang="en-US" sz="2400" b="1" dirty="0"/>
              <a:t>The Algorithms – Best Fit</a:t>
            </a:r>
            <a:endParaRPr sz="3600" b="1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347490" y="1526344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w" sz="2400" dirty="0"/>
              <a:t>The item is packed into </a:t>
            </a:r>
            <a:r>
              <a:rPr lang="en-US" sz="2400" dirty="0"/>
              <a:t>a bin with </a:t>
            </a:r>
            <a:r>
              <a:rPr lang="en-US" sz="2400" b="1" dirty="0"/>
              <a:t>smallest bin </a:t>
            </a:r>
            <a:r>
              <a:rPr lang="en-US" sz="2400" dirty="0"/>
              <a:t>that is </a:t>
            </a:r>
            <a:r>
              <a:rPr lang="en-US" sz="2400" b="1" dirty="0"/>
              <a:t>big enough</a:t>
            </a:r>
          </a:p>
          <a:p>
            <a:pPr algn="l"/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C5DA0F-3D43-4894-BC87-E44AF1FE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0" y="2300287"/>
            <a:ext cx="7143751" cy="25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97675" y="461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Bin Packing Algorithms</a:t>
            </a:r>
            <a:br>
              <a:rPr lang="en-US" sz="3600" b="1" dirty="0"/>
            </a:br>
            <a:r>
              <a:rPr lang="en-US" sz="2400" b="1" dirty="0"/>
              <a:t>The Algorithms – Worst Fit</a:t>
            </a:r>
            <a:endParaRPr sz="3600" b="1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347490" y="1526344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w" sz="2400" dirty="0"/>
              <a:t>The item is packed into </a:t>
            </a:r>
            <a:r>
              <a:rPr lang="en-US" sz="2400" dirty="0"/>
              <a:t>the bin with the </a:t>
            </a:r>
            <a:r>
              <a:rPr lang="en-US" sz="2400" b="1" dirty="0"/>
              <a:t>largest possible free space </a:t>
            </a:r>
            <a:r>
              <a:rPr lang="en-US" sz="2400" dirty="0"/>
              <a:t>that the item can be stored on</a:t>
            </a:r>
          </a:p>
          <a:p>
            <a:pPr algn="l"/>
            <a:endParaRPr lang="en-US" sz="2400" b="1" dirty="0"/>
          </a:p>
          <a:p>
            <a:pPr algn="l"/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4F34961-D692-44AF-8A44-BCBFC24B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6" y="2478887"/>
            <a:ext cx="7143751" cy="25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97675" y="461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b="1" dirty="0"/>
              <a:t>Bin Packing Algorithms</a:t>
            </a:r>
            <a:br>
              <a:rPr lang="en-US" sz="3600" b="1" dirty="0"/>
            </a:br>
            <a:r>
              <a:rPr lang="en-US" sz="2400" b="1" dirty="0"/>
              <a:t>The Algorithms – Next Fit</a:t>
            </a:r>
            <a:endParaRPr sz="3600" b="1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347490" y="1526344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sz="2000" dirty="0"/>
              <a:t>Only </a:t>
            </a:r>
            <a:r>
              <a:rPr lang="en-US" sz="2000" b="1" dirty="0"/>
              <a:t>one open bin </a:t>
            </a:r>
            <a:r>
              <a:rPr lang="en-US" sz="2000" dirty="0"/>
              <a:t>at any time</a:t>
            </a:r>
          </a:p>
          <a:p>
            <a:pPr algn="l">
              <a:lnSpc>
                <a:spcPct val="114000"/>
              </a:lnSpc>
            </a:pPr>
            <a:r>
              <a:rPr lang="en-US" sz="2000" dirty="0"/>
              <a:t>If the next item cannot be packed into the open bin, the bin gets closed and the item is packed into a new bin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588ADCB-C2F6-40DC-AD40-4D069CABD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9" y="2571749"/>
            <a:ext cx="7143751" cy="25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81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544</TotalTime>
  <Words>965</Words>
  <Application>Microsoft Office PowerPoint</Application>
  <PresentationFormat>On-screen Show (16:9)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Times New Roman</vt:lpstr>
      <vt:lpstr>Gisha</vt:lpstr>
      <vt:lpstr>Wingdings 2</vt:lpstr>
      <vt:lpstr>Century Schoolbook</vt:lpstr>
      <vt:lpstr>Cambria Math</vt:lpstr>
      <vt:lpstr>View</vt:lpstr>
      <vt:lpstr>Efficient cloud storage, using Bin Packing algorithms </vt:lpstr>
      <vt:lpstr>     Introduction</vt:lpstr>
      <vt:lpstr>The Bin Packing Problem</vt:lpstr>
      <vt:lpstr>Bin Packing Algorithms</vt:lpstr>
      <vt:lpstr>PowerPoint Presentation</vt:lpstr>
      <vt:lpstr>Bin Packing Algorithms The Algorithms – First Fit</vt:lpstr>
      <vt:lpstr>Bin Packing Algorithms The Algorithms – Best Fit</vt:lpstr>
      <vt:lpstr>Bin Packing Algorithms The Algorithms – Worst Fit</vt:lpstr>
      <vt:lpstr>Bin Packing Algorithms The Algorithms – Next Fit</vt:lpstr>
      <vt:lpstr>Bin Packing Algorithms-cont.</vt:lpstr>
      <vt:lpstr>Evaluating Performance Competitive Ratio</vt:lpstr>
      <vt:lpstr>Evaluating Performance Competitive Ratio</vt:lpstr>
      <vt:lpstr>Evaluating Performance Our Approach</vt:lpstr>
      <vt:lpstr>Evaluating Performance Our Approach -      Definition</vt:lpstr>
      <vt:lpstr>Evaluating Performance Our Approach - X Definition</vt:lpstr>
      <vt:lpstr>Evaluating Performance X - First Fit</vt:lpstr>
      <vt:lpstr>Evaluating Performance X - Next Fit</vt:lpstr>
      <vt:lpstr>Evaluating Performance Our Approach - Y Definition</vt:lpstr>
      <vt:lpstr>Evaluating Performance Our Approach - Finalizing</vt:lpstr>
      <vt:lpstr>System Design Overview</vt:lpstr>
      <vt:lpstr>System Design Pre Calculations</vt:lpstr>
      <vt:lpstr>System Design The Algorithm</vt:lpstr>
      <vt:lpstr>Use Case diagram</vt:lpstr>
      <vt:lpstr>Class Diagram</vt:lpstr>
      <vt:lpstr>GUI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cloud storage, using Bin Packing algorithms</dc:title>
  <dc:creator>אביב מחוליה</dc:creator>
  <cp:lastModifiedBy>Amit Molek</cp:lastModifiedBy>
  <cp:revision>69</cp:revision>
  <dcterms:modified xsi:type="dcterms:W3CDTF">2019-07-04T18:09:35Z</dcterms:modified>
</cp:coreProperties>
</file>