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5" r:id="rId14"/>
    <p:sldId id="273" r:id="rId15"/>
    <p:sldId id="274" r:id="rId16"/>
    <p:sldId id="276" r:id="rId17"/>
    <p:sldId id="269" r:id="rId18"/>
    <p:sldId id="270" r:id="rId19"/>
    <p:sldId id="271" r:id="rId20"/>
    <p:sldId id="277" r:id="rId21"/>
    <p:sldId id="272" r:id="rId22"/>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0D9A4A-28C4-4750-A7BB-1029E8D2F83C}">
  <a:tblStyle styleId="{C00D9A4A-28C4-4750-A7BB-1029E8D2F83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419" autoAdjust="0"/>
  </p:normalViewPr>
  <p:slideViewPr>
    <p:cSldViewPr snapToGrid="0">
      <p:cViewPr varScale="1">
        <p:scale>
          <a:sx n="51" d="100"/>
          <a:sy n="51" d="100"/>
        </p:scale>
        <p:origin x="782" y="34"/>
      </p:cViewPr>
      <p:guideLst>
        <p:guide orient="horz" pos="344"/>
        <p:guide pos="11124"/>
        <p:guide orient="horz" pos="6344"/>
        <p:guide pos="6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019603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2" name="Google Shape;272;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0" name="Google Shape;290;p1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8" name="Google Shape;308;p1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8" name="Google Shape;308;p1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0550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8" name="Google Shape;308;p1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3874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8" name="Google Shape;308;p1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506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8" name="Google Shape;308;p1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7360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3" name="Google Shape;343;p1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1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8" name="Google Shape;308;p1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7169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1" name="Google Shape;201;p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8" name="Google Shape;218;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6" name="Google Shape;236;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4" name="Google Shape;254;p1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6112725" y="-1959143"/>
            <a:ext cx="6784864" cy="163963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1122724" y="3050857"/>
            <a:ext cx="9062162" cy="40990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805712" y="-929427"/>
            <a:ext cx="9062162" cy="120596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2376289" y="1750055"/>
            <a:ext cx="14257735" cy="37228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2376289" y="5616511"/>
            <a:ext cx="14257735" cy="2581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559"/>
              </a:spcBef>
              <a:spcAft>
                <a:spcPts val="0"/>
              </a:spcAft>
              <a:buClr>
                <a:schemeClr val="dk1"/>
              </a:buClr>
              <a:buSzPts val="3742"/>
              <a:buNone/>
              <a:defRPr sz="3741"/>
            </a:lvl1pPr>
            <a:lvl2pPr lvl="1" algn="ctr">
              <a:lnSpc>
                <a:spcPct val="90000"/>
              </a:lnSpc>
              <a:spcBef>
                <a:spcPts val="780"/>
              </a:spcBef>
              <a:spcAft>
                <a:spcPts val="0"/>
              </a:spcAft>
              <a:buClr>
                <a:schemeClr val="dk1"/>
              </a:buClr>
              <a:buSzPts val="3118"/>
              <a:buNone/>
              <a:defRPr sz="3118"/>
            </a:lvl2pPr>
            <a:lvl3pPr lvl="2" algn="ctr">
              <a:lnSpc>
                <a:spcPct val="90000"/>
              </a:lnSpc>
              <a:spcBef>
                <a:spcPts val="780"/>
              </a:spcBef>
              <a:spcAft>
                <a:spcPts val="0"/>
              </a:spcAft>
              <a:buClr>
                <a:schemeClr val="dk1"/>
              </a:buClr>
              <a:buSzPts val="2807"/>
              <a:buNone/>
              <a:defRPr sz="2807"/>
            </a:lvl3pPr>
            <a:lvl4pPr lvl="3" algn="ctr">
              <a:lnSpc>
                <a:spcPct val="90000"/>
              </a:lnSpc>
              <a:spcBef>
                <a:spcPts val="780"/>
              </a:spcBef>
              <a:spcAft>
                <a:spcPts val="0"/>
              </a:spcAft>
              <a:buClr>
                <a:schemeClr val="dk1"/>
              </a:buClr>
              <a:buSzPts val="2495"/>
              <a:buNone/>
              <a:defRPr sz="2495"/>
            </a:lvl4pPr>
            <a:lvl5pPr lvl="4" algn="ctr">
              <a:lnSpc>
                <a:spcPct val="90000"/>
              </a:lnSpc>
              <a:spcBef>
                <a:spcPts val="780"/>
              </a:spcBef>
              <a:spcAft>
                <a:spcPts val="0"/>
              </a:spcAft>
              <a:buClr>
                <a:schemeClr val="dk1"/>
              </a:buClr>
              <a:buSzPts val="2495"/>
              <a:buNone/>
              <a:defRPr sz="2495"/>
            </a:lvl5pPr>
            <a:lvl6pPr lvl="5" algn="ctr">
              <a:lnSpc>
                <a:spcPct val="90000"/>
              </a:lnSpc>
              <a:spcBef>
                <a:spcPts val="780"/>
              </a:spcBef>
              <a:spcAft>
                <a:spcPts val="0"/>
              </a:spcAft>
              <a:buClr>
                <a:schemeClr val="dk1"/>
              </a:buClr>
              <a:buSzPts val="2495"/>
              <a:buNone/>
              <a:defRPr sz="2495"/>
            </a:lvl6pPr>
            <a:lvl7pPr lvl="6" algn="ctr">
              <a:lnSpc>
                <a:spcPct val="90000"/>
              </a:lnSpc>
              <a:spcBef>
                <a:spcPts val="780"/>
              </a:spcBef>
              <a:spcAft>
                <a:spcPts val="0"/>
              </a:spcAft>
              <a:buClr>
                <a:schemeClr val="dk1"/>
              </a:buClr>
              <a:buSzPts val="2495"/>
              <a:buNone/>
              <a:defRPr sz="2495"/>
            </a:lvl7pPr>
            <a:lvl8pPr lvl="7" algn="ctr">
              <a:lnSpc>
                <a:spcPct val="90000"/>
              </a:lnSpc>
              <a:spcBef>
                <a:spcPts val="780"/>
              </a:spcBef>
              <a:spcAft>
                <a:spcPts val="0"/>
              </a:spcAft>
              <a:buClr>
                <a:schemeClr val="dk1"/>
              </a:buClr>
              <a:buSzPts val="2495"/>
              <a:buNone/>
              <a:defRPr sz="2495"/>
            </a:lvl8pPr>
            <a:lvl9pPr lvl="8" algn="ctr">
              <a:lnSpc>
                <a:spcPct val="90000"/>
              </a:lnSpc>
              <a:spcBef>
                <a:spcPts val="780"/>
              </a:spcBef>
              <a:spcAft>
                <a:spcPts val="0"/>
              </a:spcAft>
              <a:buClr>
                <a:schemeClr val="dk1"/>
              </a:buClr>
              <a:buSzPts val="2495"/>
              <a:buNone/>
              <a:defRPr sz="2495"/>
            </a:lvl9pPr>
          </a:lstStyle>
          <a:p>
            <a:endParaRPr/>
          </a:p>
        </p:txBody>
      </p:sp>
      <p:sp>
        <p:nvSpPr>
          <p:cNvPr id="22" name="Google Shape;22;p3"/>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297058" y="2665925"/>
            <a:ext cx="16396395"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1297058" y="7156164"/>
            <a:ext cx="16396395"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rgbClr val="888888"/>
              </a:buClr>
              <a:buSzPts val="3742"/>
              <a:buNone/>
              <a:defRPr sz="3741">
                <a:solidFill>
                  <a:srgbClr val="888888"/>
                </a:solidFill>
              </a:defRPr>
            </a:lvl1pPr>
            <a:lvl2pPr marL="914400" lvl="1" indent="-228600" algn="l">
              <a:lnSpc>
                <a:spcPct val="90000"/>
              </a:lnSpc>
              <a:spcBef>
                <a:spcPts val="780"/>
              </a:spcBef>
              <a:spcAft>
                <a:spcPts val="0"/>
              </a:spcAft>
              <a:buClr>
                <a:srgbClr val="888888"/>
              </a:buClr>
              <a:buSzPts val="3118"/>
              <a:buNone/>
              <a:defRPr sz="3118">
                <a:solidFill>
                  <a:srgbClr val="888888"/>
                </a:solidFill>
              </a:defRPr>
            </a:lvl2pPr>
            <a:lvl3pPr marL="1371600" lvl="2" indent="-228600" algn="l">
              <a:lnSpc>
                <a:spcPct val="90000"/>
              </a:lnSpc>
              <a:spcBef>
                <a:spcPts val="780"/>
              </a:spcBef>
              <a:spcAft>
                <a:spcPts val="0"/>
              </a:spcAft>
              <a:buClr>
                <a:srgbClr val="888888"/>
              </a:buClr>
              <a:buSzPts val="2807"/>
              <a:buNone/>
              <a:defRPr sz="2807">
                <a:solidFill>
                  <a:srgbClr val="888888"/>
                </a:solidFill>
              </a:defRPr>
            </a:lvl3pPr>
            <a:lvl4pPr marL="1828800" lvl="3" indent="-228600" algn="l">
              <a:lnSpc>
                <a:spcPct val="90000"/>
              </a:lnSpc>
              <a:spcBef>
                <a:spcPts val="780"/>
              </a:spcBef>
              <a:spcAft>
                <a:spcPts val="0"/>
              </a:spcAft>
              <a:buClr>
                <a:srgbClr val="888888"/>
              </a:buClr>
              <a:buSzPts val="2495"/>
              <a:buNone/>
              <a:defRPr sz="2495">
                <a:solidFill>
                  <a:srgbClr val="888888"/>
                </a:solidFill>
              </a:defRPr>
            </a:lvl4pPr>
            <a:lvl5pPr marL="2286000" lvl="4" indent="-228600" algn="l">
              <a:lnSpc>
                <a:spcPct val="90000"/>
              </a:lnSpc>
              <a:spcBef>
                <a:spcPts val="780"/>
              </a:spcBef>
              <a:spcAft>
                <a:spcPts val="0"/>
              </a:spcAft>
              <a:buClr>
                <a:srgbClr val="888888"/>
              </a:buClr>
              <a:buSzPts val="2495"/>
              <a:buNone/>
              <a:defRPr sz="2495">
                <a:solidFill>
                  <a:srgbClr val="888888"/>
                </a:solidFill>
              </a:defRPr>
            </a:lvl5pPr>
            <a:lvl6pPr marL="2743200" lvl="5" indent="-228600" algn="l">
              <a:lnSpc>
                <a:spcPct val="90000"/>
              </a:lnSpc>
              <a:spcBef>
                <a:spcPts val="780"/>
              </a:spcBef>
              <a:spcAft>
                <a:spcPts val="0"/>
              </a:spcAft>
              <a:buClr>
                <a:srgbClr val="888888"/>
              </a:buClr>
              <a:buSzPts val="2495"/>
              <a:buNone/>
              <a:defRPr sz="2495">
                <a:solidFill>
                  <a:srgbClr val="888888"/>
                </a:solidFill>
              </a:defRPr>
            </a:lvl6pPr>
            <a:lvl7pPr marL="3200400" lvl="6" indent="-228600" algn="l">
              <a:lnSpc>
                <a:spcPct val="90000"/>
              </a:lnSpc>
              <a:spcBef>
                <a:spcPts val="780"/>
              </a:spcBef>
              <a:spcAft>
                <a:spcPts val="0"/>
              </a:spcAft>
              <a:buClr>
                <a:srgbClr val="888888"/>
              </a:buClr>
              <a:buSzPts val="2495"/>
              <a:buNone/>
              <a:defRPr sz="2495">
                <a:solidFill>
                  <a:srgbClr val="888888"/>
                </a:solidFill>
              </a:defRPr>
            </a:lvl7pPr>
            <a:lvl8pPr marL="3657600" lvl="7" indent="-228600" algn="l">
              <a:lnSpc>
                <a:spcPct val="90000"/>
              </a:lnSpc>
              <a:spcBef>
                <a:spcPts val="780"/>
              </a:spcBef>
              <a:spcAft>
                <a:spcPts val="0"/>
              </a:spcAft>
              <a:buClr>
                <a:srgbClr val="888888"/>
              </a:buClr>
              <a:buSzPts val="2495"/>
              <a:buNone/>
              <a:defRPr sz="2495">
                <a:solidFill>
                  <a:srgbClr val="888888"/>
                </a:solidFill>
              </a:defRPr>
            </a:lvl8pPr>
            <a:lvl9pPr marL="4114800" lvl="8" indent="-228600" algn="l">
              <a:lnSpc>
                <a:spcPct val="90000"/>
              </a:lnSpc>
              <a:spcBef>
                <a:spcPts val="780"/>
              </a:spcBef>
              <a:spcAft>
                <a:spcPts val="0"/>
              </a:spcAft>
              <a:buClr>
                <a:srgbClr val="888888"/>
              </a:buClr>
              <a:buSzPts val="2495"/>
              <a:buNone/>
              <a:defRPr sz="2495">
                <a:solidFill>
                  <a:srgbClr val="888888"/>
                </a:solidFill>
              </a:defRPr>
            </a:lvl9pPr>
          </a:lstStyle>
          <a:p>
            <a:endParaRPr/>
          </a:p>
        </p:txBody>
      </p:sp>
      <p:sp>
        <p:nvSpPr>
          <p:cNvPr id="34" name="Google Shape;34;p5"/>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306959"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9623971"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309435"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309436" y="2621369"/>
            <a:ext cx="80422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7" name="Google Shape;47;p7"/>
          <p:cNvSpPr txBox="1">
            <a:spLocks noGrp="1"/>
          </p:cNvSpPr>
          <p:nvPr>
            <p:ph type="body" idx="2"/>
          </p:nvPr>
        </p:nvSpPr>
        <p:spPr>
          <a:xfrm>
            <a:off x="1309436" y="3906061"/>
            <a:ext cx="80422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9623971" y="2621369"/>
            <a:ext cx="8081859"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9" name="Google Shape;49;p7"/>
          <p:cNvSpPr txBox="1">
            <a:spLocks noGrp="1"/>
          </p:cNvSpPr>
          <p:nvPr>
            <p:ph type="body" idx="4"/>
          </p:nvPr>
        </p:nvSpPr>
        <p:spPr>
          <a:xfrm>
            <a:off x="9623971" y="3906061"/>
            <a:ext cx="8081859"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8081859" y="1539652"/>
            <a:ext cx="9623971" cy="7599245"/>
          </a:xfrm>
          <a:prstGeom prst="rect">
            <a:avLst/>
          </a:prstGeom>
          <a:noFill/>
          <a:ln>
            <a:noFill/>
          </a:ln>
        </p:spPr>
        <p:txBody>
          <a:bodyPr spcFirstLastPara="1" wrap="square" lIns="91425" tIns="45700" rIns="91425" bIns="45700" anchor="t" anchorCtr="0">
            <a:normAutofit/>
          </a:bodyPr>
          <a:lstStyle>
            <a:lvl1pPr marL="457200" lvl="0" indent="-545401" algn="l">
              <a:lnSpc>
                <a:spcPct val="90000"/>
              </a:lnSpc>
              <a:spcBef>
                <a:spcPts val="1559"/>
              </a:spcBef>
              <a:spcAft>
                <a:spcPts val="0"/>
              </a:spcAft>
              <a:buClr>
                <a:schemeClr val="dk1"/>
              </a:buClr>
              <a:buSzPts val="4989"/>
              <a:buChar char="•"/>
              <a:defRPr sz="4989"/>
            </a:lvl1pPr>
            <a:lvl2pPr marL="914400" lvl="1" indent="-505841" algn="l">
              <a:lnSpc>
                <a:spcPct val="90000"/>
              </a:lnSpc>
              <a:spcBef>
                <a:spcPts val="780"/>
              </a:spcBef>
              <a:spcAft>
                <a:spcPts val="0"/>
              </a:spcAft>
              <a:buClr>
                <a:schemeClr val="dk1"/>
              </a:buClr>
              <a:buSzPts val="4366"/>
              <a:buChar char="•"/>
              <a:defRPr sz="4366"/>
            </a:lvl2pPr>
            <a:lvl3pPr marL="1371600" lvl="2" indent="-466217" algn="l">
              <a:lnSpc>
                <a:spcPct val="90000"/>
              </a:lnSpc>
              <a:spcBef>
                <a:spcPts val="780"/>
              </a:spcBef>
              <a:spcAft>
                <a:spcPts val="0"/>
              </a:spcAft>
              <a:buClr>
                <a:schemeClr val="dk1"/>
              </a:buClr>
              <a:buSzPts val="3742"/>
              <a:buChar char="•"/>
              <a:defRPr sz="3741"/>
            </a:lvl3pPr>
            <a:lvl4pPr marL="1828800" lvl="3" indent="-426592" algn="l">
              <a:lnSpc>
                <a:spcPct val="90000"/>
              </a:lnSpc>
              <a:spcBef>
                <a:spcPts val="780"/>
              </a:spcBef>
              <a:spcAft>
                <a:spcPts val="0"/>
              </a:spcAft>
              <a:buClr>
                <a:schemeClr val="dk1"/>
              </a:buClr>
              <a:buSzPts val="3118"/>
              <a:buChar char="•"/>
              <a:defRPr sz="3118"/>
            </a:lvl4pPr>
            <a:lvl5pPr marL="2286000" lvl="4" indent="-426592" algn="l">
              <a:lnSpc>
                <a:spcPct val="90000"/>
              </a:lnSpc>
              <a:spcBef>
                <a:spcPts val="780"/>
              </a:spcBef>
              <a:spcAft>
                <a:spcPts val="0"/>
              </a:spcAft>
              <a:buClr>
                <a:schemeClr val="dk1"/>
              </a:buClr>
              <a:buSzPts val="3118"/>
              <a:buChar char="•"/>
              <a:defRPr sz="3118"/>
            </a:lvl5pPr>
            <a:lvl6pPr marL="2743200" lvl="5" indent="-426592" algn="l">
              <a:lnSpc>
                <a:spcPct val="90000"/>
              </a:lnSpc>
              <a:spcBef>
                <a:spcPts val="780"/>
              </a:spcBef>
              <a:spcAft>
                <a:spcPts val="0"/>
              </a:spcAft>
              <a:buClr>
                <a:schemeClr val="dk1"/>
              </a:buClr>
              <a:buSzPts val="3118"/>
              <a:buChar char="•"/>
              <a:defRPr sz="3118"/>
            </a:lvl6pPr>
            <a:lvl7pPr marL="3200400" lvl="6" indent="-426592" algn="l">
              <a:lnSpc>
                <a:spcPct val="90000"/>
              </a:lnSpc>
              <a:spcBef>
                <a:spcPts val="780"/>
              </a:spcBef>
              <a:spcAft>
                <a:spcPts val="0"/>
              </a:spcAft>
              <a:buClr>
                <a:schemeClr val="dk1"/>
              </a:buClr>
              <a:buSzPts val="3118"/>
              <a:buChar char="•"/>
              <a:defRPr sz="3118"/>
            </a:lvl7pPr>
            <a:lvl8pPr marL="3657600" lvl="7" indent="-426592" algn="l">
              <a:lnSpc>
                <a:spcPct val="90000"/>
              </a:lnSpc>
              <a:spcBef>
                <a:spcPts val="780"/>
              </a:spcBef>
              <a:spcAft>
                <a:spcPts val="0"/>
              </a:spcAft>
              <a:buClr>
                <a:schemeClr val="dk1"/>
              </a:buClr>
              <a:buSzPts val="3118"/>
              <a:buChar char="•"/>
              <a:defRPr sz="3118"/>
            </a:lvl8pPr>
            <a:lvl9pPr marL="4114800" lvl="8" indent="-426592" algn="l">
              <a:lnSpc>
                <a:spcPct val="90000"/>
              </a:lnSpc>
              <a:spcBef>
                <a:spcPts val="780"/>
              </a:spcBef>
              <a:spcAft>
                <a:spcPts val="0"/>
              </a:spcAft>
              <a:buClr>
                <a:schemeClr val="dk1"/>
              </a:buClr>
              <a:buSzPts val="3118"/>
              <a:buChar char="•"/>
              <a:defRPr sz="3118"/>
            </a:lvl9pPr>
          </a:lstStyle>
          <a:p>
            <a:endParaRPr/>
          </a:p>
        </p:txBody>
      </p:sp>
      <p:sp>
        <p:nvSpPr>
          <p:cNvPr id="61" name="Google Shape;61;p9"/>
          <p:cNvSpPr txBox="1">
            <a:spLocks noGrp="1"/>
          </p:cNvSpPr>
          <p:nvPr>
            <p:ph type="body" idx="2"/>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2" name="Google Shape;62;p9"/>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8081859" y="1539652"/>
            <a:ext cx="9623971" cy="759924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559"/>
              </a:spcBef>
              <a:spcAft>
                <a:spcPts val="0"/>
              </a:spcAft>
              <a:buClr>
                <a:schemeClr val="dk1"/>
              </a:buClr>
              <a:buSzPts val="4989"/>
              <a:buFont typeface="Arial"/>
              <a:buNone/>
              <a:defRPr sz="4989" b="0" i="0" u="none" strike="noStrike" cap="none">
                <a:solidFill>
                  <a:schemeClr val="dk1"/>
                </a:solidFill>
                <a:latin typeface="Calibri"/>
                <a:ea typeface="Calibri"/>
                <a:cs typeface="Calibri"/>
                <a:sym typeface="Calibri"/>
              </a:defRPr>
            </a:lvl1pPr>
            <a:lvl2pPr marR="0" lvl="1" algn="l" rtl="0">
              <a:lnSpc>
                <a:spcPct val="90000"/>
              </a:lnSpc>
              <a:spcBef>
                <a:spcPts val="780"/>
              </a:spcBef>
              <a:spcAft>
                <a:spcPts val="0"/>
              </a:spcAft>
              <a:buClr>
                <a:schemeClr val="dk1"/>
              </a:buClr>
              <a:buSzPts val="4366"/>
              <a:buFont typeface="Arial"/>
              <a:buNone/>
              <a:defRPr sz="4366" b="0" i="0" u="none" strike="noStrike" cap="none">
                <a:solidFill>
                  <a:schemeClr val="dk1"/>
                </a:solidFill>
                <a:latin typeface="Calibri"/>
                <a:ea typeface="Calibri"/>
                <a:cs typeface="Calibri"/>
                <a:sym typeface="Calibri"/>
              </a:defRPr>
            </a:lvl2pPr>
            <a:lvl3pPr marR="0" lvl="2" algn="l" rtl="0">
              <a:lnSpc>
                <a:spcPct val="90000"/>
              </a:lnSpc>
              <a:spcBef>
                <a:spcPts val="780"/>
              </a:spcBef>
              <a:spcAft>
                <a:spcPts val="0"/>
              </a:spcAft>
              <a:buClr>
                <a:schemeClr val="dk1"/>
              </a:buClr>
              <a:buSzPts val="3742"/>
              <a:buFont typeface="Arial"/>
              <a:buNone/>
              <a:defRPr sz="3741" b="0" i="0" u="none" strike="noStrike" cap="none">
                <a:solidFill>
                  <a:schemeClr val="dk1"/>
                </a:solidFill>
                <a:latin typeface="Calibri"/>
                <a:ea typeface="Calibri"/>
                <a:cs typeface="Calibri"/>
                <a:sym typeface="Calibri"/>
              </a:defRPr>
            </a:lvl3pPr>
            <a:lvl4pPr marR="0" lvl="3"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4pPr>
            <a:lvl5pPr marR="0" lvl="4"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5pPr>
            <a:lvl6pPr marR="0" lvl="5"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6pPr>
            <a:lvl7pPr marR="0" lvl="6"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7pPr>
            <a:lvl8pPr marR="0" lvl="7"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8pPr>
            <a:lvl9pPr marR="0" lvl="8"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9" name="Google Shape;69;p10"/>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EAF6"/>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860"/>
              <a:buFont typeface="Calibri"/>
              <a:buNone/>
              <a:defRPr sz="68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marR="0" lvl="0" indent="-505841" algn="l" rtl="0">
              <a:lnSpc>
                <a:spcPct val="90000"/>
              </a:lnSpc>
              <a:spcBef>
                <a:spcPts val="1559"/>
              </a:spcBef>
              <a:spcAft>
                <a:spcPts val="0"/>
              </a:spcAft>
              <a:buClr>
                <a:schemeClr val="dk1"/>
              </a:buClr>
              <a:buSzPts val="4366"/>
              <a:buFont typeface="Arial"/>
              <a:buChar char="•"/>
              <a:defRPr sz="4366" b="0" i="0" u="none" strike="noStrike" cap="none">
                <a:solidFill>
                  <a:schemeClr val="dk1"/>
                </a:solidFill>
                <a:latin typeface="Calibri"/>
                <a:ea typeface="Calibri"/>
                <a:cs typeface="Calibri"/>
                <a:sym typeface="Calibri"/>
              </a:defRPr>
            </a:lvl1pPr>
            <a:lvl2pPr marL="914400" marR="0" lvl="1" indent="-466217" algn="l" rtl="0">
              <a:lnSpc>
                <a:spcPct val="90000"/>
              </a:lnSpc>
              <a:spcBef>
                <a:spcPts val="780"/>
              </a:spcBef>
              <a:spcAft>
                <a:spcPts val="0"/>
              </a:spcAft>
              <a:buClr>
                <a:schemeClr val="dk1"/>
              </a:buClr>
              <a:buSzPts val="3742"/>
              <a:buFont typeface="Arial"/>
              <a:buChar char="•"/>
              <a:defRPr sz="3741" b="0" i="0" u="none" strike="noStrike" cap="none">
                <a:solidFill>
                  <a:schemeClr val="dk1"/>
                </a:solidFill>
                <a:latin typeface="Calibri"/>
                <a:ea typeface="Calibri"/>
                <a:cs typeface="Calibri"/>
                <a:sym typeface="Calibri"/>
              </a:defRPr>
            </a:lvl2pPr>
            <a:lvl3pPr marL="1371600" marR="0" lvl="2" indent="-426592" algn="l" rtl="0">
              <a:lnSpc>
                <a:spcPct val="90000"/>
              </a:lnSpc>
              <a:spcBef>
                <a:spcPts val="780"/>
              </a:spcBef>
              <a:spcAft>
                <a:spcPts val="0"/>
              </a:spcAft>
              <a:buClr>
                <a:schemeClr val="dk1"/>
              </a:buClr>
              <a:buSzPts val="3118"/>
              <a:buFont typeface="Arial"/>
              <a:buChar char="•"/>
              <a:defRPr sz="3118" b="0" i="0" u="none" strike="noStrike" cap="none">
                <a:solidFill>
                  <a:schemeClr val="dk1"/>
                </a:solidFill>
                <a:latin typeface="Calibri"/>
                <a:ea typeface="Calibri"/>
                <a:cs typeface="Calibri"/>
                <a:sym typeface="Calibri"/>
              </a:defRPr>
            </a:lvl3pPr>
            <a:lvl4pPr marL="1828800" marR="0" lvl="3"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4pPr>
            <a:lvl5pPr marL="2286000" marR="0" lvl="4"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5pPr>
            <a:lvl6pPr marL="2743200" marR="0" lvl="5"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6pPr>
            <a:lvl7pPr marL="3200400" marR="0" lvl="6"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7pPr>
            <a:lvl8pPr marL="3657600" marR="0" lvl="7"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8pPr>
            <a:lvl9pPr marL="4114800" marR="0" lvl="8"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70" b="0" i="0" u="none" strike="noStrike" cap="none">
                <a:solidFill>
                  <a:srgbClr val="888888"/>
                </a:solidFill>
                <a:latin typeface="Calibri"/>
                <a:ea typeface="Calibri"/>
                <a:cs typeface="Calibri"/>
                <a:sym typeface="Calibri"/>
              </a:defRPr>
            </a:lvl1pPr>
            <a:lvl2pPr marL="0" marR="0" lvl="1" indent="0" algn="r" rtl="0">
              <a:spcBef>
                <a:spcPts val="0"/>
              </a:spcBef>
              <a:buNone/>
              <a:defRPr sz="1870" b="0" i="0" u="none" strike="noStrike" cap="none">
                <a:solidFill>
                  <a:srgbClr val="888888"/>
                </a:solidFill>
                <a:latin typeface="Calibri"/>
                <a:ea typeface="Calibri"/>
                <a:cs typeface="Calibri"/>
                <a:sym typeface="Calibri"/>
              </a:defRPr>
            </a:lvl2pPr>
            <a:lvl3pPr marL="0" marR="0" lvl="2" indent="0" algn="r" rtl="0">
              <a:spcBef>
                <a:spcPts val="0"/>
              </a:spcBef>
              <a:buNone/>
              <a:defRPr sz="1870" b="0" i="0" u="none" strike="noStrike" cap="none">
                <a:solidFill>
                  <a:srgbClr val="888888"/>
                </a:solidFill>
                <a:latin typeface="Calibri"/>
                <a:ea typeface="Calibri"/>
                <a:cs typeface="Calibri"/>
                <a:sym typeface="Calibri"/>
              </a:defRPr>
            </a:lvl3pPr>
            <a:lvl4pPr marL="0" marR="0" lvl="3" indent="0" algn="r" rtl="0">
              <a:spcBef>
                <a:spcPts val="0"/>
              </a:spcBef>
              <a:buNone/>
              <a:defRPr sz="1870" b="0" i="0" u="none" strike="noStrike" cap="none">
                <a:solidFill>
                  <a:srgbClr val="888888"/>
                </a:solidFill>
                <a:latin typeface="Calibri"/>
                <a:ea typeface="Calibri"/>
                <a:cs typeface="Calibri"/>
                <a:sym typeface="Calibri"/>
              </a:defRPr>
            </a:lvl4pPr>
            <a:lvl5pPr marL="0" marR="0" lvl="4" indent="0" algn="r" rtl="0">
              <a:spcBef>
                <a:spcPts val="0"/>
              </a:spcBef>
              <a:buNone/>
              <a:defRPr sz="1870" b="0" i="0" u="none" strike="noStrike" cap="none">
                <a:solidFill>
                  <a:srgbClr val="888888"/>
                </a:solidFill>
                <a:latin typeface="Calibri"/>
                <a:ea typeface="Calibri"/>
                <a:cs typeface="Calibri"/>
                <a:sym typeface="Calibri"/>
              </a:defRPr>
            </a:lvl5pPr>
            <a:lvl6pPr marL="0" marR="0" lvl="5" indent="0" algn="r" rtl="0">
              <a:spcBef>
                <a:spcPts val="0"/>
              </a:spcBef>
              <a:buNone/>
              <a:defRPr sz="1870" b="0" i="0" u="none" strike="noStrike" cap="none">
                <a:solidFill>
                  <a:srgbClr val="888888"/>
                </a:solidFill>
                <a:latin typeface="Calibri"/>
                <a:ea typeface="Calibri"/>
                <a:cs typeface="Calibri"/>
                <a:sym typeface="Calibri"/>
              </a:defRPr>
            </a:lvl6pPr>
            <a:lvl7pPr marL="0" marR="0" lvl="6" indent="0" algn="r" rtl="0">
              <a:spcBef>
                <a:spcPts val="0"/>
              </a:spcBef>
              <a:buNone/>
              <a:defRPr sz="1870" b="0" i="0" u="none" strike="noStrike" cap="none">
                <a:solidFill>
                  <a:srgbClr val="888888"/>
                </a:solidFill>
                <a:latin typeface="Calibri"/>
                <a:ea typeface="Calibri"/>
                <a:cs typeface="Calibri"/>
                <a:sym typeface="Calibri"/>
              </a:defRPr>
            </a:lvl7pPr>
            <a:lvl8pPr marL="0" marR="0" lvl="7" indent="0" algn="r" rtl="0">
              <a:spcBef>
                <a:spcPts val="0"/>
              </a:spcBef>
              <a:buNone/>
              <a:defRPr sz="1870" b="0" i="0" u="none" strike="noStrike" cap="none">
                <a:solidFill>
                  <a:srgbClr val="888888"/>
                </a:solidFill>
                <a:latin typeface="Calibri"/>
                <a:ea typeface="Calibri"/>
                <a:cs typeface="Calibri"/>
                <a:sym typeface="Calibri"/>
              </a:defRPr>
            </a:lvl8pPr>
            <a:lvl9pPr marL="0" marR="0" lvl="8" indent="0" algn="r" rtl="0">
              <a:spcBef>
                <a:spcPts val="0"/>
              </a:spcBef>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www.apple.com/"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3939" y="2070102"/>
            <a:ext cx="15071695" cy="827994"/>
            <a:chOff x="-16184" y="8640158"/>
            <a:chExt cx="4045716" cy="439421"/>
          </a:xfrm>
        </p:grpSpPr>
        <p:sp>
          <p:nvSpPr>
            <p:cNvPr id="90" name="Google Shape;90;p13"/>
            <p:cNvSpPr/>
            <p:nvPr/>
          </p:nvSpPr>
          <p:spPr>
            <a:xfrm>
              <a:off x="-16184" y="8640159"/>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800" dirty="0">
                  <a:solidFill>
                    <a:schemeClr val="lt1"/>
                  </a:solidFill>
                  <a:latin typeface="Calibri"/>
                  <a:ea typeface="Calibri"/>
                  <a:cs typeface="Calibri"/>
                  <a:sym typeface="Calibri"/>
                </a:rPr>
                <a:t>iPhone Product Page</a:t>
              </a:r>
              <a:endParaRPr lang="en-US" sz="1800" b="0" i="0" u="none" strike="noStrike" cap="none" dirty="0">
                <a:solidFill>
                  <a:schemeClr val="lt1"/>
                </a:solidFill>
                <a:latin typeface="Calibri"/>
                <a:ea typeface="Calibri"/>
                <a:cs typeface="Calibri"/>
                <a:sym typeface="Calibri"/>
              </a:endParaRPr>
            </a:p>
          </p:txBody>
        </p:sp>
        <p:sp>
          <p:nvSpPr>
            <p:cNvPr id="91" name="Google Shape;91;p1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grpSp>
        <p:nvGrpSpPr>
          <p:cNvPr id="94" name="Google Shape;94;p13"/>
          <p:cNvGrpSpPr/>
          <p:nvPr/>
        </p:nvGrpSpPr>
        <p:grpSpPr>
          <a:xfrm>
            <a:off x="-19844" y="4221843"/>
            <a:ext cx="4134644" cy="667645"/>
            <a:chOff x="601553" y="8642689"/>
            <a:chExt cx="3734795" cy="354323"/>
          </a:xfrm>
        </p:grpSpPr>
        <p:sp>
          <p:nvSpPr>
            <p:cNvPr id="95" name="Google Shape;95;p13"/>
            <p:cNvSpPr/>
            <p:nvPr/>
          </p:nvSpPr>
          <p:spPr>
            <a:xfrm>
              <a:off x="601553" y="8642693"/>
              <a:ext cx="3321810"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dirty="0">
                  <a:solidFill>
                    <a:schemeClr val="lt1"/>
                  </a:solidFill>
                  <a:latin typeface="Calibri"/>
                  <a:ea typeface="Calibri"/>
                  <a:cs typeface="Calibri"/>
                  <a:sym typeface="Calibri"/>
                </a:rPr>
                <a:t>	Presented by</a:t>
              </a:r>
              <a:endParaRPr sz="1800" dirty="0">
                <a:solidFill>
                  <a:schemeClr val="lt1"/>
                </a:solidFill>
                <a:latin typeface="Calibri"/>
                <a:ea typeface="Calibri"/>
                <a:cs typeface="Calibri"/>
                <a:sym typeface="Calibri"/>
              </a:endParaRPr>
            </a:p>
          </p:txBody>
        </p:sp>
        <p:sp>
          <p:nvSpPr>
            <p:cNvPr id="96" name="Google Shape;96;p13"/>
            <p:cNvSpPr/>
            <p:nvPr/>
          </p:nvSpPr>
          <p:spPr>
            <a:xfrm>
              <a:off x="3621605" y="8642689"/>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grpSp>
        <p:nvGrpSpPr>
          <p:cNvPr id="97" name="Google Shape;97;p13"/>
          <p:cNvGrpSpPr/>
          <p:nvPr/>
        </p:nvGrpSpPr>
        <p:grpSpPr>
          <a:xfrm>
            <a:off x="15247247" y="4245779"/>
            <a:ext cx="3782909" cy="667644"/>
            <a:chOff x="-301759" y="8642690"/>
            <a:chExt cx="4225122" cy="354322"/>
          </a:xfrm>
        </p:grpSpPr>
        <p:sp>
          <p:nvSpPr>
            <p:cNvPr id="98" name="Google Shape;98;p13"/>
            <p:cNvSpPr/>
            <p:nvPr/>
          </p:nvSpPr>
          <p:spPr>
            <a:xfrm>
              <a:off x="0" y="8642690"/>
              <a:ext cx="3923363"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dirty="0">
                  <a:solidFill>
                    <a:schemeClr val="lt1"/>
                  </a:solidFill>
                  <a:latin typeface="Calibri"/>
                  <a:ea typeface="Calibri"/>
                  <a:cs typeface="Calibri"/>
                  <a:sym typeface="Calibri"/>
                </a:rPr>
                <a:t>	Guided by</a:t>
              </a:r>
              <a:endParaRPr sz="1800" dirty="0">
                <a:solidFill>
                  <a:schemeClr val="lt1"/>
                </a:solidFill>
                <a:latin typeface="Calibri"/>
                <a:ea typeface="Calibri"/>
                <a:cs typeface="Calibri"/>
                <a:sym typeface="Calibri"/>
              </a:endParaRPr>
            </a:p>
          </p:txBody>
        </p:sp>
        <p:sp>
          <p:nvSpPr>
            <p:cNvPr id="99" name="Google Shape;99;p13"/>
            <p:cNvSpPr/>
            <p:nvPr/>
          </p:nvSpPr>
          <p:spPr>
            <a:xfrm>
              <a:off x="-301759" y="8642693"/>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00" name="Google Shape;100;p13"/>
          <p:cNvSpPr txBox="1"/>
          <p:nvPr/>
        </p:nvSpPr>
        <p:spPr>
          <a:xfrm>
            <a:off x="317578" y="5257923"/>
            <a:ext cx="44196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Aryan Singh Tomar (1RVU23CSE085)</a:t>
            </a:r>
            <a:endParaRPr dirty="0"/>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Amit C Narendra (1RVU23CSE042)</a:t>
            </a:r>
            <a:endParaRPr dirty="0"/>
          </a:p>
          <a:p>
            <a:pPr marL="0" marR="0" lvl="0" indent="0" algn="l" rtl="0">
              <a:spcBef>
                <a:spcPts val="0"/>
              </a:spcBef>
              <a:spcAft>
                <a:spcPts val="0"/>
              </a:spcAft>
              <a:buNone/>
            </a:pP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1" name="Google Shape;101;p13"/>
          <p:cNvSpPr txBox="1"/>
          <p:nvPr/>
        </p:nvSpPr>
        <p:spPr>
          <a:xfrm>
            <a:off x="15247247" y="5481096"/>
            <a:ext cx="3173309" cy="2677616"/>
          </a:xfrm>
          <a:prstGeom prst="rect">
            <a:avLst/>
          </a:prstGeom>
          <a:noFill/>
          <a:ln>
            <a:noFill/>
          </a:ln>
        </p:spPr>
        <p:txBody>
          <a:bodyPr spcFirstLastPara="1" wrap="square" lIns="91425" tIns="45700" rIns="91425" bIns="45700" anchor="t" anchorCtr="0">
            <a:spAutoFit/>
          </a:bodyPr>
          <a:lstStyle/>
          <a:p>
            <a:pPr lvl="0"/>
            <a:r>
              <a:rPr lang="en-US" sz="2800" dirty="0">
                <a:solidFill>
                  <a:schemeClr val="dk1"/>
                </a:solidFill>
                <a:latin typeface="Calibri"/>
                <a:ea typeface="Calibri"/>
                <a:cs typeface="Calibri"/>
                <a:sym typeface="Calibri"/>
              </a:rPr>
              <a:t>Names of the guides:-</a:t>
            </a:r>
          </a:p>
          <a:p>
            <a:pPr lvl="0"/>
            <a:r>
              <a:rPr lang="en-US" sz="2800" dirty="0">
                <a:solidFill>
                  <a:schemeClr val="dk1"/>
                </a:solidFill>
                <a:latin typeface="Calibri"/>
                <a:ea typeface="Calibri"/>
                <a:cs typeface="Calibri"/>
                <a:sym typeface="Calibri"/>
              </a:rPr>
              <a:t>1) Professor Evlin Vidyu Latha P</a:t>
            </a:r>
          </a:p>
          <a:p>
            <a:pPr lvl="0"/>
            <a:r>
              <a:rPr lang="en-US" sz="2800" dirty="0">
                <a:solidFill>
                  <a:schemeClr val="dk1"/>
                </a:solidFill>
                <a:latin typeface="Calibri"/>
                <a:ea typeface="Calibri"/>
                <a:cs typeface="Calibri"/>
                <a:sym typeface="Calibri"/>
              </a:rPr>
              <a:t>2) Professor S Parameshwari</a:t>
            </a:r>
            <a:endParaRPr lang="en-IN" dirty="0">
              <a:ea typeface="Calibri"/>
            </a:endParaRPr>
          </a:p>
        </p:txBody>
      </p:sp>
      <p:sp>
        <p:nvSpPr>
          <p:cNvPr id="102" name="Google Shape;102;p13"/>
          <p:cNvSpPr txBox="1"/>
          <p:nvPr/>
        </p:nvSpPr>
        <p:spPr>
          <a:xfrm>
            <a:off x="5022866" y="6355856"/>
            <a:ext cx="7894948" cy="304694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Submitted for the partial fulfillment </a:t>
            </a:r>
            <a:endParaRPr dirty="0"/>
          </a:p>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of </a:t>
            </a:r>
            <a:endParaRPr dirty="0"/>
          </a:p>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Name of degree- B.Tech Honours</a:t>
            </a:r>
            <a:endParaRPr lang="en-US" dirty="0"/>
          </a:p>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in </a:t>
            </a:r>
            <a:endParaRPr lang="en-US" dirty="0"/>
          </a:p>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Name of branch- Computer Science and Engineering</a:t>
            </a:r>
            <a:endParaRPr lang="en-US" dirty="0"/>
          </a:p>
        </p:txBody>
      </p:sp>
      <p:grpSp>
        <p:nvGrpSpPr>
          <p:cNvPr id="103" name="Google Shape;103;p13"/>
          <p:cNvGrpSpPr/>
          <p:nvPr/>
        </p:nvGrpSpPr>
        <p:grpSpPr>
          <a:xfrm>
            <a:off x="16237" y="9568581"/>
            <a:ext cx="19010314" cy="1112119"/>
            <a:chOff x="-2" y="9568581"/>
            <a:chExt cx="19010314" cy="1112119"/>
          </a:xfrm>
        </p:grpSpPr>
        <p:grpSp>
          <p:nvGrpSpPr>
            <p:cNvPr id="104"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08" name="Google Shape;108;p13"/>
          <p:cNvSpPr txBox="1"/>
          <p:nvPr/>
        </p:nvSpPr>
        <p:spPr>
          <a:xfrm>
            <a:off x="15247247" y="9568581"/>
            <a:ext cx="2416472"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December- 2023</a:t>
            </a:r>
            <a:endParaRPr sz="2800" dirty="0">
              <a:solidFill>
                <a:schemeClr val="dk1"/>
              </a:solidFill>
              <a:latin typeface="Calibri"/>
              <a:ea typeface="Calibri"/>
              <a:cs typeface="Calibri"/>
              <a:sym typeface="Calibri"/>
            </a:endParaRPr>
          </a:p>
        </p:txBody>
      </p:sp>
      <p:sp>
        <p:nvSpPr>
          <p:cNvPr id="110" name="Google Shape;110;p13"/>
          <p:cNvSpPr txBox="1"/>
          <p:nvPr/>
        </p:nvSpPr>
        <p:spPr>
          <a:xfrm>
            <a:off x="317578" y="9402804"/>
            <a:ext cx="11277600"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Name of the department- School of Computer Science and Engineering</a:t>
            </a:r>
            <a:endParaRPr dirty="0"/>
          </a:p>
        </p:txBody>
      </p:sp>
      <p:sp>
        <p:nvSpPr>
          <p:cNvPr id="111" name="Google Shape;111;p13"/>
          <p:cNvSpPr txBox="1">
            <a:spLocks noGrp="1"/>
          </p:cNvSpPr>
          <p:nvPr>
            <p:ph type="sldNum" idx="12"/>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a:t>
            </a:fld>
            <a:endParaRPr dirty="0">
              <a:solidFill>
                <a:schemeClr val="lt1"/>
              </a:solidFill>
            </a:endParaRPr>
          </a:p>
        </p:txBody>
      </p:sp>
      <p:pic>
        <p:nvPicPr>
          <p:cNvPr id="2" name="image1.png">
            <a:extLst>
              <a:ext uri="{FF2B5EF4-FFF2-40B4-BE49-F238E27FC236}">
                <a16:creationId xmlns:a16="http://schemas.microsoft.com/office/drawing/2014/main" id="{90580C55-88F3-E265-3D7E-3CBC2C682BB1}"/>
              </a:ext>
            </a:extLst>
          </p:cNvPr>
          <p:cNvPicPr/>
          <p:nvPr/>
        </p:nvPicPr>
        <p:blipFill>
          <a:blip r:embed="rId3"/>
          <a:srcRect/>
          <a:stretch>
            <a:fillRect/>
          </a:stretch>
        </p:blipFill>
        <p:spPr>
          <a:xfrm>
            <a:off x="14213313" y="0"/>
            <a:ext cx="4813237" cy="980661"/>
          </a:xfrm>
          <a:prstGeom prst="rect">
            <a:avLst/>
          </a:prstGeom>
          <a:ln/>
        </p:spPr>
      </p:pic>
      <p:pic>
        <p:nvPicPr>
          <p:cNvPr id="5" name="Picture 4">
            <a:extLst>
              <a:ext uri="{FF2B5EF4-FFF2-40B4-BE49-F238E27FC236}">
                <a16:creationId xmlns:a16="http://schemas.microsoft.com/office/drawing/2014/main" id="{0C59D158-DBDB-A4BA-E972-AABDC5903E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6224" y="3005698"/>
            <a:ext cx="3017861" cy="34063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10</a:t>
            </a:fld>
            <a:endParaRPr sz="3200" dirty="0">
              <a:solidFill>
                <a:schemeClr val="lt1"/>
              </a:solidFill>
            </a:endParaRPr>
          </a:p>
        </p:txBody>
      </p:sp>
      <p:grpSp>
        <p:nvGrpSpPr>
          <p:cNvPr id="275" name="Google Shape;275;p23"/>
          <p:cNvGrpSpPr/>
          <p:nvPr/>
        </p:nvGrpSpPr>
        <p:grpSpPr>
          <a:xfrm>
            <a:off x="-2" y="9568581"/>
            <a:ext cx="19010314" cy="1112119"/>
            <a:chOff x="-2" y="9568581"/>
            <a:chExt cx="19010314" cy="1112119"/>
          </a:xfrm>
        </p:grpSpPr>
        <p:grpSp>
          <p:nvGrpSpPr>
            <p:cNvPr id="276" name="Google Shape;276;p23"/>
            <p:cNvGrpSpPr/>
            <p:nvPr/>
          </p:nvGrpSpPr>
          <p:grpSpPr>
            <a:xfrm>
              <a:off x="-2" y="9568581"/>
              <a:ext cx="19010314" cy="1112119"/>
              <a:chOff x="-324645" y="2222500"/>
              <a:chExt cx="22261686" cy="1302327"/>
            </a:xfrm>
          </p:grpSpPr>
          <p:sp>
            <p:nvSpPr>
              <p:cNvPr id="277" name="Google Shape;277;p2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78" name="Google Shape;278;p2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79" name="Google Shape;279;p2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80" name="Google Shape;280;p23"/>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iPhone Product Page</a:t>
            </a:r>
            <a:endParaRPr lang="en-US" sz="4000" dirty="0"/>
          </a:p>
        </p:txBody>
      </p:sp>
      <p:sp>
        <p:nvSpPr>
          <p:cNvPr id="281" name="Google Shape;281;p23"/>
          <p:cNvSpPr txBox="1"/>
          <p:nvPr/>
        </p:nvSpPr>
        <p:spPr>
          <a:xfrm>
            <a:off x="15486922" y="9648487"/>
            <a:ext cx="224242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
        <p:nvSpPr>
          <p:cNvPr id="282" name="Google Shape;282;p23"/>
          <p:cNvSpPr txBox="1"/>
          <p:nvPr/>
        </p:nvSpPr>
        <p:spPr>
          <a:xfrm>
            <a:off x="17729344" y="9911199"/>
            <a:ext cx="961453" cy="3885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10</a:t>
            </a:fld>
            <a:endParaRPr sz="1870" dirty="0">
              <a:solidFill>
                <a:schemeClr val="lt1"/>
              </a:solidFill>
              <a:latin typeface="Calibri"/>
              <a:ea typeface="Calibri"/>
              <a:cs typeface="Calibri"/>
              <a:sym typeface="Calibri"/>
            </a:endParaRPr>
          </a:p>
        </p:txBody>
      </p:sp>
      <p:grpSp>
        <p:nvGrpSpPr>
          <p:cNvPr id="283" name="Google Shape;283;p23"/>
          <p:cNvGrpSpPr/>
          <p:nvPr/>
        </p:nvGrpSpPr>
        <p:grpSpPr>
          <a:xfrm>
            <a:off x="-26281" y="774700"/>
            <a:ext cx="15071695" cy="827992"/>
            <a:chOff x="-16184" y="8640158"/>
            <a:chExt cx="4045716" cy="439420"/>
          </a:xfrm>
        </p:grpSpPr>
        <p:sp>
          <p:nvSpPr>
            <p:cNvPr id="284" name="Google Shape;284;p2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3.Implementation</a:t>
              </a:r>
              <a:endParaRPr lang="en-US" sz="5400" dirty="0"/>
            </a:p>
            <a:p>
              <a:pPr marL="457200" marR="0" lvl="1" indent="0" algn="ctr" rtl="0">
                <a:spcBef>
                  <a:spcPts val="0"/>
                </a:spcBef>
                <a:spcAft>
                  <a:spcPts val="0"/>
                </a:spcAft>
                <a:buNone/>
              </a:pPr>
              <a:endParaRPr lang="en-US"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lang="en-US"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lang="en-US" sz="2000" b="0" i="0" u="none" strike="noStrike" cap="none" dirty="0">
                <a:solidFill>
                  <a:schemeClr val="lt1"/>
                </a:solidFill>
                <a:latin typeface="Calibri"/>
                <a:ea typeface="Calibri"/>
                <a:cs typeface="Calibri"/>
                <a:sym typeface="Calibri"/>
              </a:endParaRPr>
            </a:p>
          </p:txBody>
        </p:sp>
        <p:sp>
          <p:nvSpPr>
            <p:cNvPr id="285" name="Google Shape;285;p2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 name="Rectangle 1"/>
          <p:cNvSpPr/>
          <p:nvPr/>
        </p:nvSpPr>
        <p:spPr>
          <a:xfrm>
            <a:off x="983756" y="1745484"/>
            <a:ext cx="13100242" cy="7294305"/>
          </a:xfrm>
          <a:prstGeom prst="rect">
            <a:avLst/>
          </a:prstGeom>
        </p:spPr>
        <p:txBody>
          <a:bodyPr wrap="square">
            <a:spAutoFit/>
          </a:bodyPr>
          <a:lstStyle/>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element ,and id selectors to appropriately style different elements of the web page</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hover pseudo class along with input element to change border color on hover</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css properties like font family, color, text align, font size, and font weight to style the text</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css properties like float, height, width, border radius, padding, margin to change position, spacing, and shape of elements</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the property transform along with the pseudo selector active to increase the size of the submit button when it is held down</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submit button to redirect to next page</a:t>
            </a:r>
          </a:p>
        </p:txBody>
      </p:sp>
      <p:pic>
        <p:nvPicPr>
          <p:cNvPr id="3074" name="Picture 2">
            <a:extLst>
              <a:ext uri="{FF2B5EF4-FFF2-40B4-BE49-F238E27FC236}">
                <a16:creationId xmlns:a16="http://schemas.microsoft.com/office/drawing/2014/main" id="{C980363F-1F56-A45B-102C-9BF623A8F5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2695" y="1634303"/>
            <a:ext cx="4934912" cy="23962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11</a:t>
            </a:fld>
            <a:endParaRPr sz="3200" dirty="0">
              <a:solidFill>
                <a:schemeClr val="lt1"/>
              </a:solidFill>
            </a:endParaRPr>
          </a:p>
        </p:txBody>
      </p:sp>
      <p:grpSp>
        <p:nvGrpSpPr>
          <p:cNvPr id="293" name="Google Shape;293;p24"/>
          <p:cNvGrpSpPr/>
          <p:nvPr/>
        </p:nvGrpSpPr>
        <p:grpSpPr>
          <a:xfrm>
            <a:off x="-2" y="9568581"/>
            <a:ext cx="19010314" cy="1112119"/>
            <a:chOff x="-2" y="9568581"/>
            <a:chExt cx="19010314" cy="1112119"/>
          </a:xfrm>
        </p:grpSpPr>
        <p:grpSp>
          <p:nvGrpSpPr>
            <p:cNvPr id="294" name="Google Shape;294;p24"/>
            <p:cNvGrpSpPr/>
            <p:nvPr/>
          </p:nvGrpSpPr>
          <p:grpSpPr>
            <a:xfrm>
              <a:off x="-2" y="9568581"/>
              <a:ext cx="19010314" cy="1112119"/>
              <a:chOff x="-324645" y="2222500"/>
              <a:chExt cx="22261686" cy="1302327"/>
            </a:xfrm>
          </p:grpSpPr>
          <p:sp>
            <p:nvSpPr>
              <p:cNvPr id="295" name="Google Shape;295;p2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96" name="Google Shape;296;p2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97" name="Google Shape;297;p2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98" name="Google Shape;298;p24"/>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iPhone Product Page</a:t>
            </a:r>
            <a:endParaRPr lang="en-US" sz="4000" dirty="0"/>
          </a:p>
        </p:txBody>
      </p:sp>
      <p:sp>
        <p:nvSpPr>
          <p:cNvPr id="299" name="Google Shape;299;p24"/>
          <p:cNvSpPr txBox="1"/>
          <p:nvPr/>
        </p:nvSpPr>
        <p:spPr>
          <a:xfrm>
            <a:off x="15486922" y="9670266"/>
            <a:ext cx="224242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DECMBER - 2023</a:t>
            </a:r>
            <a:endParaRPr sz="2800" dirty="0">
              <a:solidFill>
                <a:schemeClr val="dk1"/>
              </a:solidFill>
              <a:latin typeface="Calibri"/>
              <a:ea typeface="Calibri"/>
              <a:cs typeface="Calibri"/>
              <a:sym typeface="Calibri"/>
            </a:endParaRPr>
          </a:p>
        </p:txBody>
      </p:sp>
      <p:sp>
        <p:nvSpPr>
          <p:cNvPr id="300" name="Google Shape;300;p24"/>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11</a:t>
            </a:fld>
            <a:endParaRPr sz="1870" dirty="0">
              <a:solidFill>
                <a:schemeClr val="lt1"/>
              </a:solidFill>
              <a:latin typeface="Calibri"/>
              <a:ea typeface="Calibri"/>
              <a:cs typeface="Calibri"/>
              <a:sym typeface="Calibri"/>
            </a:endParaRPr>
          </a:p>
        </p:txBody>
      </p:sp>
      <p:grpSp>
        <p:nvGrpSpPr>
          <p:cNvPr id="301" name="Google Shape;301;p24"/>
          <p:cNvGrpSpPr/>
          <p:nvPr/>
        </p:nvGrpSpPr>
        <p:grpSpPr>
          <a:xfrm>
            <a:off x="-26281" y="774700"/>
            <a:ext cx="15071695" cy="827992"/>
            <a:chOff x="-16184" y="8640158"/>
            <a:chExt cx="4045716" cy="439420"/>
          </a:xfrm>
        </p:grpSpPr>
        <p:sp>
          <p:nvSpPr>
            <p:cNvPr id="302" name="Google Shape;302;p2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3.Implementation</a:t>
              </a:r>
              <a:endParaRPr lang="en-US" sz="5400" dirty="0"/>
            </a:p>
            <a:p>
              <a:pPr marL="457200" marR="0" lvl="1" indent="0" algn="ctr" rtl="0">
                <a:spcBef>
                  <a:spcPts val="0"/>
                </a:spcBef>
                <a:spcAft>
                  <a:spcPts val="0"/>
                </a:spcAft>
                <a:buNone/>
              </a:pPr>
              <a:endParaRPr lang="en-US"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lang="en-US"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lang="en-US" sz="2000" b="0" i="0" u="none" strike="noStrike" cap="none" dirty="0">
                <a:solidFill>
                  <a:schemeClr val="lt1"/>
                </a:solidFill>
                <a:latin typeface="Calibri"/>
                <a:ea typeface="Calibri"/>
                <a:cs typeface="Calibri"/>
                <a:sym typeface="Calibri"/>
              </a:endParaRPr>
            </a:p>
          </p:txBody>
        </p:sp>
        <p:sp>
          <p:nvSpPr>
            <p:cNvPr id="303" name="Google Shape;303;p2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04" name="Google Shape;304;p24"/>
          <p:cNvSpPr txBox="1"/>
          <p:nvPr/>
        </p:nvSpPr>
        <p:spPr>
          <a:xfrm>
            <a:off x="311494" y="1591594"/>
            <a:ext cx="15544800" cy="7848262"/>
          </a:xfrm>
          <a:prstGeom prst="rect">
            <a:avLst/>
          </a:prstGeom>
          <a:noFill/>
          <a:ln>
            <a:noFill/>
          </a:ln>
        </p:spPr>
        <p:txBody>
          <a:bodyPr spcFirstLastPara="1" wrap="square" lIns="91425" tIns="45700" rIns="91425" bIns="45700" anchor="t" anchorCtr="0">
            <a:spAutoFit/>
          </a:bodyPr>
          <a:lstStyle/>
          <a:p>
            <a:r>
              <a:rPr lang="en-US" sz="3600" b="1" dirty="0">
                <a:latin typeface="Calibri" pitchFamily="34" charset="0"/>
                <a:ea typeface="Calibri" pitchFamily="34" charset="0"/>
                <a:cs typeface="Calibri" pitchFamily="34" charset="0"/>
              </a:rPr>
              <a:t>Select.html</a:t>
            </a:r>
            <a:endParaRPr lang="en-US" sz="3600" dirty="0">
              <a:latin typeface="Calibri" pitchFamily="34" charset="0"/>
              <a:ea typeface="Calibri" pitchFamily="34" charset="0"/>
              <a:cs typeface="Calibri" pitchFamily="34" charset="0"/>
            </a:endParaRP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Created a web page to select the model and color of iPhone </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&lt;header&gt; tag to add a header and &lt;</a:t>
            </a:r>
            <a:r>
              <a:rPr lang="en-US" sz="3600" dirty="0" err="1">
                <a:latin typeface="Calibri" pitchFamily="34" charset="0"/>
                <a:ea typeface="Calibri" pitchFamily="34" charset="0"/>
                <a:cs typeface="Calibri" pitchFamily="34" charset="0"/>
              </a:rPr>
              <a:t>img</a:t>
            </a:r>
            <a:r>
              <a:rPr lang="en-US" sz="3600" dirty="0">
                <a:latin typeface="Calibri" pitchFamily="34" charset="0"/>
                <a:ea typeface="Calibri" pitchFamily="34" charset="0"/>
                <a:cs typeface="Calibri" pitchFamily="34" charset="0"/>
              </a:rPr>
              <a:t>&gt; tag to add logo</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&lt;div&gt; tag to separate elements and style them</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&lt;style&gt; tag within &lt;head&gt; to implement css for the web page elements</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Implemented css using internal and inline methods</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element ,class, and id selectors to appropriately style different elements of the web page</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&lt;img&gt; to add images of the product and css height property to change its size</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css properties float, padding, margin to position elements appropriately</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&lt;button&gt; element to implement the button to select model and color</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css properties like font family, color, text align, font size, and font weight to style the text</a:t>
            </a:r>
          </a:p>
        </p:txBody>
      </p:sp>
      <p:pic>
        <p:nvPicPr>
          <p:cNvPr id="4098" name="Picture 2">
            <a:extLst>
              <a:ext uri="{FF2B5EF4-FFF2-40B4-BE49-F238E27FC236}">
                <a16:creationId xmlns:a16="http://schemas.microsoft.com/office/drawing/2014/main" id="{C90FD562-9998-2ECF-7230-F52D761307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0181" y="1591594"/>
            <a:ext cx="4934549" cy="23961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12</a:t>
            </a:fld>
            <a:endParaRPr sz="3200" dirty="0">
              <a:solidFill>
                <a:schemeClr val="lt1"/>
              </a:solidFill>
            </a:endParaRPr>
          </a:p>
        </p:txBody>
      </p:sp>
      <p:grpSp>
        <p:nvGrpSpPr>
          <p:cNvPr id="311" name="Google Shape;311;p25"/>
          <p:cNvGrpSpPr/>
          <p:nvPr/>
        </p:nvGrpSpPr>
        <p:grpSpPr>
          <a:xfrm>
            <a:off x="-2" y="9568581"/>
            <a:ext cx="19010314" cy="1112119"/>
            <a:chOff x="-2" y="9568581"/>
            <a:chExt cx="19010314" cy="1112119"/>
          </a:xfrm>
        </p:grpSpPr>
        <p:grpSp>
          <p:nvGrpSpPr>
            <p:cNvPr id="312" name="Google Shape;312;p25"/>
            <p:cNvGrpSpPr/>
            <p:nvPr/>
          </p:nvGrpSpPr>
          <p:grpSpPr>
            <a:xfrm>
              <a:off x="-2" y="9568581"/>
              <a:ext cx="19010314" cy="1112119"/>
              <a:chOff x="-324645" y="2222500"/>
              <a:chExt cx="22261686" cy="1302327"/>
            </a:xfrm>
          </p:grpSpPr>
          <p:sp>
            <p:nvSpPr>
              <p:cNvPr id="313" name="Google Shape;313;p2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14" name="Google Shape;314;p2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15" name="Google Shape;315;p2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16" name="Google Shape;316;p25"/>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iPhone Product Page</a:t>
            </a:r>
            <a:endParaRPr lang="en-US" sz="4000" dirty="0"/>
          </a:p>
        </p:txBody>
      </p:sp>
      <p:sp>
        <p:nvSpPr>
          <p:cNvPr id="317" name="Google Shape;317;p25"/>
          <p:cNvSpPr txBox="1"/>
          <p:nvPr/>
        </p:nvSpPr>
        <p:spPr>
          <a:xfrm>
            <a:off x="15356245" y="9670266"/>
            <a:ext cx="224242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DECEMBER-2023</a:t>
            </a:r>
            <a:endParaRPr sz="2800" dirty="0">
              <a:solidFill>
                <a:schemeClr val="dk1"/>
              </a:solidFill>
              <a:latin typeface="Calibri"/>
              <a:ea typeface="Calibri"/>
              <a:cs typeface="Calibri"/>
              <a:sym typeface="Calibri"/>
            </a:endParaRPr>
          </a:p>
        </p:txBody>
      </p:sp>
      <p:sp>
        <p:nvSpPr>
          <p:cNvPr id="318" name="Google Shape;318;p25"/>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12</a:t>
            </a:fld>
            <a:endParaRPr sz="1870" dirty="0">
              <a:solidFill>
                <a:schemeClr val="lt1"/>
              </a:solidFill>
              <a:latin typeface="Calibri"/>
              <a:ea typeface="Calibri"/>
              <a:cs typeface="Calibri"/>
              <a:sym typeface="Calibri"/>
            </a:endParaRPr>
          </a:p>
        </p:txBody>
      </p:sp>
      <p:grpSp>
        <p:nvGrpSpPr>
          <p:cNvPr id="319" name="Google Shape;319;p25"/>
          <p:cNvGrpSpPr/>
          <p:nvPr/>
        </p:nvGrpSpPr>
        <p:grpSpPr>
          <a:xfrm>
            <a:off x="-26281" y="774700"/>
            <a:ext cx="15071695" cy="827992"/>
            <a:chOff x="-16184" y="8640158"/>
            <a:chExt cx="4045716" cy="439420"/>
          </a:xfrm>
        </p:grpSpPr>
        <p:sp>
          <p:nvSpPr>
            <p:cNvPr id="320" name="Google Shape;320;p2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3.Implementation</a:t>
              </a:r>
              <a:endParaRPr lang="en-US" sz="5400" dirty="0"/>
            </a:p>
            <a:p>
              <a:pPr marL="457200" marR="0" lvl="1" indent="0" algn="ctr" rtl="0">
                <a:spcBef>
                  <a:spcPts val="0"/>
                </a:spcBef>
                <a:spcAft>
                  <a:spcPts val="0"/>
                </a:spcAft>
                <a:buNone/>
              </a:pPr>
              <a:endParaRPr lang="en-US"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lang="en-US"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lang="en-US" sz="2000" b="0" i="0" u="none" strike="noStrike" cap="none" dirty="0">
                <a:solidFill>
                  <a:schemeClr val="lt1"/>
                </a:solidFill>
                <a:latin typeface="Calibri"/>
                <a:ea typeface="Calibri"/>
                <a:cs typeface="Calibri"/>
                <a:sym typeface="Calibri"/>
              </a:endParaRPr>
            </a:p>
          </p:txBody>
        </p:sp>
        <p:sp>
          <p:nvSpPr>
            <p:cNvPr id="321" name="Google Shape;321;p2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22" name="Google Shape;322;p25"/>
          <p:cNvSpPr txBox="1"/>
          <p:nvPr/>
        </p:nvSpPr>
        <p:spPr>
          <a:xfrm>
            <a:off x="1199356" y="2070099"/>
            <a:ext cx="14615888" cy="6401712"/>
          </a:xfrm>
          <a:prstGeom prst="rect">
            <a:avLst/>
          </a:prstGeom>
          <a:noFill/>
          <a:ln>
            <a:noFill/>
          </a:ln>
        </p:spPr>
        <p:txBody>
          <a:bodyPr spcFirstLastPara="1" wrap="square" lIns="91425" tIns="45700" rIns="91425" bIns="45700" anchor="t" anchorCtr="0">
            <a:spAutoFit/>
          </a:bodyPr>
          <a:lstStyle/>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background color property to change background color of different elements</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a:t>
            </a:r>
            <a:r>
              <a:rPr lang="en-US" sz="3600" dirty="0" err="1">
                <a:latin typeface="Calibri" pitchFamily="34" charset="0"/>
                <a:ea typeface="Calibri" pitchFamily="34" charset="0"/>
                <a:cs typeface="Calibri" pitchFamily="34" charset="0"/>
              </a:rPr>
              <a:t>css</a:t>
            </a:r>
            <a:r>
              <a:rPr lang="en-US" sz="3600" dirty="0">
                <a:latin typeface="Calibri" pitchFamily="34" charset="0"/>
                <a:ea typeface="Calibri" pitchFamily="34" charset="0"/>
                <a:cs typeface="Calibri" pitchFamily="34" charset="0"/>
              </a:rPr>
              <a:t> properties like float, height, width, border radius, padding, margin to change position, spacing, and shape of elements</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onclick event along with button change border color using internal </a:t>
            </a:r>
            <a:r>
              <a:rPr lang="en-US" sz="3600" dirty="0" err="1">
                <a:latin typeface="Calibri" pitchFamily="34" charset="0"/>
                <a:ea typeface="Calibri" pitchFamily="34" charset="0"/>
                <a:cs typeface="Calibri" pitchFamily="34" charset="0"/>
              </a:rPr>
              <a:t>javascript</a:t>
            </a:r>
            <a:r>
              <a:rPr lang="en-US" sz="3600" dirty="0">
                <a:ea typeface="Calibri" pitchFamily="34" charset="0"/>
              </a:rPr>
              <a:t> </a:t>
            </a:r>
            <a:r>
              <a:rPr lang="en-US" sz="3600" dirty="0">
                <a:latin typeface="Calibri" pitchFamily="34" charset="0"/>
                <a:ea typeface="Calibri" pitchFamily="34" charset="0"/>
                <a:cs typeface="Calibri" pitchFamily="34" charset="0"/>
              </a:rPr>
              <a:t>function added using &lt;script&gt; tag</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ondblclickevent event to remove the border color change using internal javascript function added using &lt;script&gt; tag</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Linked external javascript file to the page using src attribute of &lt;script&gt; to implement a function to save model and color based on the latest button click and print it in the console</a:t>
            </a:r>
          </a:p>
          <a:p>
            <a:pPr lvl="0">
              <a:buClr>
                <a:schemeClr val="dk1"/>
              </a:buClr>
              <a:buSzPts val="3600"/>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13</a:t>
            </a:fld>
            <a:endParaRPr sz="3200" dirty="0">
              <a:solidFill>
                <a:schemeClr val="lt1"/>
              </a:solidFill>
            </a:endParaRPr>
          </a:p>
        </p:txBody>
      </p:sp>
      <p:grpSp>
        <p:nvGrpSpPr>
          <p:cNvPr id="311" name="Google Shape;311;p25"/>
          <p:cNvGrpSpPr/>
          <p:nvPr/>
        </p:nvGrpSpPr>
        <p:grpSpPr>
          <a:xfrm>
            <a:off x="-2" y="9568581"/>
            <a:ext cx="19010314" cy="1112119"/>
            <a:chOff x="-2" y="9568581"/>
            <a:chExt cx="19010314" cy="1112119"/>
          </a:xfrm>
        </p:grpSpPr>
        <p:grpSp>
          <p:nvGrpSpPr>
            <p:cNvPr id="312" name="Google Shape;312;p25"/>
            <p:cNvGrpSpPr/>
            <p:nvPr/>
          </p:nvGrpSpPr>
          <p:grpSpPr>
            <a:xfrm>
              <a:off x="-2" y="9568581"/>
              <a:ext cx="19010314" cy="1112119"/>
              <a:chOff x="-324645" y="2222500"/>
              <a:chExt cx="22261686" cy="1302327"/>
            </a:xfrm>
          </p:grpSpPr>
          <p:sp>
            <p:nvSpPr>
              <p:cNvPr id="313" name="Google Shape;313;p2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14" name="Google Shape;314;p2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15" name="Google Shape;315;p2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16" name="Google Shape;316;p25"/>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iPhone Product Page</a:t>
            </a:r>
            <a:endParaRPr lang="en-US" sz="4000" dirty="0"/>
          </a:p>
        </p:txBody>
      </p:sp>
      <p:sp>
        <p:nvSpPr>
          <p:cNvPr id="317" name="Google Shape;317;p25"/>
          <p:cNvSpPr txBox="1"/>
          <p:nvPr/>
        </p:nvSpPr>
        <p:spPr>
          <a:xfrm>
            <a:off x="15356245" y="9670266"/>
            <a:ext cx="224242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DECEMBER-2023</a:t>
            </a:r>
            <a:endParaRPr sz="2800" dirty="0">
              <a:solidFill>
                <a:schemeClr val="dk1"/>
              </a:solidFill>
              <a:latin typeface="Calibri"/>
              <a:ea typeface="Calibri"/>
              <a:cs typeface="Calibri"/>
              <a:sym typeface="Calibri"/>
            </a:endParaRPr>
          </a:p>
        </p:txBody>
      </p:sp>
      <p:sp>
        <p:nvSpPr>
          <p:cNvPr id="318" name="Google Shape;318;p25"/>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13</a:t>
            </a:fld>
            <a:endParaRPr sz="1870" dirty="0">
              <a:solidFill>
                <a:schemeClr val="lt1"/>
              </a:solidFill>
              <a:latin typeface="Calibri"/>
              <a:ea typeface="Calibri"/>
              <a:cs typeface="Calibri"/>
              <a:sym typeface="Calibri"/>
            </a:endParaRPr>
          </a:p>
        </p:txBody>
      </p:sp>
      <p:grpSp>
        <p:nvGrpSpPr>
          <p:cNvPr id="319" name="Google Shape;319;p25"/>
          <p:cNvGrpSpPr/>
          <p:nvPr/>
        </p:nvGrpSpPr>
        <p:grpSpPr>
          <a:xfrm>
            <a:off x="-26281" y="774701"/>
            <a:ext cx="15071695" cy="827994"/>
            <a:chOff x="-16184" y="8640157"/>
            <a:chExt cx="4045716" cy="439421"/>
          </a:xfrm>
        </p:grpSpPr>
        <p:sp>
          <p:nvSpPr>
            <p:cNvPr id="320" name="Google Shape;320;p25"/>
            <p:cNvSpPr/>
            <p:nvPr/>
          </p:nvSpPr>
          <p:spPr>
            <a:xfrm>
              <a:off x="-16184" y="8640157"/>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4. Result</a:t>
              </a:r>
              <a:endParaRPr lang="en-US" sz="5400" dirty="0"/>
            </a:p>
            <a:p>
              <a:pPr marL="457200" marR="0" lvl="1" indent="0" algn="ctr" rtl="0">
                <a:spcBef>
                  <a:spcPts val="0"/>
                </a:spcBef>
                <a:spcAft>
                  <a:spcPts val="0"/>
                </a:spcAft>
                <a:buNone/>
              </a:pPr>
              <a:endParaRPr lang="en-US"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lang="en-US"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lang="en-US" sz="2000" b="0" i="0" u="none" strike="noStrike" cap="none" dirty="0">
                <a:solidFill>
                  <a:schemeClr val="lt1"/>
                </a:solidFill>
                <a:latin typeface="Calibri"/>
                <a:ea typeface="Calibri"/>
                <a:cs typeface="Calibri"/>
                <a:sym typeface="Calibri"/>
              </a:endParaRPr>
            </a:p>
          </p:txBody>
        </p:sp>
        <p:sp>
          <p:nvSpPr>
            <p:cNvPr id="321" name="Google Shape;321;p2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pic>
        <p:nvPicPr>
          <p:cNvPr id="1026" name="Picture 2">
            <a:extLst>
              <a:ext uri="{FF2B5EF4-FFF2-40B4-BE49-F238E27FC236}">
                <a16:creationId xmlns:a16="http://schemas.microsoft.com/office/drawing/2014/main" id="{F83C5692-1E91-AA9D-DE5D-5C4B56C42E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84" y="1805710"/>
            <a:ext cx="8223211" cy="40061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D46B7B2-BC4E-A38C-F113-5BC3CB42E0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6989" y="5006715"/>
            <a:ext cx="9313740" cy="4418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741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14</a:t>
            </a:fld>
            <a:endParaRPr sz="3200" dirty="0">
              <a:solidFill>
                <a:schemeClr val="lt1"/>
              </a:solidFill>
            </a:endParaRPr>
          </a:p>
        </p:txBody>
      </p:sp>
      <p:grpSp>
        <p:nvGrpSpPr>
          <p:cNvPr id="311" name="Google Shape;311;p25"/>
          <p:cNvGrpSpPr/>
          <p:nvPr/>
        </p:nvGrpSpPr>
        <p:grpSpPr>
          <a:xfrm>
            <a:off x="-2" y="9568581"/>
            <a:ext cx="19010314" cy="1112119"/>
            <a:chOff x="-2" y="9568581"/>
            <a:chExt cx="19010314" cy="1112119"/>
          </a:xfrm>
        </p:grpSpPr>
        <p:grpSp>
          <p:nvGrpSpPr>
            <p:cNvPr id="312" name="Google Shape;312;p25"/>
            <p:cNvGrpSpPr/>
            <p:nvPr/>
          </p:nvGrpSpPr>
          <p:grpSpPr>
            <a:xfrm>
              <a:off x="-2" y="9568581"/>
              <a:ext cx="19010314" cy="1112119"/>
              <a:chOff x="-324645" y="2222500"/>
              <a:chExt cx="22261686" cy="1302327"/>
            </a:xfrm>
          </p:grpSpPr>
          <p:sp>
            <p:nvSpPr>
              <p:cNvPr id="313" name="Google Shape;313;p2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14" name="Google Shape;314;p2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15" name="Google Shape;315;p2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16" name="Google Shape;316;p25"/>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iPhone Product Page</a:t>
            </a:r>
            <a:endParaRPr lang="en-US" sz="4000" dirty="0"/>
          </a:p>
        </p:txBody>
      </p:sp>
      <p:sp>
        <p:nvSpPr>
          <p:cNvPr id="317" name="Google Shape;317;p25"/>
          <p:cNvSpPr txBox="1"/>
          <p:nvPr/>
        </p:nvSpPr>
        <p:spPr>
          <a:xfrm>
            <a:off x="15356245" y="9670266"/>
            <a:ext cx="224242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DECEMBER-2023</a:t>
            </a:r>
            <a:endParaRPr sz="2800" dirty="0">
              <a:solidFill>
                <a:schemeClr val="dk1"/>
              </a:solidFill>
              <a:latin typeface="Calibri"/>
              <a:ea typeface="Calibri"/>
              <a:cs typeface="Calibri"/>
              <a:sym typeface="Calibri"/>
            </a:endParaRPr>
          </a:p>
        </p:txBody>
      </p:sp>
      <p:sp>
        <p:nvSpPr>
          <p:cNvPr id="318" name="Google Shape;318;p25"/>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14</a:t>
            </a:fld>
            <a:endParaRPr sz="1870" dirty="0">
              <a:solidFill>
                <a:schemeClr val="lt1"/>
              </a:solidFill>
              <a:latin typeface="Calibri"/>
              <a:ea typeface="Calibri"/>
              <a:cs typeface="Calibri"/>
              <a:sym typeface="Calibri"/>
            </a:endParaRPr>
          </a:p>
        </p:txBody>
      </p:sp>
      <p:grpSp>
        <p:nvGrpSpPr>
          <p:cNvPr id="319" name="Google Shape;319;p25"/>
          <p:cNvGrpSpPr/>
          <p:nvPr/>
        </p:nvGrpSpPr>
        <p:grpSpPr>
          <a:xfrm>
            <a:off x="-26281" y="774701"/>
            <a:ext cx="15071695" cy="827994"/>
            <a:chOff x="-16184" y="8640157"/>
            <a:chExt cx="4045716" cy="439421"/>
          </a:xfrm>
        </p:grpSpPr>
        <p:sp>
          <p:nvSpPr>
            <p:cNvPr id="320" name="Google Shape;320;p25"/>
            <p:cNvSpPr/>
            <p:nvPr/>
          </p:nvSpPr>
          <p:spPr>
            <a:xfrm>
              <a:off x="-16184" y="8640157"/>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4. Result</a:t>
              </a:r>
              <a:endParaRPr lang="en-US" sz="5400" dirty="0"/>
            </a:p>
            <a:p>
              <a:pPr marL="457200" marR="0" lvl="1" indent="0" algn="ctr" rtl="0">
                <a:spcBef>
                  <a:spcPts val="0"/>
                </a:spcBef>
                <a:spcAft>
                  <a:spcPts val="0"/>
                </a:spcAft>
                <a:buNone/>
              </a:pPr>
              <a:endParaRPr lang="en-US"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lang="en-US"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lang="en-US" sz="2000" b="0" i="0" u="none" strike="noStrike" cap="none" dirty="0">
                <a:solidFill>
                  <a:schemeClr val="lt1"/>
                </a:solidFill>
                <a:latin typeface="Calibri"/>
                <a:ea typeface="Calibri"/>
                <a:cs typeface="Calibri"/>
                <a:sym typeface="Calibri"/>
              </a:endParaRPr>
            </a:p>
          </p:txBody>
        </p:sp>
        <p:sp>
          <p:nvSpPr>
            <p:cNvPr id="321" name="Google Shape;321;p2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pic>
        <p:nvPicPr>
          <p:cNvPr id="2050" name="Picture 2">
            <a:extLst>
              <a:ext uri="{FF2B5EF4-FFF2-40B4-BE49-F238E27FC236}">
                <a16:creationId xmlns:a16="http://schemas.microsoft.com/office/drawing/2014/main" id="{8E290DDC-B43C-130E-B429-7383D8911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5" y="2024666"/>
            <a:ext cx="7983369" cy="32112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873AC3F-C0CC-B2F3-605F-09CA64BE19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980" y="5722415"/>
            <a:ext cx="7819317" cy="365903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A34E1BB-3EC2-87DA-B284-8FF3B00344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4006" y="3439717"/>
            <a:ext cx="9340352" cy="4565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932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15</a:t>
            </a:fld>
            <a:endParaRPr sz="3200" dirty="0">
              <a:solidFill>
                <a:schemeClr val="lt1"/>
              </a:solidFill>
            </a:endParaRPr>
          </a:p>
        </p:txBody>
      </p:sp>
      <p:grpSp>
        <p:nvGrpSpPr>
          <p:cNvPr id="311" name="Google Shape;311;p25"/>
          <p:cNvGrpSpPr/>
          <p:nvPr/>
        </p:nvGrpSpPr>
        <p:grpSpPr>
          <a:xfrm>
            <a:off x="-2" y="9568581"/>
            <a:ext cx="19010314" cy="1112119"/>
            <a:chOff x="-2" y="9568581"/>
            <a:chExt cx="19010314" cy="1112119"/>
          </a:xfrm>
        </p:grpSpPr>
        <p:grpSp>
          <p:nvGrpSpPr>
            <p:cNvPr id="312" name="Google Shape;312;p25"/>
            <p:cNvGrpSpPr/>
            <p:nvPr/>
          </p:nvGrpSpPr>
          <p:grpSpPr>
            <a:xfrm>
              <a:off x="-2" y="9568581"/>
              <a:ext cx="19010314" cy="1112119"/>
              <a:chOff x="-324645" y="2222500"/>
              <a:chExt cx="22261686" cy="1302327"/>
            </a:xfrm>
          </p:grpSpPr>
          <p:sp>
            <p:nvSpPr>
              <p:cNvPr id="313" name="Google Shape;313;p2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14" name="Google Shape;314;p2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15" name="Google Shape;315;p2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16" name="Google Shape;316;p25"/>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iPhone Product Page</a:t>
            </a:r>
            <a:endParaRPr lang="en-US" sz="4000" dirty="0"/>
          </a:p>
        </p:txBody>
      </p:sp>
      <p:sp>
        <p:nvSpPr>
          <p:cNvPr id="317" name="Google Shape;317;p25"/>
          <p:cNvSpPr txBox="1"/>
          <p:nvPr/>
        </p:nvSpPr>
        <p:spPr>
          <a:xfrm>
            <a:off x="15356245" y="9670266"/>
            <a:ext cx="224242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DECEMBER-2023</a:t>
            </a:r>
            <a:endParaRPr sz="2800" dirty="0">
              <a:solidFill>
                <a:schemeClr val="dk1"/>
              </a:solidFill>
              <a:latin typeface="Calibri"/>
              <a:ea typeface="Calibri"/>
              <a:cs typeface="Calibri"/>
              <a:sym typeface="Calibri"/>
            </a:endParaRPr>
          </a:p>
        </p:txBody>
      </p:sp>
      <p:sp>
        <p:nvSpPr>
          <p:cNvPr id="318" name="Google Shape;318;p25"/>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15</a:t>
            </a:fld>
            <a:endParaRPr sz="1870" dirty="0">
              <a:solidFill>
                <a:schemeClr val="lt1"/>
              </a:solidFill>
              <a:latin typeface="Calibri"/>
              <a:ea typeface="Calibri"/>
              <a:cs typeface="Calibri"/>
              <a:sym typeface="Calibri"/>
            </a:endParaRPr>
          </a:p>
        </p:txBody>
      </p:sp>
      <p:grpSp>
        <p:nvGrpSpPr>
          <p:cNvPr id="319" name="Google Shape;319;p25"/>
          <p:cNvGrpSpPr/>
          <p:nvPr/>
        </p:nvGrpSpPr>
        <p:grpSpPr>
          <a:xfrm>
            <a:off x="-26281" y="774701"/>
            <a:ext cx="15071695" cy="827994"/>
            <a:chOff x="-16184" y="8640157"/>
            <a:chExt cx="4045716" cy="439421"/>
          </a:xfrm>
        </p:grpSpPr>
        <p:sp>
          <p:nvSpPr>
            <p:cNvPr id="320" name="Google Shape;320;p25"/>
            <p:cNvSpPr/>
            <p:nvPr/>
          </p:nvSpPr>
          <p:spPr>
            <a:xfrm>
              <a:off x="-16184" y="8640157"/>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4. Result</a:t>
              </a:r>
              <a:endParaRPr lang="en-US" sz="5400" dirty="0"/>
            </a:p>
            <a:p>
              <a:pPr marL="457200" marR="0" lvl="1" indent="0" algn="ctr" rtl="0">
                <a:spcBef>
                  <a:spcPts val="0"/>
                </a:spcBef>
                <a:spcAft>
                  <a:spcPts val="0"/>
                </a:spcAft>
                <a:buNone/>
              </a:pPr>
              <a:endParaRPr lang="en-US"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lang="en-US"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lang="en-US" sz="2000" b="0" i="0" u="none" strike="noStrike" cap="none" dirty="0">
                <a:solidFill>
                  <a:schemeClr val="lt1"/>
                </a:solidFill>
                <a:latin typeface="Calibri"/>
                <a:ea typeface="Calibri"/>
                <a:cs typeface="Calibri"/>
                <a:sym typeface="Calibri"/>
              </a:endParaRPr>
            </a:p>
          </p:txBody>
        </p:sp>
        <p:sp>
          <p:nvSpPr>
            <p:cNvPr id="321" name="Google Shape;321;p2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pic>
        <p:nvPicPr>
          <p:cNvPr id="3074" name="Picture 2">
            <a:extLst>
              <a:ext uri="{FF2B5EF4-FFF2-40B4-BE49-F238E27FC236}">
                <a16:creationId xmlns:a16="http://schemas.microsoft.com/office/drawing/2014/main" id="{DAD9C0BC-DB8D-727D-1DBD-7B3BC0D93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014" y="2253769"/>
            <a:ext cx="13723330" cy="666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867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16</a:t>
            </a:fld>
            <a:endParaRPr sz="3200" dirty="0">
              <a:solidFill>
                <a:schemeClr val="lt1"/>
              </a:solidFill>
            </a:endParaRPr>
          </a:p>
        </p:txBody>
      </p:sp>
      <p:grpSp>
        <p:nvGrpSpPr>
          <p:cNvPr id="311" name="Google Shape;311;p25"/>
          <p:cNvGrpSpPr/>
          <p:nvPr/>
        </p:nvGrpSpPr>
        <p:grpSpPr>
          <a:xfrm>
            <a:off x="-2" y="9568581"/>
            <a:ext cx="19010314" cy="1112119"/>
            <a:chOff x="-2" y="9568581"/>
            <a:chExt cx="19010314" cy="1112119"/>
          </a:xfrm>
        </p:grpSpPr>
        <p:grpSp>
          <p:nvGrpSpPr>
            <p:cNvPr id="312" name="Google Shape;312;p25"/>
            <p:cNvGrpSpPr/>
            <p:nvPr/>
          </p:nvGrpSpPr>
          <p:grpSpPr>
            <a:xfrm>
              <a:off x="-2" y="9568581"/>
              <a:ext cx="19010314" cy="1112119"/>
              <a:chOff x="-324645" y="2222500"/>
              <a:chExt cx="22261686" cy="1302327"/>
            </a:xfrm>
          </p:grpSpPr>
          <p:sp>
            <p:nvSpPr>
              <p:cNvPr id="313" name="Google Shape;313;p2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14" name="Google Shape;314;p2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15" name="Google Shape;315;p2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16" name="Google Shape;316;p25"/>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iPhone Product Page</a:t>
            </a:r>
            <a:endParaRPr lang="en-US" sz="4000" dirty="0"/>
          </a:p>
        </p:txBody>
      </p:sp>
      <p:sp>
        <p:nvSpPr>
          <p:cNvPr id="317" name="Google Shape;317;p25"/>
          <p:cNvSpPr txBox="1"/>
          <p:nvPr/>
        </p:nvSpPr>
        <p:spPr>
          <a:xfrm>
            <a:off x="15356245" y="9670266"/>
            <a:ext cx="224242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DECEMBER-2023</a:t>
            </a:r>
            <a:endParaRPr sz="2800" dirty="0">
              <a:solidFill>
                <a:schemeClr val="dk1"/>
              </a:solidFill>
              <a:latin typeface="Calibri"/>
              <a:ea typeface="Calibri"/>
              <a:cs typeface="Calibri"/>
              <a:sym typeface="Calibri"/>
            </a:endParaRPr>
          </a:p>
        </p:txBody>
      </p:sp>
      <p:sp>
        <p:nvSpPr>
          <p:cNvPr id="318" name="Google Shape;318;p25"/>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16</a:t>
            </a:fld>
            <a:endParaRPr sz="1870" dirty="0">
              <a:solidFill>
                <a:schemeClr val="lt1"/>
              </a:solidFill>
              <a:latin typeface="Calibri"/>
              <a:ea typeface="Calibri"/>
              <a:cs typeface="Calibri"/>
              <a:sym typeface="Calibri"/>
            </a:endParaRPr>
          </a:p>
        </p:txBody>
      </p:sp>
      <p:grpSp>
        <p:nvGrpSpPr>
          <p:cNvPr id="319" name="Google Shape;319;p25"/>
          <p:cNvGrpSpPr/>
          <p:nvPr/>
        </p:nvGrpSpPr>
        <p:grpSpPr>
          <a:xfrm>
            <a:off x="-26281" y="774701"/>
            <a:ext cx="15071695" cy="827994"/>
            <a:chOff x="-16184" y="8640157"/>
            <a:chExt cx="4045716" cy="439421"/>
          </a:xfrm>
        </p:grpSpPr>
        <p:sp>
          <p:nvSpPr>
            <p:cNvPr id="320" name="Google Shape;320;p25"/>
            <p:cNvSpPr/>
            <p:nvPr/>
          </p:nvSpPr>
          <p:spPr>
            <a:xfrm>
              <a:off x="-16184" y="8640157"/>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4. Result</a:t>
              </a:r>
              <a:endParaRPr lang="en-US" sz="5400" dirty="0"/>
            </a:p>
            <a:p>
              <a:pPr marL="457200" marR="0" lvl="1" indent="0" algn="ctr" rtl="0">
                <a:spcBef>
                  <a:spcPts val="0"/>
                </a:spcBef>
                <a:spcAft>
                  <a:spcPts val="0"/>
                </a:spcAft>
                <a:buNone/>
              </a:pPr>
              <a:endParaRPr lang="en-US"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lang="en-US"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lang="en-US" sz="2000" b="0" i="0" u="none" strike="noStrike" cap="none" dirty="0">
                <a:solidFill>
                  <a:schemeClr val="lt1"/>
                </a:solidFill>
                <a:latin typeface="Calibri"/>
                <a:ea typeface="Calibri"/>
                <a:cs typeface="Calibri"/>
                <a:sym typeface="Calibri"/>
              </a:endParaRPr>
            </a:p>
          </p:txBody>
        </p:sp>
        <p:sp>
          <p:nvSpPr>
            <p:cNvPr id="321" name="Google Shape;321;p2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pic>
        <p:nvPicPr>
          <p:cNvPr id="2" name="Picture 6">
            <a:extLst>
              <a:ext uri="{FF2B5EF4-FFF2-40B4-BE49-F238E27FC236}">
                <a16:creationId xmlns:a16="http://schemas.microsoft.com/office/drawing/2014/main" id="{C1B97F12-334E-8F91-489B-316553033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763" y="2425794"/>
            <a:ext cx="13516785" cy="656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264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17</a:t>
            </a:fld>
            <a:endParaRPr sz="3200" dirty="0">
              <a:solidFill>
                <a:schemeClr val="lt1"/>
              </a:solidFill>
            </a:endParaRPr>
          </a:p>
        </p:txBody>
      </p:sp>
      <p:grpSp>
        <p:nvGrpSpPr>
          <p:cNvPr id="329" name="Google Shape;329;p26"/>
          <p:cNvGrpSpPr/>
          <p:nvPr/>
        </p:nvGrpSpPr>
        <p:grpSpPr>
          <a:xfrm>
            <a:off x="-2" y="9568581"/>
            <a:ext cx="19010314" cy="1112119"/>
            <a:chOff x="-2" y="9568581"/>
            <a:chExt cx="19010314" cy="1112119"/>
          </a:xfrm>
        </p:grpSpPr>
        <p:grpSp>
          <p:nvGrpSpPr>
            <p:cNvPr id="330" name="Google Shape;330;p26"/>
            <p:cNvGrpSpPr/>
            <p:nvPr/>
          </p:nvGrpSpPr>
          <p:grpSpPr>
            <a:xfrm>
              <a:off x="-2" y="9568581"/>
              <a:ext cx="19010314" cy="1112119"/>
              <a:chOff x="-324645" y="2222500"/>
              <a:chExt cx="22261686" cy="1302327"/>
            </a:xfrm>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34" name="Google Shape;334;p26"/>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iPhone Product Page</a:t>
            </a:r>
            <a:endParaRPr lang="en-US" sz="4000" dirty="0"/>
          </a:p>
        </p:txBody>
      </p:sp>
      <p:sp>
        <p:nvSpPr>
          <p:cNvPr id="335" name="Google Shape;335;p26"/>
          <p:cNvSpPr txBox="1"/>
          <p:nvPr/>
        </p:nvSpPr>
        <p:spPr>
          <a:xfrm>
            <a:off x="15486922" y="9739333"/>
            <a:ext cx="224242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DECMBER-2023</a:t>
            </a:r>
            <a:endParaRPr sz="2800" dirty="0">
              <a:solidFill>
                <a:schemeClr val="dk1"/>
              </a:solidFill>
              <a:latin typeface="Calibri"/>
              <a:ea typeface="Calibri"/>
              <a:cs typeface="Calibri"/>
              <a:sym typeface="Calibri"/>
            </a:endParaRPr>
          </a:p>
        </p:txBody>
      </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17</a:t>
            </a:fld>
            <a:endParaRPr sz="1870" dirty="0">
              <a:solidFill>
                <a:schemeClr val="lt1"/>
              </a:solidFill>
              <a:latin typeface="Calibri"/>
              <a:ea typeface="Calibri"/>
              <a:cs typeface="Calibri"/>
              <a:sym typeface="Calibri"/>
            </a:endParaRPr>
          </a:p>
        </p:txBody>
      </p:sp>
      <p:grpSp>
        <p:nvGrpSpPr>
          <p:cNvPr id="337" name="Google Shape;337;p26"/>
          <p:cNvGrpSpPr/>
          <p:nvPr/>
        </p:nvGrpSpPr>
        <p:grpSpPr>
          <a:xfrm>
            <a:off x="-26281" y="774700"/>
            <a:ext cx="15071695" cy="827992"/>
            <a:chOff x="-16184" y="8640158"/>
            <a:chExt cx="4045716" cy="439420"/>
          </a:xfrm>
        </p:grpSpPr>
        <p:sp>
          <p:nvSpPr>
            <p:cNvPr id="338" name="Google Shape;338;p2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5.</a:t>
              </a:r>
              <a:r>
                <a:rPr lang="en-US" sz="5400" b="0" i="0" u="none" strike="noStrike" cap="none" dirty="0">
                  <a:solidFill>
                    <a:schemeClr val="lt1"/>
                  </a:solidFill>
                  <a:latin typeface="Calibri"/>
                  <a:ea typeface="Calibri"/>
                  <a:cs typeface="Calibri"/>
                  <a:sym typeface="Calibri"/>
                </a:rPr>
                <a:t> Conclusion</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40" name="Google Shape;340;p26"/>
          <p:cNvSpPr txBox="1"/>
          <p:nvPr/>
        </p:nvSpPr>
        <p:spPr>
          <a:xfrm>
            <a:off x="1186138" y="2070100"/>
            <a:ext cx="15544800" cy="1200288"/>
          </a:xfrm>
          <a:prstGeom prst="rect">
            <a:avLst/>
          </a:prstGeom>
          <a:noFill/>
          <a:ln>
            <a:noFill/>
          </a:ln>
        </p:spPr>
        <p:txBody>
          <a:bodyPr spcFirstLastPara="1" wrap="square" lIns="91425" tIns="45700" rIns="91425" bIns="45700" anchor="t" anchorCtr="0">
            <a:spAutoFit/>
          </a:bodyPr>
          <a:lstStyle/>
          <a:p>
            <a:pPr lvl="0">
              <a:buClr>
                <a:schemeClr val="dk1"/>
              </a:buClr>
              <a:buSzPts val="3600"/>
            </a:pPr>
            <a:r>
              <a:rPr lang="en-US" sz="3600" dirty="0">
                <a:latin typeface="Calibri" pitchFamily="34" charset="0"/>
                <a:ea typeface="Calibri" pitchFamily="34" charset="0"/>
                <a:cs typeface="Calibri" pitchFamily="34" charset="0"/>
              </a:rPr>
              <a:t>.</a:t>
            </a:r>
          </a:p>
          <a:p>
            <a:pPr lvl="0">
              <a:buClr>
                <a:schemeClr val="dk1"/>
              </a:buClr>
              <a:buSzPts val="3600"/>
            </a:pPr>
            <a:endParaRPr lang="en-US" sz="3600" dirty="0">
              <a:latin typeface="Calibri" pitchFamily="34" charset="0"/>
              <a:ea typeface="Calibri" pitchFamily="34" charset="0"/>
              <a:cs typeface="Calibri" pitchFamily="34" charset="0"/>
            </a:endParaRPr>
          </a:p>
        </p:txBody>
      </p:sp>
      <p:sp>
        <p:nvSpPr>
          <p:cNvPr id="2" name="Rectangle 1"/>
          <p:cNvSpPr/>
          <p:nvPr/>
        </p:nvSpPr>
        <p:spPr>
          <a:xfrm>
            <a:off x="3878332" y="1602692"/>
            <a:ext cx="9502775" cy="7848302"/>
          </a:xfrm>
          <a:prstGeom prst="rect">
            <a:avLst/>
          </a:prstGeom>
        </p:spPr>
        <p:txBody>
          <a:bodyPr>
            <a:spAutoFit/>
          </a:bodyPr>
          <a:lstStyle/>
          <a:p>
            <a:r>
              <a:rPr lang="en-US" sz="3600" dirty="0">
                <a:latin typeface="Calibri" pitchFamily="34" charset="0"/>
                <a:ea typeface="Calibri" pitchFamily="34" charset="0"/>
                <a:cs typeface="Calibri" pitchFamily="34" charset="0"/>
              </a:rPr>
              <a:t>In conclusion, this web design project has successfully addressed the challenges associated with creating an aesthetically pleasing and user-centric iPhone product page. By incorporating user preferences into the design decisions, we have strived to strike a delicate balance between creativity and usability, enhancing the overall user engagement.</a:t>
            </a:r>
          </a:p>
          <a:p>
            <a:br>
              <a:rPr lang="en-US" sz="3600" dirty="0">
                <a:latin typeface="Calibri" pitchFamily="34" charset="0"/>
                <a:ea typeface="Calibri" pitchFamily="34" charset="0"/>
                <a:cs typeface="Calibri" pitchFamily="34" charset="0"/>
              </a:rPr>
            </a:br>
            <a:r>
              <a:rPr lang="en-US" sz="3600" dirty="0">
                <a:latin typeface="Calibri" pitchFamily="34" charset="0"/>
                <a:ea typeface="Calibri" pitchFamily="34" charset="0"/>
                <a:cs typeface="Calibri" pitchFamily="34" charset="0"/>
              </a:rPr>
              <a:t>The three web pages, 'Main.html,' 'login.html,' and 'Select.html,' each serve a distinct purpose in delivering a cohesive and interactive user journey. From showcasing product features to implementing user authentication and facilitating</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18</a:t>
            </a:fld>
            <a:endParaRPr sz="3200" dirty="0">
              <a:solidFill>
                <a:schemeClr val="lt1"/>
              </a:solidFill>
            </a:endParaRPr>
          </a:p>
        </p:txBody>
      </p:sp>
      <p:grpSp>
        <p:nvGrpSpPr>
          <p:cNvPr id="346" name="Google Shape;346;p27"/>
          <p:cNvGrpSpPr/>
          <p:nvPr/>
        </p:nvGrpSpPr>
        <p:grpSpPr>
          <a:xfrm>
            <a:off x="-2" y="9568581"/>
            <a:ext cx="19010314" cy="1112119"/>
            <a:chOff x="-2" y="9568581"/>
            <a:chExt cx="19010314" cy="1112119"/>
          </a:xfrm>
        </p:grpSpPr>
        <p:grpSp>
          <p:nvGrpSpPr>
            <p:cNvPr id="347" name="Google Shape;347;p27"/>
            <p:cNvGrpSpPr/>
            <p:nvPr/>
          </p:nvGrpSpPr>
          <p:grpSpPr>
            <a:xfrm>
              <a:off x="-2" y="9568581"/>
              <a:ext cx="19010314" cy="1112119"/>
              <a:chOff x="-324645" y="2222500"/>
              <a:chExt cx="22261686" cy="1302327"/>
            </a:xfrm>
          </p:grpSpPr>
          <p:sp>
            <p:nvSpPr>
              <p:cNvPr id="348" name="Google Shape;348;p2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49" name="Google Shape;349;p2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50" name="Google Shape;350;p2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51" name="Google Shape;351;p27"/>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iPhone Product Page</a:t>
            </a:r>
            <a:endParaRPr lang="en-US" sz="4000" dirty="0"/>
          </a:p>
        </p:txBody>
      </p:sp>
      <p:sp>
        <p:nvSpPr>
          <p:cNvPr id="352" name="Google Shape;352;p27"/>
          <p:cNvSpPr txBox="1"/>
          <p:nvPr/>
        </p:nvSpPr>
        <p:spPr>
          <a:xfrm>
            <a:off x="15356245" y="9647606"/>
            <a:ext cx="224242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
        <p:nvSpPr>
          <p:cNvPr id="353" name="Google Shape;353;p27"/>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18</a:t>
            </a:fld>
            <a:endParaRPr sz="1870" dirty="0">
              <a:solidFill>
                <a:schemeClr val="lt1"/>
              </a:solidFill>
              <a:latin typeface="Calibri"/>
              <a:ea typeface="Calibri"/>
              <a:cs typeface="Calibri"/>
              <a:sym typeface="Calibri"/>
            </a:endParaRPr>
          </a:p>
        </p:txBody>
      </p:sp>
      <p:grpSp>
        <p:nvGrpSpPr>
          <p:cNvPr id="354" name="Google Shape;354;p27"/>
          <p:cNvGrpSpPr/>
          <p:nvPr/>
        </p:nvGrpSpPr>
        <p:grpSpPr>
          <a:xfrm>
            <a:off x="-26281" y="774700"/>
            <a:ext cx="15071695" cy="827992"/>
            <a:chOff x="-16184" y="8640158"/>
            <a:chExt cx="4045716" cy="439420"/>
          </a:xfrm>
        </p:grpSpPr>
        <p:sp>
          <p:nvSpPr>
            <p:cNvPr id="355" name="Google Shape;355;p2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5.</a:t>
              </a:r>
              <a:r>
                <a:rPr lang="en-US" sz="5400" b="0" i="0" u="none" strike="noStrike" cap="none" dirty="0">
                  <a:solidFill>
                    <a:schemeClr val="lt1"/>
                  </a:solidFill>
                  <a:latin typeface="Calibri"/>
                  <a:ea typeface="Calibri"/>
                  <a:cs typeface="Calibri"/>
                  <a:sym typeface="Calibri"/>
                </a:rPr>
                <a:t> </a:t>
              </a:r>
              <a:r>
                <a:rPr lang="en-US" sz="5400" dirty="0">
                  <a:solidFill>
                    <a:schemeClr val="lt1"/>
                  </a:solidFill>
                  <a:latin typeface="Calibri"/>
                  <a:ea typeface="Calibri"/>
                  <a:cs typeface="Calibri"/>
                  <a:sym typeface="Calibri"/>
                </a:rPr>
                <a:t>Conclusion</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56" name="Google Shape;356;p2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57" name="Google Shape;357;p27"/>
          <p:cNvSpPr txBox="1"/>
          <p:nvPr/>
        </p:nvSpPr>
        <p:spPr>
          <a:xfrm>
            <a:off x="1199356" y="1526724"/>
            <a:ext cx="15544800" cy="646290"/>
          </a:xfrm>
          <a:prstGeom prst="rect">
            <a:avLst/>
          </a:prstGeom>
          <a:noFill/>
          <a:ln>
            <a:noFill/>
          </a:ln>
        </p:spPr>
        <p:txBody>
          <a:bodyPr spcFirstLastPara="1" wrap="square" lIns="91425" tIns="45700" rIns="91425" bIns="45700" anchor="t" anchorCtr="0">
            <a:spAutoFit/>
          </a:bodyPr>
          <a:lstStyle/>
          <a:p>
            <a:pPr lvl="0">
              <a:buClr>
                <a:schemeClr val="dk1"/>
              </a:buClr>
              <a:buSzPts val="3600"/>
            </a:pPr>
            <a:r>
              <a:rPr lang="en-US" sz="3600" dirty="0">
                <a:latin typeface="Calibri" pitchFamily="34" charset="0"/>
                <a:ea typeface="Calibri" pitchFamily="34" charset="0"/>
                <a:cs typeface="Calibri" pitchFamily="34" charset="0"/>
              </a:rPr>
              <a:t>  </a:t>
            </a:r>
            <a:endParaRPr dirty="0"/>
          </a:p>
        </p:txBody>
      </p:sp>
      <p:sp>
        <p:nvSpPr>
          <p:cNvPr id="2" name="Rectangle 1"/>
          <p:cNvSpPr/>
          <p:nvPr/>
        </p:nvSpPr>
        <p:spPr>
          <a:xfrm>
            <a:off x="3540401" y="1849869"/>
            <a:ext cx="9502775" cy="7848302"/>
          </a:xfrm>
          <a:prstGeom prst="rect">
            <a:avLst/>
          </a:prstGeom>
        </p:spPr>
        <p:txBody>
          <a:bodyPr>
            <a:spAutoFit/>
          </a:bodyPr>
          <a:lstStyle/>
          <a:p>
            <a:r>
              <a:rPr lang="en-US" sz="3600" dirty="0">
                <a:latin typeface="Calibri" pitchFamily="34" charset="0"/>
                <a:ea typeface="Calibri" pitchFamily="34" charset="0"/>
                <a:cs typeface="Calibri" pitchFamily="34" charset="0"/>
              </a:rPr>
              <a:t>model and color selection, the project encapsulates the essential elements of a comprehensive digital experience.</a:t>
            </a:r>
          </a:p>
          <a:p>
            <a:br>
              <a:rPr lang="en-US" sz="3600" dirty="0">
                <a:latin typeface="Calibri" pitchFamily="34" charset="0"/>
                <a:ea typeface="Calibri" pitchFamily="34" charset="0"/>
                <a:cs typeface="Calibri" pitchFamily="34" charset="0"/>
              </a:rPr>
            </a:br>
            <a:r>
              <a:rPr lang="en-US" sz="3600" dirty="0">
                <a:latin typeface="Calibri" pitchFamily="34" charset="0"/>
                <a:ea typeface="Calibri" pitchFamily="34" charset="0"/>
                <a:cs typeface="Calibri" pitchFamily="34" charset="0"/>
              </a:rPr>
              <a:t>Notable features of the implementation include the use of HTML and CSS elements, thoughtful styling choices, and the integration of JavaScript functions for dynamic user interactions. The project aligns with the industry trend of prioritizing user experience, acknowledging the increasing importance of online presence for products.</a:t>
            </a:r>
          </a:p>
          <a:p>
            <a:br>
              <a:rPr lang="en-US" sz="3600" dirty="0">
                <a:latin typeface="Calibri" pitchFamily="34" charset="0"/>
                <a:ea typeface="Calibri" pitchFamily="34" charset="0"/>
                <a:cs typeface="Calibri" pitchFamily="34" charset="0"/>
              </a:rPr>
            </a:br>
            <a:r>
              <a:rPr lang="en-US" sz="3600" dirty="0">
                <a:latin typeface="Calibri" pitchFamily="34" charset="0"/>
                <a:ea typeface="Calibri" pitchFamily="34" charset="0"/>
                <a:cs typeface="Calibri" pitchFamily="34" charset="0"/>
              </a:rPr>
              <a:t>As technology and user expectations continue to</a:t>
            </a:r>
            <a:endParaRPr lang="en-IN" sz="3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19</a:t>
            </a:fld>
            <a:endParaRPr sz="3200" dirty="0">
              <a:solidFill>
                <a:schemeClr val="lt1"/>
              </a:solidFill>
            </a:endParaRPr>
          </a:p>
        </p:txBody>
      </p:sp>
      <p:grpSp>
        <p:nvGrpSpPr>
          <p:cNvPr id="363" name="Google Shape;363;p28"/>
          <p:cNvGrpSpPr/>
          <p:nvPr/>
        </p:nvGrpSpPr>
        <p:grpSpPr>
          <a:xfrm>
            <a:off x="-2" y="9568581"/>
            <a:ext cx="19010314" cy="1112119"/>
            <a:chOff x="-2" y="9568581"/>
            <a:chExt cx="19010314" cy="1112119"/>
          </a:xfrm>
        </p:grpSpPr>
        <p:grpSp>
          <p:nvGrpSpPr>
            <p:cNvPr id="364" name="Google Shape;364;p28"/>
            <p:cNvGrpSpPr/>
            <p:nvPr/>
          </p:nvGrpSpPr>
          <p:grpSpPr>
            <a:xfrm>
              <a:off x="-2" y="9568581"/>
              <a:ext cx="19010314" cy="1112119"/>
              <a:chOff x="-324645" y="2222500"/>
              <a:chExt cx="22261686" cy="1302327"/>
            </a:xfrm>
          </p:grpSpPr>
          <p:sp>
            <p:nvSpPr>
              <p:cNvPr id="365" name="Google Shape;365;p2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66" name="Google Shape;366;p2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67" name="Google Shape;367;p2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68" name="Google Shape;368;p28"/>
          <p:cNvSpPr txBox="1"/>
          <p:nvPr/>
        </p:nvSpPr>
        <p:spPr>
          <a:xfrm>
            <a:off x="253355" y="9793377"/>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iPhone Product Page</a:t>
            </a:r>
            <a:endParaRPr lang="en-US" sz="4000" dirty="0"/>
          </a:p>
        </p:txBody>
      </p:sp>
      <p:sp>
        <p:nvSpPr>
          <p:cNvPr id="369" name="Google Shape;369;p28"/>
          <p:cNvSpPr txBox="1"/>
          <p:nvPr/>
        </p:nvSpPr>
        <p:spPr>
          <a:xfrm>
            <a:off x="15356245" y="9647606"/>
            <a:ext cx="224242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
        <p:nvSpPr>
          <p:cNvPr id="370" name="Google Shape;370;p28"/>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19</a:t>
            </a:fld>
            <a:endParaRPr sz="1870" dirty="0">
              <a:solidFill>
                <a:schemeClr val="lt1"/>
              </a:solidFill>
              <a:latin typeface="Calibri"/>
              <a:ea typeface="Calibri"/>
              <a:cs typeface="Calibri"/>
              <a:sym typeface="Calibri"/>
            </a:endParaRPr>
          </a:p>
        </p:txBody>
      </p:sp>
      <p:grpSp>
        <p:nvGrpSpPr>
          <p:cNvPr id="371" name="Google Shape;371;p28"/>
          <p:cNvGrpSpPr/>
          <p:nvPr/>
        </p:nvGrpSpPr>
        <p:grpSpPr>
          <a:xfrm>
            <a:off x="-26281" y="774700"/>
            <a:ext cx="15071695" cy="827992"/>
            <a:chOff x="-16184" y="8640158"/>
            <a:chExt cx="4045716" cy="439420"/>
          </a:xfrm>
        </p:grpSpPr>
        <p:sp>
          <p:nvSpPr>
            <p:cNvPr id="372" name="Google Shape;372;p2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5. Conclusion</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73" name="Google Shape;373;p2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 name="Rectangle 2"/>
          <p:cNvSpPr/>
          <p:nvPr/>
        </p:nvSpPr>
        <p:spPr>
          <a:xfrm>
            <a:off x="3582228" y="1776491"/>
            <a:ext cx="9502775" cy="6186309"/>
          </a:xfrm>
          <a:prstGeom prst="rect">
            <a:avLst/>
          </a:prstGeom>
        </p:spPr>
        <p:txBody>
          <a:bodyPr>
            <a:spAutoFit/>
          </a:bodyPr>
          <a:lstStyle/>
          <a:p>
            <a:r>
              <a:rPr lang="en-US" sz="3600" dirty="0">
                <a:latin typeface="Calibri" pitchFamily="34" charset="0"/>
                <a:ea typeface="Calibri" pitchFamily="34" charset="0"/>
                <a:cs typeface="Calibri" pitchFamily="34" charset="0"/>
              </a:rPr>
              <a:t>evolve, the insights gained from this project provide valuable lessons and recommendations for future web design endeavors. By maintaining a focus on user-centric design principles, continuous improvement, and staying abreast of emerging trends, digital interfaces can be optimized to meet the ever-changing demands of the online landscape. This project serves as a testament to the significance of blending creativity and functionality to create compelling and user-friendly web designs</a:t>
            </a:r>
            <a:endParaRPr lang="en-IN"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a:t>
            </a:fld>
            <a:endParaRPr sz="3200" dirty="0">
              <a:solidFill>
                <a:schemeClr val="lt1"/>
              </a:solidFill>
            </a:endParaRPr>
          </a:p>
        </p:txBody>
      </p:sp>
      <p:grpSp>
        <p:nvGrpSpPr>
          <p:cNvPr id="117" name="Google Shape;117;p14"/>
          <p:cNvGrpSpPr/>
          <p:nvPr/>
        </p:nvGrpSpPr>
        <p:grpSpPr>
          <a:xfrm>
            <a:off x="-2" y="9568581"/>
            <a:ext cx="19010314" cy="1112119"/>
            <a:chOff x="-2" y="9568581"/>
            <a:chExt cx="19010314" cy="1112119"/>
          </a:xfrm>
        </p:grpSpPr>
        <p:grpSp>
          <p:nvGrpSpPr>
            <p:cNvPr id="118" name="Google Shape;118;p14"/>
            <p:cNvGrpSpPr/>
            <p:nvPr/>
          </p:nvGrpSpPr>
          <p:grpSpPr>
            <a:xfrm>
              <a:off x="-2" y="9568581"/>
              <a:ext cx="19010314" cy="1112119"/>
              <a:chOff x="-324645" y="2222500"/>
              <a:chExt cx="22261686" cy="1302327"/>
            </a:xfrm>
          </p:grpSpPr>
          <p:sp>
            <p:nvSpPr>
              <p:cNvPr id="119" name="Google Shape;119;p1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22" name="Google Shape;122;p14"/>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iPhone Product Page</a:t>
            </a:r>
            <a:endParaRPr dirty="0"/>
          </a:p>
        </p:txBody>
      </p:sp>
      <p:sp>
        <p:nvSpPr>
          <p:cNvPr id="123" name="Google Shape;123;p14"/>
          <p:cNvSpPr txBox="1"/>
          <p:nvPr/>
        </p:nvSpPr>
        <p:spPr>
          <a:xfrm>
            <a:off x="15067756" y="9568581"/>
            <a:ext cx="224242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December- 2023</a:t>
            </a:r>
            <a:endParaRPr sz="2800" dirty="0">
              <a:solidFill>
                <a:schemeClr val="dk1"/>
              </a:solidFill>
              <a:latin typeface="Calibri"/>
              <a:ea typeface="Calibri"/>
              <a:cs typeface="Calibri"/>
              <a:sym typeface="Calibri"/>
            </a:endParaRPr>
          </a:p>
        </p:txBody>
      </p:sp>
      <p:sp>
        <p:nvSpPr>
          <p:cNvPr id="124" name="Google Shape;124;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a:t>
            </a:fld>
            <a:endParaRPr sz="1870" dirty="0">
              <a:solidFill>
                <a:schemeClr val="lt1"/>
              </a:solidFill>
              <a:latin typeface="Calibri"/>
              <a:ea typeface="Calibri"/>
              <a:cs typeface="Calibri"/>
              <a:sym typeface="Calibri"/>
            </a:endParaRPr>
          </a:p>
        </p:txBody>
      </p:sp>
      <p:grpSp>
        <p:nvGrpSpPr>
          <p:cNvPr id="125" name="Google Shape;125;p14"/>
          <p:cNvGrpSpPr/>
          <p:nvPr/>
        </p:nvGrpSpPr>
        <p:grpSpPr>
          <a:xfrm>
            <a:off x="-26281" y="774700"/>
            <a:ext cx="15071695" cy="8279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Content</a:t>
              </a:r>
              <a:endParaRPr sz="2000" b="0" i="0" u="none" strike="noStrike" cap="none" dirty="0">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28" name="Google Shape;128;p14"/>
          <p:cNvSpPr txBox="1"/>
          <p:nvPr/>
        </p:nvSpPr>
        <p:spPr>
          <a:xfrm>
            <a:off x="1199356" y="1765300"/>
            <a:ext cx="11125200" cy="3416279"/>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Abstract</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Introduction</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Tools and technologies</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Findings and results</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Conclusion </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References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20</a:t>
            </a:fld>
            <a:endParaRPr sz="3200" dirty="0">
              <a:solidFill>
                <a:schemeClr val="lt1"/>
              </a:solidFill>
            </a:endParaRPr>
          </a:p>
        </p:txBody>
      </p:sp>
      <p:grpSp>
        <p:nvGrpSpPr>
          <p:cNvPr id="311" name="Google Shape;311;p25"/>
          <p:cNvGrpSpPr/>
          <p:nvPr/>
        </p:nvGrpSpPr>
        <p:grpSpPr>
          <a:xfrm>
            <a:off x="-2" y="9568581"/>
            <a:ext cx="19010314" cy="1112119"/>
            <a:chOff x="-2" y="9568581"/>
            <a:chExt cx="19010314" cy="1112119"/>
          </a:xfrm>
        </p:grpSpPr>
        <p:grpSp>
          <p:nvGrpSpPr>
            <p:cNvPr id="312" name="Google Shape;312;p25"/>
            <p:cNvGrpSpPr/>
            <p:nvPr/>
          </p:nvGrpSpPr>
          <p:grpSpPr>
            <a:xfrm>
              <a:off x="-2" y="9568581"/>
              <a:ext cx="19010314" cy="1112119"/>
              <a:chOff x="-324645" y="2222500"/>
              <a:chExt cx="22261686" cy="1302327"/>
            </a:xfrm>
          </p:grpSpPr>
          <p:sp>
            <p:nvSpPr>
              <p:cNvPr id="313" name="Google Shape;313;p2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14" name="Google Shape;314;p2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15" name="Google Shape;315;p2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16" name="Google Shape;316;p25"/>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iPhone Product Page</a:t>
            </a:r>
            <a:endParaRPr lang="en-US" sz="4000" dirty="0"/>
          </a:p>
        </p:txBody>
      </p:sp>
      <p:sp>
        <p:nvSpPr>
          <p:cNvPr id="317" name="Google Shape;317;p25"/>
          <p:cNvSpPr txBox="1"/>
          <p:nvPr/>
        </p:nvSpPr>
        <p:spPr>
          <a:xfrm>
            <a:off x="15356245" y="9670266"/>
            <a:ext cx="224242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DECEMBER-2023</a:t>
            </a:r>
            <a:endParaRPr sz="2800" dirty="0">
              <a:solidFill>
                <a:schemeClr val="dk1"/>
              </a:solidFill>
              <a:latin typeface="Calibri"/>
              <a:ea typeface="Calibri"/>
              <a:cs typeface="Calibri"/>
              <a:sym typeface="Calibri"/>
            </a:endParaRPr>
          </a:p>
        </p:txBody>
      </p:sp>
      <p:sp>
        <p:nvSpPr>
          <p:cNvPr id="318" name="Google Shape;318;p25"/>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20</a:t>
            </a:fld>
            <a:endParaRPr sz="1870" dirty="0">
              <a:solidFill>
                <a:schemeClr val="lt1"/>
              </a:solidFill>
              <a:latin typeface="Calibri"/>
              <a:ea typeface="Calibri"/>
              <a:cs typeface="Calibri"/>
              <a:sym typeface="Calibri"/>
            </a:endParaRPr>
          </a:p>
        </p:txBody>
      </p:sp>
      <p:grpSp>
        <p:nvGrpSpPr>
          <p:cNvPr id="319" name="Google Shape;319;p25"/>
          <p:cNvGrpSpPr/>
          <p:nvPr/>
        </p:nvGrpSpPr>
        <p:grpSpPr>
          <a:xfrm>
            <a:off x="-26281" y="774700"/>
            <a:ext cx="15071695" cy="827992"/>
            <a:chOff x="-16184" y="8640158"/>
            <a:chExt cx="4045716" cy="439420"/>
          </a:xfrm>
        </p:grpSpPr>
        <p:sp>
          <p:nvSpPr>
            <p:cNvPr id="320" name="Google Shape;320;p2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3. References</a:t>
              </a:r>
              <a:endParaRPr lang="en-US"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lang="en-US"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lang="en-US" sz="2000" b="0" i="0" u="none" strike="noStrike" cap="none" dirty="0">
                <a:solidFill>
                  <a:schemeClr val="lt1"/>
                </a:solidFill>
                <a:latin typeface="Calibri"/>
                <a:ea typeface="Calibri"/>
                <a:cs typeface="Calibri"/>
                <a:sym typeface="Calibri"/>
              </a:endParaRPr>
            </a:p>
          </p:txBody>
        </p:sp>
        <p:sp>
          <p:nvSpPr>
            <p:cNvPr id="321" name="Google Shape;321;p2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22" name="Google Shape;322;p25"/>
          <p:cNvSpPr txBox="1"/>
          <p:nvPr/>
        </p:nvSpPr>
        <p:spPr>
          <a:xfrm>
            <a:off x="1199356" y="2070098"/>
            <a:ext cx="15067758" cy="646290"/>
          </a:xfrm>
          <a:prstGeom prst="rect">
            <a:avLst/>
          </a:prstGeom>
          <a:noFill/>
          <a:ln>
            <a:noFill/>
          </a:ln>
        </p:spPr>
        <p:txBody>
          <a:bodyPr spcFirstLastPara="1" wrap="square" lIns="91425" tIns="45700" rIns="91425" bIns="45700" anchor="t" anchorCtr="0">
            <a:spAutoFit/>
          </a:bodyPr>
          <a:lstStyle/>
          <a:p>
            <a:pPr fontAlgn="base"/>
            <a:r>
              <a:rPr lang="en-US" sz="3600" dirty="0">
                <a:latin typeface="Calibri" pitchFamily="34" charset="0"/>
                <a:ea typeface="Calibri" pitchFamily="34" charset="0"/>
                <a:cs typeface="Calibri" pitchFamily="34" charset="0"/>
              </a:rPr>
              <a:t>Images used sourced from </a:t>
            </a:r>
            <a:r>
              <a:rPr lang="en-US" sz="3600" dirty="0">
                <a:latin typeface="Calibri" pitchFamily="34" charset="0"/>
                <a:ea typeface="Calibri" pitchFamily="34" charset="0"/>
                <a:cs typeface="Calibri" pitchFamily="34" charset="0"/>
                <a:hlinkClick r:id="rId3"/>
              </a:rPr>
              <a:t>www.apple.com</a:t>
            </a:r>
            <a:r>
              <a:rPr lang="en-US" sz="3600" dirty="0">
                <a:latin typeface="Calibri" pitchFamily="34" charset="0"/>
                <a:ea typeface="Calibri" pitchFamily="34" charset="0"/>
                <a:cs typeface="Calibri" pitchFamily="34" charset="0"/>
              </a:rPr>
              <a:t> </a:t>
            </a:r>
            <a:endParaRPr lang="en-US" dirty="0"/>
          </a:p>
        </p:txBody>
      </p:sp>
    </p:spTree>
    <p:extLst>
      <p:ext uri="{BB962C8B-B14F-4D97-AF65-F5344CB8AC3E}">
        <p14:creationId xmlns:p14="http://schemas.microsoft.com/office/powerpoint/2010/main" val="880314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380" name="Google Shape;380;p29" descr="Text, letter&#10;&#10;Description automatically generated"/>
          <p:cNvPicPr preferRelativeResize="0"/>
          <p:nvPr/>
        </p:nvPicPr>
        <p:blipFill rotWithShape="1">
          <a:blip r:embed="rId3">
            <a:alphaModFix/>
          </a:blip>
          <a:srcRect/>
          <a:stretch/>
        </p:blipFill>
        <p:spPr>
          <a:xfrm>
            <a:off x="0" y="6453"/>
            <a:ext cx="19182556" cy="10709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3</a:t>
            </a:fld>
            <a:endParaRPr sz="3200" dirty="0">
              <a:solidFill>
                <a:schemeClr val="lt1"/>
              </a:solidFill>
            </a:endParaRPr>
          </a:p>
        </p:txBody>
      </p:sp>
      <p:grpSp>
        <p:nvGrpSpPr>
          <p:cNvPr id="134" name="Google Shape;134;p15"/>
          <p:cNvGrpSpPr/>
          <p:nvPr/>
        </p:nvGrpSpPr>
        <p:grpSpPr>
          <a:xfrm>
            <a:off x="-2" y="9568581"/>
            <a:ext cx="19010314" cy="1112119"/>
            <a:chOff x="-2" y="9568581"/>
            <a:chExt cx="19010314" cy="1112119"/>
          </a:xfrm>
        </p:grpSpPr>
        <p:grpSp>
          <p:nvGrpSpPr>
            <p:cNvPr id="135" name="Google Shape;135;p15"/>
            <p:cNvGrpSpPr/>
            <p:nvPr/>
          </p:nvGrpSpPr>
          <p:grpSpPr>
            <a:xfrm>
              <a:off x="-2" y="9568581"/>
              <a:ext cx="19010314" cy="1112119"/>
              <a:chOff x="-324645" y="2222500"/>
              <a:chExt cx="22261686" cy="1302327"/>
            </a:xfrm>
          </p:grpSpPr>
          <p:sp>
            <p:nvSpPr>
              <p:cNvPr id="136" name="Google Shape;136;p1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37" name="Google Shape;137;p1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38" name="Google Shape;138;p1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39" name="Google Shape;139;p15"/>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iPhone Product Page</a:t>
            </a:r>
            <a:endParaRPr lang="en-US" sz="4000" dirty="0"/>
          </a:p>
        </p:txBody>
      </p:sp>
      <p:sp>
        <p:nvSpPr>
          <p:cNvPr id="140" name="Google Shape;140;p15"/>
          <p:cNvSpPr txBox="1"/>
          <p:nvPr/>
        </p:nvSpPr>
        <p:spPr>
          <a:xfrm>
            <a:off x="15356245" y="9648507"/>
            <a:ext cx="224242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
        <p:nvSpPr>
          <p:cNvPr id="141" name="Google Shape;141;p15"/>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3</a:t>
            </a:fld>
            <a:endParaRPr sz="1870" dirty="0">
              <a:solidFill>
                <a:schemeClr val="lt1"/>
              </a:solidFill>
              <a:latin typeface="Calibri"/>
              <a:ea typeface="Calibri"/>
              <a:cs typeface="Calibri"/>
              <a:sym typeface="Calibri"/>
            </a:endParaRPr>
          </a:p>
        </p:txBody>
      </p:sp>
      <p:grpSp>
        <p:nvGrpSpPr>
          <p:cNvPr id="142" name="Google Shape;142;p15"/>
          <p:cNvGrpSpPr/>
          <p:nvPr/>
        </p:nvGrpSpPr>
        <p:grpSpPr>
          <a:xfrm>
            <a:off x="-26281" y="774700"/>
            <a:ext cx="15071695" cy="827992"/>
            <a:chOff x="-16184" y="8640158"/>
            <a:chExt cx="4045716" cy="439420"/>
          </a:xfrm>
        </p:grpSpPr>
        <p:sp>
          <p:nvSpPr>
            <p:cNvPr id="143" name="Google Shape;143;p1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1. Abstract</a:t>
              </a:r>
              <a:endParaRPr sz="2000" b="0" i="0" u="none" strike="noStrike" cap="none" dirty="0">
                <a:solidFill>
                  <a:schemeClr val="lt1"/>
                </a:solidFill>
                <a:latin typeface="Calibri"/>
                <a:ea typeface="Calibri"/>
                <a:cs typeface="Calibri"/>
                <a:sym typeface="Calibri"/>
              </a:endParaRPr>
            </a:p>
          </p:txBody>
        </p:sp>
        <p:sp>
          <p:nvSpPr>
            <p:cNvPr id="144" name="Google Shape;144;p1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45" name="Google Shape;145;p15"/>
          <p:cNvSpPr txBox="1"/>
          <p:nvPr/>
        </p:nvSpPr>
        <p:spPr>
          <a:xfrm>
            <a:off x="1822770" y="2278821"/>
            <a:ext cx="14654685" cy="7848262"/>
          </a:xfrm>
          <a:prstGeom prst="rect">
            <a:avLst/>
          </a:prstGeom>
          <a:noFill/>
          <a:ln>
            <a:noFill/>
          </a:ln>
        </p:spPr>
        <p:txBody>
          <a:bodyPr spcFirstLastPara="1" wrap="square" lIns="91425" tIns="45700" rIns="91425" bIns="45700" anchor="t" anchorCtr="0">
            <a:spAutoFit/>
          </a:bodyPr>
          <a:lstStyle/>
          <a:p>
            <a:r>
              <a:rPr lang="en-US" sz="3600" dirty="0"/>
              <a:t>This report details a web design project focused on creating an engaging iPhone product page, addressing the evolving demands of online product representation. The project emphasizes the fusion of aesthetics with functionality, navigating challenges such as diverse user expectations and incorporating current design trends without compromising usability. The chosen implementation involves the creation of three web pages: 'Main.html' for showcasing the product, 'login.html' for user authentication, and 'Select.html' for model and color selection. Each page employs HTML and CSS elements, utilizing various selectors, properties, and techniques to enhance visual appeal and user experience. Noteworthy implementations include responsive design principles, comprehensive user research, and the integration of JavaScript functions for dynamic interactions. </a:t>
            </a:r>
            <a:br>
              <a:rPr lang="en-US" sz="3600" dirty="0"/>
            </a:br>
            <a:endParaRPr sz="36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4</a:t>
            </a:fld>
            <a:endParaRPr sz="3200" dirty="0">
              <a:solidFill>
                <a:schemeClr val="lt1"/>
              </a:solidFill>
            </a:endParaRPr>
          </a:p>
        </p:txBody>
      </p:sp>
      <p:grpSp>
        <p:nvGrpSpPr>
          <p:cNvPr id="151" name="Google Shape;151;p16"/>
          <p:cNvGrpSpPr/>
          <p:nvPr/>
        </p:nvGrpSpPr>
        <p:grpSpPr>
          <a:xfrm>
            <a:off x="-26281" y="9498720"/>
            <a:ext cx="19010314" cy="1112119"/>
            <a:chOff x="-2" y="9568581"/>
            <a:chExt cx="19010314" cy="1112119"/>
          </a:xfrm>
        </p:grpSpPr>
        <p:grpSp>
          <p:nvGrpSpPr>
            <p:cNvPr id="152" name="Google Shape;152;p16"/>
            <p:cNvGrpSpPr/>
            <p:nvPr/>
          </p:nvGrpSpPr>
          <p:grpSpPr>
            <a:xfrm>
              <a:off x="-2" y="9568581"/>
              <a:ext cx="19010314" cy="1112119"/>
              <a:chOff x="-324645" y="2222500"/>
              <a:chExt cx="22261686" cy="1302327"/>
            </a:xfrm>
          </p:grpSpPr>
          <p:sp>
            <p:nvSpPr>
              <p:cNvPr id="153" name="Google Shape;153;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54" name="Google Shape;154;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55" name="Google Shape;155;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56" name="Google Shape;156;p16"/>
          <p:cNvSpPr txBox="1"/>
          <p:nvPr/>
        </p:nvSpPr>
        <p:spPr>
          <a:xfrm>
            <a:off x="0" y="9779863"/>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iPhone Product Page</a:t>
            </a:r>
            <a:endParaRPr lang="en-US" sz="4000" dirty="0"/>
          </a:p>
        </p:txBody>
      </p:sp>
      <p:sp>
        <p:nvSpPr>
          <p:cNvPr id="157" name="Google Shape;157;p16"/>
          <p:cNvSpPr txBox="1"/>
          <p:nvPr/>
        </p:nvSpPr>
        <p:spPr>
          <a:xfrm>
            <a:off x="15208628" y="9656772"/>
            <a:ext cx="224242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
        <p:nvSpPr>
          <p:cNvPr id="158" name="Google Shape;158;p1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4</a:t>
            </a:fld>
            <a:endParaRPr sz="1870" dirty="0">
              <a:solidFill>
                <a:schemeClr val="lt1"/>
              </a:solidFill>
              <a:latin typeface="Calibri"/>
              <a:ea typeface="Calibri"/>
              <a:cs typeface="Calibri"/>
              <a:sym typeface="Calibri"/>
            </a:endParaRPr>
          </a:p>
        </p:txBody>
      </p:sp>
      <p:grpSp>
        <p:nvGrpSpPr>
          <p:cNvPr id="159" name="Google Shape;159;p16"/>
          <p:cNvGrpSpPr/>
          <p:nvPr/>
        </p:nvGrpSpPr>
        <p:grpSpPr>
          <a:xfrm>
            <a:off x="-26281" y="774700"/>
            <a:ext cx="15071698" cy="827992"/>
            <a:chOff x="-16184" y="8640158"/>
            <a:chExt cx="4045716" cy="439420"/>
          </a:xfrm>
        </p:grpSpPr>
        <p:sp>
          <p:nvSpPr>
            <p:cNvPr id="160" name="Google Shape;160;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1.</a:t>
              </a:r>
              <a:r>
                <a:rPr lang="en-US" sz="5400" b="0" i="0" u="none" strike="noStrike" cap="none" dirty="0">
                  <a:solidFill>
                    <a:schemeClr val="lt1"/>
                  </a:solidFill>
                  <a:latin typeface="Calibri"/>
                  <a:ea typeface="Calibri"/>
                  <a:cs typeface="Calibri"/>
                  <a:sym typeface="Calibri"/>
                </a:rPr>
                <a:t> </a:t>
              </a:r>
              <a:r>
                <a:rPr lang="en-US" sz="5400" dirty="0">
                  <a:solidFill>
                    <a:schemeClr val="lt1"/>
                  </a:solidFill>
                  <a:latin typeface="Calibri"/>
                  <a:ea typeface="Calibri"/>
                  <a:cs typeface="Calibri"/>
                  <a:sym typeface="Calibri"/>
                </a:rPr>
                <a:t>Abstract</a:t>
              </a:r>
              <a:endParaRPr sz="2000" b="0" i="0" u="none" strike="noStrike" cap="none" dirty="0">
                <a:solidFill>
                  <a:schemeClr val="lt1"/>
                </a:solidFill>
                <a:latin typeface="Calibri"/>
                <a:ea typeface="Calibri"/>
                <a:cs typeface="Calibri"/>
                <a:sym typeface="Calibri"/>
              </a:endParaRPr>
            </a:p>
          </p:txBody>
        </p:sp>
        <p:sp>
          <p:nvSpPr>
            <p:cNvPr id="161" name="Google Shape;161;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 name="Rectangle 1"/>
          <p:cNvSpPr/>
          <p:nvPr/>
        </p:nvSpPr>
        <p:spPr>
          <a:xfrm>
            <a:off x="2342565" y="2084832"/>
            <a:ext cx="9502775" cy="3416320"/>
          </a:xfrm>
          <a:prstGeom prst="rect">
            <a:avLst/>
          </a:prstGeom>
        </p:spPr>
        <p:txBody>
          <a:bodyPr>
            <a:spAutoFit/>
          </a:bodyPr>
          <a:lstStyle/>
          <a:p>
            <a:r>
              <a:rPr lang="en-US" sz="3600" dirty="0">
                <a:latin typeface="Calibri" pitchFamily="34" charset="0"/>
                <a:ea typeface="Calibri" pitchFamily="34" charset="0"/>
                <a:cs typeface="Calibri" pitchFamily="34" charset="0"/>
              </a:rPr>
              <a:t>The report highlights the rationale for project selection, encountered problems, suggested solutions, and the meticulous implementation process, providing insights valuable to web designers, developers, and stakeholders aiming to optimize digital product interfaces.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5</a:t>
            </a:fld>
            <a:endParaRPr sz="3200" dirty="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iPhone Product Page</a:t>
            </a:r>
            <a:endParaRPr lang="en-US" sz="4000" dirty="0"/>
          </a:p>
        </p:txBody>
      </p:sp>
      <p:sp>
        <p:nvSpPr>
          <p:cNvPr id="193" name="Google Shape;193;p18"/>
          <p:cNvSpPr txBox="1"/>
          <p:nvPr/>
        </p:nvSpPr>
        <p:spPr>
          <a:xfrm>
            <a:off x="15356245" y="9718580"/>
            <a:ext cx="224242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5</a:t>
            </a:fld>
            <a:endParaRPr sz="1870" dirty="0">
              <a:solidFill>
                <a:schemeClr val="lt1"/>
              </a:solidFill>
              <a:latin typeface="Calibri"/>
              <a:ea typeface="Calibri"/>
              <a:cs typeface="Calibri"/>
              <a:sym typeface="Calibri"/>
            </a:endParaRPr>
          </a:p>
        </p:txBody>
      </p:sp>
      <p:grpSp>
        <p:nvGrpSpPr>
          <p:cNvPr id="195" name="Google Shape;195;p18"/>
          <p:cNvGrpSpPr/>
          <p:nvPr/>
        </p:nvGrpSpPr>
        <p:grpSpPr>
          <a:xfrm>
            <a:off x="-26281" y="774700"/>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2. Introduction</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98" name="Google Shape;198;p18"/>
          <p:cNvSpPr txBox="1"/>
          <p:nvPr/>
        </p:nvSpPr>
        <p:spPr>
          <a:xfrm>
            <a:off x="451868" y="2257995"/>
            <a:ext cx="14615888" cy="7294264"/>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3600"/>
            </a:pPr>
            <a:r>
              <a:rPr lang="en-US" sz="3600" dirty="0">
                <a:solidFill>
                  <a:schemeClr val="dk1"/>
                </a:solidFill>
                <a:latin typeface="Calibri" pitchFamily="34" charset="0"/>
                <a:ea typeface="Calibri" pitchFamily="34" charset="0"/>
                <a:cs typeface="Calibri" pitchFamily="34" charset="0"/>
                <a:sym typeface="Calibri"/>
              </a:rPr>
              <a:t> </a:t>
            </a:r>
          </a:p>
          <a:p>
            <a:pPr fontAlgn="base"/>
            <a:r>
              <a:rPr lang="en-US" sz="3600" dirty="0">
                <a:latin typeface="Calibri" pitchFamily="34" charset="0"/>
                <a:ea typeface="Calibri" pitchFamily="34" charset="0"/>
                <a:cs typeface="Calibri" pitchFamily="34" charset="0"/>
              </a:rPr>
              <a:t>Background Information:</a:t>
            </a:r>
          </a:p>
          <a:p>
            <a:pPr lvl="1" fontAlgn="base"/>
            <a:r>
              <a:rPr lang="en-US" sz="3600" dirty="0">
                <a:latin typeface="Calibri" pitchFamily="34" charset="0"/>
                <a:ea typeface="Calibri" pitchFamily="34" charset="0"/>
                <a:cs typeface="Calibri" pitchFamily="34" charset="0"/>
              </a:rPr>
              <a:t>	1)Project focuses on creating a web design for an iPhone product page.</a:t>
            </a:r>
          </a:p>
          <a:p>
            <a:pPr lvl="1" fontAlgn="base"/>
            <a:r>
              <a:rPr lang="en-US" sz="3600" dirty="0">
                <a:latin typeface="Calibri" pitchFamily="34" charset="0"/>
                <a:ea typeface="Calibri" pitchFamily="34" charset="0"/>
                <a:cs typeface="Calibri" pitchFamily="34" charset="0"/>
              </a:rPr>
              <a:t>	2)Emphasis on blending aesthetics with functionality for an engaging 		user experience.</a:t>
            </a:r>
          </a:p>
          <a:p>
            <a:pPr lvl="1" fontAlgn="base"/>
            <a:endParaRPr lang="en-US" sz="3600" dirty="0">
              <a:latin typeface="Calibri" pitchFamily="34" charset="0"/>
              <a:ea typeface="Calibri" pitchFamily="34" charset="0"/>
              <a:cs typeface="Calibri" pitchFamily="34" charset="0"/>
            </a:endParaRPr>
          </a:p>
          <a:p>
            <a:pPr fontAlgn="base"/>
            <a:r>
              <a:rPr lang="en-US" sz="3600" dirty="0">
                <a:latin typeface="Calibri" pitchFamily="34" charset="0"/>
                <a:ea typeface="Calibri" pitchFamily="34" charset="0"/>
                <a:cs typeface="Calibri" pitchFamily="34" charset="0"/>
              </a:rPr>
              <a:t>Basic Information:</a:t>
            </a:r>
          </a:p>
          <a:p>
            <a:pPr lvl="1" fontAlgn="base"/>
            <a:r>
              <a:rPr lang="en-US" sz="3600" dirty="0">
                <a:latin typeface="Calibri" pitchFamily="34" charset="0"/>
                <a:ea typeface="Calibri" pitchFamily="34" charset="0"/>
                <a:cs typeface="Calibri" pitchFamily="34" charset="0"/>
              </a:rPr>
              <a:t>	1)iPhone product page design project.</a:t>
            </a:r>
          </a:p>
          <a:p>
            <a:pPr lvl="1" fontAlgn="base"/>
            <a:r>
              <a:rPr lang="en-US" sz="3600" dirty="0">
                <a:latin typeface="Calibri" pitchFamily="34" charset="0"/>
                <a:ea typeface="Calibri" pitchFamily="34" charset="0"/>
                <a:cs typeface="Calibri" pitchFamily="34" charset="0"/>
              </a:rPr>
              <a:t>	2)Integrating user preferences into design decisions.</a:t>
            </a:r>
          </a:p>
          <a:p>
            <a:pPr lvl="1" fontAlgn="base"/>
            <a:r>
              <a:rPr lang="en-US" sz="3600" dirty="0">
                <a:latin typeface="Calibri" pitchFamily="34" charset="0"/>
                <a:ea typeface="Calibri" pitchFamily="34" charset="0"/>
                <a:cs typeface="Calibri" pitchFamily="34" charset="0"/>
              </a:rPr>
              <a:t>	3)Striking a balance between creativity and usability.</a:t>
            </a:r>
          </a:p>
          <a:p>
            <a:pPr lvl="1" fontAlgn="base"/>
            <a:endParaRPr lang="en-US" sz="3600" dirty="0">
              <a:latin typeface="Calibri" pitchFamily="34" charset="0"/>
              <a:ea typeface="Calibri" pitchFamily="34" charset="0"/>
              <a:cs typeface="Calibri" pitchFamily="34" charset="0"/>
            </a:endParaRPr>
          </a:p>
          <a:p>
            <a:pPr fontAlgn="base"/>
            <a:r>
              <a:rPr lang="en-US" sz="3600" dirty="0">
                <a:latin typeface="Calibri" pitchFamily="34" charset="0"/>
                <a:ea typeface="Calibri" pitchFamily="34" charset="0"/>
                <a:cs typeface="Calibri" pitchFamily="34" charset="0"/>
              </a:rPr>
              <a:t>Encountered Problems:</a:t>
            </a:r>
          </a:p>
          <a:p>
            <a:pPr lvl="1" fontAlgn="base"/>
            <a:r>
              <a:rPr lang="en-US" sz="3600" dirty="0">
                <a:latin typeface="Calibri" pitchFamily="34" charset="0"/>
                <a:ea typeface="Calibri" pitchFamily="34" charset="0"/>
                <a:cs typeface="Calibri" pitchFamily="34" charset="0"/>
              </a:rPr>
              <a:t>	1)Ensuring responsiveness across devices.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6</a:t>
            </a:fld>
            <a:endParaRPr sz="3200" dirty="0">
              <a:solidFill>
                <a:schemeClr val="lt1"/>
              </a:solidFill>
            </a:endParaRPr>
          </a:p>
        </p:txBody>
      </p:sp>
      <p:grpSp>
        <p:nvGrpSpPr>
          <p:cNvPr id="204" name="Google Shape;204;p19"/>
          <p:cNvGrpSpPr/>
          <p:nvPr/>
        </p:nvGrpSpPr>
        <p:grpSpPr>
          <a:xfrm>
            <a:off x="-2" y="9568581"/>
            <a:ext cx="19010314" cy="1112119"/>
            <a:chOff x="-2" y="9568581"/>
            <a:chExt cx="19010314" cy="1112119"/>
          </a:xfrm>
        </p:grpSpPr>
        <p:grpSp>
          <p:nvGrpSpPr>
            <p:cNvPr id="205" name="Google Shape;205;p19"/>
            <p:cNvGrpSpPr/>
            <p:nvPr/>
          </p:nvGrpSpPr>
          <p:grpSpPr>
            <a:xfrm>
              <a:off x="-2" y="9568581"/>
              <a:ext cx="19010314" cy="1112119"/>
              <a:chOff x="-324645" y="2222500"/>
              <a:chExt cx="22261686" cy="1302327"/>
            </a:xfrm>
          </p:grpSpPr>
          <p:sp>
            <p:nvSpPr>
              <p:cNvPr id="206" name="Google Shape;206;p19"/>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07" name="Google Shape;207;p19"/>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08" name="Google Shape;208;p19"/>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09" name="Google Shape;209;p19"/>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iPhone Product Page</a:t>
            </a:r>
            <a:endParaRPr lang="en-US" sz="4000" dirty="0"/>
          </a:p>
        </p:txBody>
      </p:sp>
      <p:sp>
        <p:nvSpPr>
          <p:cNvPr id="210" name="Google Shape;210;p19"/>
          <p:cNvSpPr txBox="1"/>
          <p:nvPr/>
        </p:nvSpPr>
        <p:spPr>
          <a:xfrm>
            <a:off x="15356245" y="9696519"/>
            <a:ext cx="224242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
        <p:nvSpPr>
          <p:cNvPr id="211" name="Google Shape;211;p19"/>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6</a:t>
            </a:fld>
            <a:endParaRPr sz="1870" dirty="0">
              <a:solidFill>
                <a:schemeClr val="lt1"/>
              </a:solidFill>
              <a:latin typeface="Calibri"/>
              <a:ea typeface="Calibri"/>
              <a:cs typeface="Calibri"/>
              <a:sym typeface="Calibri"/>
            </a:endParaRPr>
          </a:p>
        </p:txBody>
      </p:sp>
      <p:grpSp>
        <p:nvGrpSpPr>
          <p:cNvPr id="212" name="Google Shape;212;p19"/>
          <p:cNvGrpSpPr/>
          <p:nvPr/>
        </p:nvGrpSpPr>
        <p:grpSpPr>
          <a:xfrm>
            <a:off x="-26281" y="774700"/>
            <a:ext cx="15071695" cy="827992"/>
            <a:chOff x="-16184" y="8640158"/>
            <a:chExt cx="4045716" cy="439420"/>
          </a:xfrm>
        </p:grpSpPr>
        <p:sp>
          <p:nvSpPr>
            <p:cNvPr id="213" name="Google Shape;213;p19"/>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2.Introduction</a:t>
              </a: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14" name="Google Shape;214;p19"/>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 name="Rectangle 1"/>
          <p:cNvSpPr/>
          <p:nvPr/>
        </p:nvSpPr>
        <p:spPr>
          <a:xfrm>
            <a:off x="506929" y="1945390"/>
            <a:ext cx="16429348" cy="6740307"/>
          </a:xfrm>
          <a:prstGeom prst="rect">
            <a:avLst/>
          </a:prstGeom>
        </p:spPr>
        <p:txBody>
          <a:bodyPr wrap="square">
            <a:spAutoFit/>
          </a:bodyPr>
          <a:lstStyle/>
          <a:p>
            <a:pPr lvl="1" fontAlgn="base"/>
            <a:r>
              <a:rPr lang="en-US" sz="3600" dirty="0">
                <a:latin typeface="Calibri" pitchFamily="34" charset="0"/>
                <a:ea typeface="Calibri" pitchFamily="34" charset="0"/>
                <a:cs typeface="Calibri" pitchFamily="34" charset="0"/>
              </a:rPr>
              <a:t>	2) Navigating the challenge of diverse user expectations</a:t>
            </a:r>
            <a:r>
              <a:rPr lang="en-US" sz="3600" dirty="0"/>
              <a:t>.</a:t>
            </a:r>
            <a:endParaRPr lang="en-US" sz="3600" dirty="0">
              <a:latin typeface="Calibri" pitchFamily="34" charset="0"/>
              <a:ea typeface="Calibri" pitchFamily="34" charset="0"/>
              <a:cs typeface="Calibri" pitchFamily="34" charset="0"/>
            </a:endParaRPr>
          </a:p>
          <a:p>
            <a:pPr lvl="1" fontAlgn="base"/>
            <a:r>
              <a:rPr lang="en-US" sz="3600" dirty="0">
                <a:latin typeface="Calibri" pitchFamily="34" charset="0"/>
                <a:ea typeface="Calibri" pitchFamily="34" charset="0"/>
                <a:cs typeface="Calibri" pitchFamily="34" charset="0"/>
              </a:rPr>
              <a:t>	3)Incorporating current design trends without compromising usability.</a:t>
            </a:r>
          </a:p>
          <a:p>
            <a:pPr fontAlgn="base"/>
            <a:r>
              <a:rPr lang="en-US" sz="3600" dirty="0">
                <a:latin typeface="Calibri" pitchFamily="34" charset="0"/>
                <a:ea typeface="Calibri" pitchFamily="34" charset="0"/>
                <a:cs typeface="Calibri" pitchFamily="34" charset="0"/>
              </a:rPr>
              <a:t>Suggested Solutions:</a:t>
            </a:r>
          </a:p>
          <a:p>
            <a:pPr lvl="1" fontAlgn="base"/>
            <a:r>
              <a:rPr lang="en-US" sz="3600" dirty="0">
                <a:latin typeface="Calibri" pitchFamily="34" charset="0"/>
                <a:ea typeface="Calibri" pitchFamily="34" charset="0"/>
                <a:cs typeface="Calibri" pitchFamily="34" charset="0"/>
              </a:rPr>
              <a:t>	1)Implemented responsive design principles.</a:t>
            </a:r>
          </a:p>
          <a:p>
            <a:pPr lvl="1" fontAlgn="base"/>
            <a:r>
              <a:rPr lang="en-US" sz="3600" dirty="0">
                <a:latin typeface="Calibri" pitchFamily="34" charset="0"/>
                <a:ea typeface="Calibri" pitchFamily="34" charset="0"/>
                <a:cs typeface="Calibri" pitchFamily="34" charset="0"/>
              </a:rPr>
              <a:t>	2)Conducted comprehensive user research to inform design choices.</a:t>
            </a:r>
          </a:p>
          <a:p>
            <a:pPr lvl="1" fontAlgn="base"/>
            <a:r>
              <a:rPr lang="en-US" sz="3600" dirty="0">
                <a:latin typeface="Calibri" pitchFamily="34" charset="0"/>
                <a:ea typeface="Calibri" pitchFamily="34" charset="0"/>
                <a:cs typeface="Calibri" pitchFamily="34" charset="0"/>
              </a:rPr>
              <a:t>	3)Regular updates and optimizations to stay aligned with evolving trends.</a:t>
            </a:r>
          </a:p>
          <a:p>
            <a:pPr fontAlgn="base"/>
            <a:r>
              <a:rPr lang="en-US" sz="3600" dirty="0">
                <a:latin typeface="Calibri" pitchFamily="34" charset="0"/>
                <a:ea typeface="Calibri" pitchFamily="34" charset="0"/>
                <a:cs typeface="Calibri" pitchFamily="34" charset="0"/>
              </a:rPr>
              <a:t>Project Selection Rationale:</a:t>
            </a:r>
          </a:p>
          <a:p>
            <a:pPr lvl="1" fontAlgn="base"/>
            <a:r>
              <a:rPr lang="en-US" sz="3600" dirty="0">
                <a:latin typeface="Calibri" pitchFamily="34" charset="0"/>
                <a:ea typeface="Calibri" pitchFamily="34" charset="0"/>
                <a:cs typeface="Calibri" pitchFamily="34" charset="0"/>
              </a:rPr>
              <a:t>	1)Addressing the increasing significance of online presence for products.</a:t>
            </a:r>
          </a:p>
          <a:p>
            <a:pPr lvl="1" fontAlgn="base"/>
            <a:r>
              <a:rPr lang="en-US" sz="3600" dirty="0">
                <a:latin typeface="Calibri" pitchFamily="34" charset="0"/>
                <a:ea typeface="Calibri" pitchFamily="34" charset="0"/>
                <a:cs typeface="Calibri" pitchFamily="34" charset="0"/>
              </a:rPr>
              <a:t>	2)Meeting the demand for visually appealing and u</a:t>
            </a:r>
            <a:r>
              <a:rPr lang="en-IN" sz="3600" dirty="0">
                <a:latin typeface="Calibri" pitchFamily="34" charset="0"/>
                <a:ea typeface="Calibri" pitchFamily="34" charset="0"/>
                <a:cs typeface="Calibri" pitchFamily="34" charset="0"/>
              </a:rPr>
              <a:t>ser-friendly interfaces</a:t>
            </a:r>
          </a:p>
          <a:p>
            <a:pPr lvl="1" fontAlgn="base"/>
            <a:r>
              <a:rPr lang="en-IN" sz="3600" dirty="0">
                <a:latin typeface="Calibri" pitchFamily="34" charset="0"/>
                <a:ea typeface="Calibri" pitchFamily="34" charset="0"/>
                <a:cs typeface="Calibri" pitchFamily="34" charset="0"/>
              </a:rPr>
              <a:t>	3)</a:t>
            </a:r>
            <a:r>
              <a:rPr lang="en-US" sz="3600" dirty="0"/>
              <a:t> </a:t>
            </a:r>
            <a:r>
              <a:rPr lang="en-US" sz="3600" dirty="0">
                <a:latin typeface="Calibri" pitchFamily="34" charset="0"/>
                <a:ea typeface="Calibri" pitchFamily="34" charset="0"/>
                <a:cs typeface="Calibri" pitchFamily="34" charset="0"/>
              </a:rPr>
              <a:t>Aligning with the goal of enhancing overall user engagement and conversion rates.</a:t>
            </a:r>
          </a:p>
          <a:p>
            <a:pPr lvl="1" fontAlgn="base"/>
            <a:endParaRPr lang="en-IN" sz="3600" dirty="0">
              <a:latin typeface="Calibri" pitchFamily="34" charset="0"/>
              <a:ea typeface="Calibri" pitchFamily="34" charset="0"/>
              <a:cs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7</a:t>
            </a:fld>
            <a:endParaRPr sz="3200" dirty="0">
              <a:solidFill>
                <a:schemeClr val="lt1"/>
              </a:solidFill>
            </a:endParaRPr>
          </a:p>
        </p:txBody>
      </p:sp>
      <p:grpSp>
        <p:nvGrpSpPr>
          <p:cNvPr id="221" name="Google Shape;221;p20"/>
          <p:cNvGrpSpPr/>
          <p:nvPr/>
        </p:nvGrpSpPr>
        <p:grpSpPr>
          <a:xfrm>
            <a:off x="-2" y="9568581"/>
            <a:ext cx="19010314" cy="1112119"/>
            <a:chOff x="-2" y="9568581"/>
            <a:chExt cx="19010314" cy="1112119"/>
          </a:xfrm>
        </p:grpSpPr>
        <p:grpSp>
          <p:nvGrpSpPr>
            <p:cNvPr id="222" name="Google Shape;222;p20"/>
            <p:cNvGrpSpPr/>
            <p:nvPr/>
          </p:nvGrpSpPr>
          <p:grpSpPr>
            <a:xfrm>
              <a:off x="-2" y="9568581"/>
              <a:ext cx="19010314" cy="1112119"/>
              <a:chOff x="-324645" y="2222500"/>
              <a:chExt cx="22261686" cy="1302327"/>
            </a:xfrm>
          </p:grpSpPr>
          <p:sp>
            <p:nvSpPr>
              <p:cNvPr id="223" name="Google Shape;223;p20"/>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24" name="Google Shape;224;p20"/>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25" name="Google Shape;225;p20"/>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26" name="Google Shape;226;p20"/>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iPhone Product Page</a:t>
            </a:r>
            <a:endParaRPr lang="en-US" sz="4000" dirty="0"/>
          </a:p>
        </p:txBody>
      </p:sp>
      <p:sp>
        <p:nvSpPr>
          <p:cNvPr id="227" name="Google Shape;227;p20"/>
          <p:cNvSpPr txBox="1"/>
          <p:nvPr/>
        </p:nvSpPr>
        <p:spPr>
          <a:xfrm>
            <a:off x="15356245" y="9668365"/>
            <a:ext cx="224242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
        <p:nvSpPr>
          <p:cNvPr id="228" name="Google Shape;228;p20"/>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7</a:t>
            </a:fld>
            <a:endParaRPr sz="1870" dirty="0">
              <a:solidFill>
                <a:schemeClr val="lt1"/>
              </a:solidFill>
              <a:latin typeface="Calibri"/>
              <a:ea typeface="Calibri"/>
              <a:cs typeface="Calibri"/>
              <a:sym typeface="Calibri"/>
            </a:endParaRPr>
          </a:p>
        </p:txBody>
      </p:sp>
      <p:grpSp>
        <p:nvGrpSpPr>
          <p:cNvPr id="229" name="Google Shape;229;p20"/>
          <p:cNvGrpSpPr/>
          <p:nvPr/>
        </p:nvGrpSpPr>
        <p:grpSpPr>
          <a:xfrm>
            <a:off x="-26281" y="774700"/>
            <a:ext cx="15071695" cy="827992"/>
            <a:chOff x="-16184" y="8640158"/>
            <a:chExt cx="4045716" cy="439420"/>
          </a:xfrm>
        </p:grpSpPr>
        <p:sp>
          <p:nvSpPr>
            <p:cNvPr id="230" name="Google Shape;230;p20"/>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2.Introduction</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31" name="Google Shape;231;p20"/>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32" name="Google Shape;232;p20"/>
          <p:cNvSpPr txBox="1"/>
          <p:nvPr/>
        </p:nvSpPr>
        <p:spPr>
          <a:xfrm>
            <a:off x="1126503" y="1933713"/>
            <a:ext cx="14615888" cy="3970277"/>
          </a:xfrm>
          <a:prstGeom prst="rect">
            <a:avLst/>
          </a:prstGeom>
          <a:noFill/>
          <a:ln>
            <a:noFill/>
          </a:ln>
        </p:spPr>
        <p:txBody>
          <a:bodyPr spcFirstLastPara="1" wrap="square" lIns="91425" tIns="45700" rIns="91425" bIns="45700" anchor="t" anchorCtr="0">
            <a:spAutoFit/>
          </a:bodyPr>
          <a:lstStyle/>
          <a:p>
            <a:r>
              <a:rPr lang="en-US" sz="3600" dirty="0">
                <a:latin typeface="Calibri" pitchFamily="34" charset="0"/>
                <a:ea typeface="Calibri" pitchFamily="34" charset="0"/>
                <a:cs typeface="Calibri" pitchFamily="34" charset="0"/>
              </a:rPr>
              <a:t>In essence, this project is a response to the evolving landscape of online product representation, focusing on creating a visually appealing and user-centric iPhone product page. The encountered challenges prompted strategic solutions, and the project's selection aligns with the broader industry trend of prioritizing user experience and aesthetics in digital interfaces.</a:t>
            </a:r>
          </a:p>
          <a:p>
            <a:br>
              <a:rPr lang="en-US" sz="3600" dirty="0">
                <a:latin typeface="Calibri" pitchFamily="34" charset="0"/>
                <a:ea typeface="Calibri" pitchFamily="34" charset="0"/>
                <a:cs typeface="Calibri" pitchFamily="34" charset="0"/>
              </a:rPr>
            </a:br>
            <a:endParaRPr sz="3600" dirty="0">
              <a:latin typeface="Calibri" pitchFamily="34" charset="0"/>
              <a:ea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8</a:t>
            </a:fld>
            <a:endParaRPr sz="3200" dirty="0">
              <a:solidFill>
                <a:schemeClr val="lt1"/>
              </a:solidFill>
            </a:endParaRPr>
          </a:p>
        </p:txBody>
      </p:sp>
      <p:grpSp>
        <p:nvGrpSpPr>
          <p:cNvPr id="239" name="Google Shape;239;p21"/>
          <p:cNvGrpSpPr/>
          <p:nvPr/>
        </p:nvGrpSpPr>
        <p:grpSpPr>
          <a:xfrm>
            <a:off x="-2" y="9568581"/>
            <a:ext cx="19010314" cy="1112119"/>
            <a:chOff x="-2" y="9568581"/>
            <a:chExt cx="19010314" cy="1112119"/>
          </a:xfrm>
        </p:grpSpPr>
        <p:grpSp>
          <p:nvGrpSpPr>
            <p:cNvPr id="240" name="Google Shape;240;p21"/>
            <p:cNvGrpSpPr/>
            <p:nvPr/>
          </p:nvGrpSpPr>
          <p:grpSpPr>
            <a:xfrm>
              <a:off x="-2" y="9568581"/>
              <a:ext cx="19010314" cy="1112119"/>
              <a:chOff x="-324645" y="2222500"/>
              <a:chExt cx="22261686" cy="1302327"/>
            </a:xfrm>
          </p:grpSpPr>
          <p:sp>
            <p:nvSpPr>
              <p:cNvPr id="241" name="Google Shape;241;p21"/>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42" name="Google Shape;242;p21"/>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43" name="Google Shape;243;p21"/>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44" name="Google Shape;244;p21"/>
          <p:cNvSpPr txBox="1"/>
          <p:nvPr/>
        </p:nvSpPr>
        <p:spPr>
          <a:xfrm>
            <a:off x="665956" y="974431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iPhone Product Page</a:t>
            </a:r>
            <a:endParaRPr lang="en-US" sz="4000" dirty="0"/>
          </a:p>
        </p:txBody>
      </p:sp>
      <p:sp>
        <p:nvSpPr>
          <p:cNvPr id="245" name="Google Shape;245;p21"/>
          <p:cNvSpPr txBox="1"/>
          <p:nvPr/>
        </p:nvSpPr>
        <p:spPr>
          <a:xfrm>
            <a:off x="15356245" y="9647606"/>
            <a:ext cx="224242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
        <p:nvSpPr>
          <p:cNvPr id="246" name="Google Shape;246;p21"/>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8</a:t>
            </a:fld>
            <a:endParaRPr sz="1870" dirty="0">
              <a:solidFill>
                <a:schemeClr val="lt1"/>
              </a:solidFill>
              <a:latin typeface="Calibri"/>
              <a:ea typeface="Calibri"/>
              <a:cs typeface="Calibri"/>
              <a:sym typeface="Calibri"/>
            </a:endParaRPr>
          </a:p>
        </p:txBody>
      </p:sp>
      <p:grpSp>
        <p:nvGrpSpPr>
          <p:cNvPr id="247" name="Google Shape;247;p21"/>
          <p:cNvGrpSpPr/>
          <p:nvPr/>
        </p:nvGrpSpPr>
        <p:grpSpPr>
          <a:xfrm>
            <a:off x="-26281" y="774701"/>
            <a:ext cx="15071695" cy="828000"/>
            <a:chOff x="-16184" y="8640154"/>
            <a:chExt cx="4045716" cy="439424"/>
          </a:xfrm>
        </p:grpSpPr>
        <p:sp>
          <p:nvSpPr>
            <p:cNvPr id="248" name="Google Shape;248;p21"/>
            <p:cNvSpPr/>
            <p:nvPr/>
          </p:nvSpPr>
          <p:spPr>
            <a:xfrm>
              <a:off x="-16184" y="8640154"/>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3.Implementation</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49" name="Google Shape;249;p21"/>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50" name="Google Shape;250;p21"/>
          <p:cNvSpPr txBox="1"/>
          <p:nvPr/>
        </p:nvSpPr>
        <p:spPr>
          <a:xfrm>
            <a:off x="271298" y="1602692"/>
            <a:ext cx="15544800" cy="7848262"/>
          </a:xfrm>
          <a:prstGeom prst="rect">
            <a:avLst/>
          </a:prstGeom>
          <a:noFill/>
          <a:ln>
            <a:noFill/>
          </a:ln>
        </p:spPr>
        <p:txBody>
          <a:bodyPr spcFirstLastPara="1" wrap="square" lIns="91425" tIns="45700" rIns="91425" bIns="45700" anchor="t" anchorCtr="0">
            <a:spAutoFit/>
          </a:bodyPr>
          <a:lstStyle/>
          <a:p>
            <a:r>
              <a:rPr lang="en-US" sz="3600" b="1" dirty="0">
                <a:latin typeface="Calibri" pitchFamily="34" charset="0"/>
                <a:ea typeface="Calibri" pitchFamily="34" charset="0"/>
                <a:cs typeface="Calibri" pitchFamily="34" charset="0"/>
              </a:rPr>
              <a:t>Main.html:</a:t>
            </a:r>
            <a:endParaRPr lang="en-US" sz="3600" dirty="0">
              <a:latin typeface="Calibri" pitchFamily="34" charset="0"/>
              <a:ea typeface="Calibri" pitchFamily="34" charset="0"/>
              <a:cs typeface="Calibri" pitchFamily="34" charset="0"/>
            </a:endParaRP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Created a webpage to showcase the product iPhone 15 Pro along with information about it features</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&lt;div&gt; tag to separate elements and style them</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&lt;img&gt; tag relevant images</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element ,class, and id selectors to appropriately style different elements of the web page</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&lt;style&gt; tag within &lt;head&gt; to implement css for the web page elements</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Implemented css using internal and inline methods</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css properties like font family, color, text align, font size, and font weight to style the text</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background color property to change background color of different elements</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css properties like float, height, width, and border radius to style images</a:t>
            </a:r>
          </a:p>
        </p:txBody>
      </p:sp>
      <p:pic>
        <p:nvPicPr>
          <p:cNvPr id="1028" name="Picture 4">
            <a:extLst>
              <a:ext uri="{FF2B5EF4-FFF2-40B4-BE49-F238E27FC236}">
                <a16:creationId xmlns:a16="http://schemas.microsoft.com/office/drawing/2014/main" id="{8EB5A4C2-66F6-07BF-112E-1A2B2E906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29077" y="1681716"/>
            <a:ext cx="5023279" cy="23506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9</a:t>
            </a:fld>
            <a:endParaRPr sz="3200" dirty="0">
              <a:solidFill>
                <a:schemeClr val="lt1"/>
              </a:solidFill>
            </a:endParaRPr>
          </a:p>
        </p:txBody>
      </p:sp>
      <p:grpSp>
        <p:nvGrpSpPr>
          <p:cNvPr id="257" name="Google Shape;257;p22"/>
          <p:cNvGrpSpPr/>
          <p:nvPr/>
        </p:nvGrpSpPr>
        <p:grpSpPr>
          <a:xfrm>
            <a:off x="-2" y="9568581"/>
            <a:ext cx="19010314" cy="1112119"/>
            <a:chOff x="-2" y="9568581"/>
            <a:chExt cx="19010314" cy="1112119"/>
          </a:xfrm>
        </p:grpSpPr>
        <p:grpSp>
          <p:nvGrpSpPr>
            <p:cNvPr id="258" name="Google Shape;258;p22"/>
            <p:cNvGrpSpPr/>
            <p:nvPr/>
          </p:nvGrpSpPr>
          <p:grpSpPr>
            <a:xfrm>
              <a:off x="-2" y="9568581"/>
              <a:ext cx="19010314" cy="1112119"/>
              <a:chOff x="-324645" y="2222500"/>
              <a:chExt cx="22261686" cy="1302327"/>
            </a:xfrm>
          </p:grpSpPr>
          <p:sp>
            <p:nvSpPr>
              <p:cNvPr id="259" name="Google Shape;259;p22"/>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60" name="Google Shape;260;p22"/>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61" name="Google Shape;261;p22"/>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62" name="Google Shape;262;p22"/>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iPhone Product Page</a:t>
            </a:r>
            <a:endParaRPr lang="en-US" sz="4000" dirty="0"/>
          </a:p>
        </p:txBody>
      </p:sp>
      <p:sp>
        <p:nvSpPr>
          <p:cNvPr id="263" name="Google Shape;263;p22"/>
          <p:cNvSpPr txBox="1"/>
          <p:nvPr/>
        </p:nvSpPr>
        <p:spPr>
          <a:xfrm>
            <a:off x="15416135" y="9652370"/>
            <a:ext cx="224242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
        <p:nvSpPr>
          <p:cNvPr id="264" name="Google Shape;264;p22"/>
          <p:cNvSpPr txBox="1"/>
          <p:nvPr/>
        </p:nvSpPr>
        <p:spPr>
          <a:xfrm>
            <a:off x="17658556" y="9994900"/>
            <a:ext cx="1123156" cy="269008"/>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9</a:t>
            </a:fld>
            <a:endParaRPr sz="1870" dirty="0">
              <a:solidFill>
                <a:schemeClr val="lt1"/>
              </a:solidFill>
              <a:latin typeface="Calibri"/>
              <a:ea typeface="Calibri"/>
              <a:cs typeface="Calibri"/>
              <a:sym typeface="Calibri"/>
            </a:endParaRPr>
          </a:p>
        </p:txBody>
      </p:sp>
      <p:grpSp>
        <p:nvGrpSpPr>
          <p:cNvPr id="265" name="Google Shape;265;p22"/>
          <p:cNvGrpSpPr/>
          <p:nvPr/>
        </p:nvGrpSpPr>
        <p:grpSpPr>
          <a:xfrm>
            <a:off x="-26281" y="774700"/>
            <a:ext cx="15071695" cy="827992"/>
            <a:chOff x="-16184" y="8640158"/>
            <a:chExt cx="4045716" cy="439420"/>
          </a:xfrm>
        </p:grpSpPr>
        <p:sp>
          <p:nvSpPr>
            <p:cNvPr id="266" name="Google Shape;266;p22"/>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3.Implementation</a:t>
              </a:r>
              <a:endParaRPr lang="en-US" sz="5400" dirty="0"/>
            </a:p>
            <a:p>
              <a:pPr marL="457200" marR="0" lvl="1" indent="0" algn="ctr" rtl="0">
                <a:spcBef>
                  <a:spcPts val="0"/>
                </a:spcBef>
                <a:spcAft>
                  <a:spcPts val="0"/>
                </a:spcAft>
                <a:buNone/>
              </a:pPr>
              <a:endParaRPr lang="en-US"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lang="en-US"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lang="en-US" sz="2000" b="0" i="0" u="none" strike="noStrike" cap="none" dirty="0">
                <a:solidFill>
                  <a:schemeClr val="lt1"/>
                </a:solidFill>
                <a:latin typeface="Calibri"/>
                <a:ea typeface="Calibri"/>
                <a:cs typeface="Calibri"/>
                <a:sym typeface="Calibri"/>
              </a:endParaRPr>
            </a:p>
          </p:txBody>
        </p:sp>
        <p:sp>
          <p:nvSpPr>
            <p:cNvPr id="267" name="Google Shape;267;p22"/>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 name="Rectangle 1"/>
          <p:cNvSpPr/>
          <p:nvPr/>
        </p:nvSpPr>
        <p:spPr>
          <a:xfrm>
            <a:off x="805104" y="1812760"/>
            <a:ext cx="14820967" cy="7294305"/>
          </a:xfrm>
          <a:prstGeom prst="rect">
            <a:avLst/>
          </a:prstGeom>
        </p:spPr>
        <p:txBody>
          <a:bodyPr wrap="square">
            <a:spAutoFit/>
          </a:bodyPr>
          <a:lstStyle/>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the property transform along with the pseudo selector hover to increase the size of images when cursor hovers over it</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Implemented appropriate spacing of elements using properties like padding and margin</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&lt;a&gt; tag to link to the next webpage</a:t>
            </a:r>
          </a:p>
          <a:p>
            <a:r>
              <a:rPr lang="en-US" sz="3600" b="1" dirty="0">
                <a:latin typeface="Calibri" pitchFamily="34" charset="0"/>
                <a:ea typeface="Calibri" pitchFamily="34" charset="0"/>
                <a:cs typeface="Calibri" pitchFamily="34" charset="0"/>
              </a:rPr>
              <a:t>login.html:</a:t>
            </a:r>
            <a:endParaRPr lang="en-US" sz="3600" dirty="0">
              <a:latin typeface="Calibri" pitchFamily="34" charset="0"/>
              <a:ea typeface="Calibri" pitchFamily="34" charset="0"/>
              <a:cs typeface="Calibri" pitchFamily="34" charset="0"/>
            </a:endParaRP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Created a webpage to login using ID and password</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&lt;style&gt; tag within &lt;head&gt; to implement css for the web page elements</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&lt;div&gt; tag to separate elements and style them</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&lt;header&gt; tag to add a header and &lt;img&gt; tag to add logo</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input type email to take ID as input</a:t>
            </a:r>
          </a:p>
          <a:p>
            <a:pPr marL="571500" indent="-571500" fontAlgn="base">
              <a:buFont typeface="Arial" panose="020B0604020202020204" pitchFamily="34" charset="0"/>
              <a:buChar char="•"/>
            </a:pPr>
            <a:r>
              <a:rPr lang="en-US" sz="3600" dirty="0">
                <a:latin typeface="Calibri" pitchFamily="34" charset="0"/>
                <a:ea typeface="Calibri" pitchFamily="34" charset="0"/>
                <a:cs typeface="Calibri" pitchFamily="34" charset="0"/>
              </a:rPr>
              <a:t>Used input type password to take password as input</a:t>
            </a:r>
          </a:p>
        </p:txBody>
      </p:sp>
      <p:pic>
        <p:nvPicPr>
          <p:cNvPr id="2052" name="Picture 4">
            <a:extLst>
              <a:ext uri="{FF2B5EF4-FFF2-40B4-BE49-F238E27FC236}">
                <a16:creationId xmlns:a16="http://schemas.microsoft.com/office/drawing/2014/main" id="{03092C2B-DAD7-9C9F-8D41-75D3491FF0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5083" y="2329512"/>
            <a:ext cx="4955229" cy="24220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1566</Words>
  <Application>Microsoft Office PowerPoint</Application>
  <PresentationFormat>Custom</PresentationFormat>
  <Paragraphs>220</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Noto Sans Symbols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dc:creator>
  <cp:lastModifiedBy>Amit Narendra</cp:lastModifiedBy>
  <cp:revision>22</cp:revision>
  <dcterms:modified xsi:type="dcterms:W3CDTF">2023-12-13T17:14:15Z</dcterms:modified>
</cp:coreProperties>
</file>