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906000" cy="6858000" type="A4"/>
  <p:notesSz cx="6858000" cy="9144000"/>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8925" autoAdjust="0"/>
  </p:normalViewPr>
  <p:slideViewPr>
    <p:cSldViewPr>
      <p:cViewPr varScale="1">
        <p:scale>
          <a:sx n="87" d="100"/>
          <a:sy n="87" d="100"/>
        </p:scale>
        <p:origin x="1123" y="6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8DB93-7C39-499A-AC07-27F5E392543F}" type="datetimeFigureOut">
              <a:rPr lang="en-US" smtClean="0"/>
              <a:pPr/>
              <a:t>12/11/2023</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113AF-F088-4225-B216-DB38B42500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72866" rtl="0" eaLnBrk="1" latinLnBrk="0" hangingPunct="1">
      <a:defRPr sz="1400" kern="1200">
        <a:solidFill>
          <a:schemeClr val="tx1"/>
        </a:solidFill>
        <a:latin typeface="+mn-lt"/>
        <a:ea typeface="+mn-ea"/>
        <a:cs typeface="+mn-cs"/>
      </a:defRPr>
    </a:lvl1pPr>
    <a:lvl2pPr marL="536433" algn="l" defTabSz="1072866" rtl="0" eaLnBrk="1" latinLnBrk="0" hangingPunct="1">
      <a:defRPr sz="1400" kern="1200">
        <a:solidFill>
          <a:schemeClr val="tx1"/>
        </a:solidFill>
        <a:latin typeface="+mn-lt"/>
        <a:ea typeface="+mn-ea"/>
        <a:cs typeface="+mn-cs"/>
      </a:defRPr>
    </a:lvl2pPr>
    <a:lvl3pPr marL="1072866" algn="l" defTabSz="1072866" rtl="0" eaLnBrk="1" latinLnBrk="0" hangingPunct="1">
      <a:defRPr sz="1400" kern="1200">
        <a:solidFill>
          <a:schemeClr val="tx1"/>
        </a:solidFill>
        <a:latin typeface="+mn-lt"/>
        <a:ea typeface="+mn-ea"/>
        <a:cs typeface="+mn-cs"/>
      </a:defRPr>
    </a:lvl3pPr>
    <a:lvl4pPr marL="1609298" algn="l" defTabSz="1072866" rtl="0" eaLnBrk="1" latinLnBrk="0" hangingPunct="1">
      <a:defRPr sz="1400" kern="1200">
        <a:solidFill>
          <a:schemeClr val="tx1"/>
        </a:solidFill>
        <a:latin typeface="+mn-lt"/>
        <a:ea typeface="+mn-ea"/>
        <a:cs typeface="+mn-cs"/>
      </a:defRPr>
    </a:lvl4pPr>
    <a:lvl5pPr marL="2145731" algn="l" defTabSz="1072866" rtl="0" eaLnBrk="1" latinLnBrk="0" hangingPunct="1">
      <a:defRPr sz="1400" kern="1200">
        <a:solidFill>
          <a:schemeClr val="tx1"/>
        </a:solidFill>
        <a:latin typeface="+mn-lt"/>
        <a:ea typeface="+mn-ea"/>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113AF-F088-4225-B216-DB38B425004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0"/>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40"/>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700" b="1" cap="all"/>
            </a:lvl1pPr>
          </a:lstStyle>
          <a:p>
            <a:r>
              <a:rPr lang="en-US"/>
              <a:t>Click to edit Master title style</a:t>
            </a:r>
          </a:p>
        </p:txBody>
      </p:sp>
      <p:sp>
        <p:nvSpPr>
          <p:cNvPr id="3" name="Text Placeholder 2"/>
          <p:cNvSpPr>
            <a:spLocks noGrp="1"/>
          </p:cNvSpPr>
          <p:nvPr>
            <p:ph type="body" idx="1"/>
          </p:nvPr>
        </p:nvSpPr>
        <p:spPr>
          <a:xfrm>
            <a:off x="782506" y="2906715"/>
            <a:ext cx="84201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1" y="1535113"/>
            <a:ext cx="437687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4" name="Content Placeholder 3"/>
          <p:cNvSpPr>
            <a:spLocks noGrp="1"/>
          </p:cNvSpPr>
          <p:nvPr>
            <p:ph sz="half" idx="2"/>
          </p:nvPr>
        </p:nvSpPr>
        <p:spPr>
          <a:xfrm>
            <a:off x="495301"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3"/>
            <a:ext cx="437859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49"/>
            <a:ext cx="3259006" cy="1162051"/>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3872973" y="273053"/>
            <a:ext cx="5537730"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3" y="1435102"/>
            <a:ext cx="3259006"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1"/>
            <a:ext cx="5943600" cy="566739"/>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n-US"/>
          </a:p>
        </p:txBody>
      </p:sp>
      <p:sp>
        <p:nvSpPr>
          <p:cNvPr id="4" name="Text Placeholder 3"/>
          <p:cNvSpPr>
            <a:spLocks noGrp="1"/>
          </p:cNvSpPr>
          <p:nvPr>
            <p:ph type="body" sz="half" idx="2"/>
          </p:nvPr>
        </p:nvSpPr>
        <p:spPr>
          <a:xfrm>
            <a:off x="1941645" y="5367339"/>
            <a:ext cx="59436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107287" tIns="53643" rIns="107287" bIns="53643"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107287" tIns="53643" rIns="107287" bIns="5364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2"/>
            <a:ext cx="23114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1D8BD707-D9CF-40AE-B4C6-C98DA3205C09}" type="datetimeFigureOut">
              <a:rPr lang="en-US" smtClean="0"/>
              <a:pPr/>
              <a:t>12/11/2023</a:t>
            </a:fld>
            <a:endParaRPr lang="en-US"/>
          </a:p>
        </p:txBody>
      </p:sp>
      <p:sp>
        <p:nvSpPr>
          <p:cNvPr id="5" name="Footer Placeholder 4"/>
          <p:cNvSpPr>
            <a:spLocks noGrp="1"/>
          </p:cNvSpPr>
          <p:nvPr>
            <p:ph type="ftr" sz="quarter" idx="3"/>
          </p:nvPr>
        </p:nvSpPr>
        <p:spPr>
          <a:xfrm>
            <a:off x="3384550" y="6356352"/>
            <a:ext cx="31369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2"/>
            <a:ext cx="23114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www.google.com/search?q=methodology+for+lane+line+detection&amp;client=firefox-b-d&amp;sxsrf=ALeKk01GXqXP6_1gFVXzhpVGWMJlfYG2Dg:1626766435899&amp;source=lnms&amp;tbm=isch&amp;sa=X&amp;ved=2ahUKEwjw4qyckfHxAhUH7XMBHaJKC9sQ_AUoAXoECAEQAw&amp;biw=1366&amp;bih=643" TargetMode="External"/><Relationship Id="rId3" Type="http://schemas.openxmlformats.org/officeDocument/2006/relationships/hyperlink" Target="https://scholar.google.com/scholar_lookup?title=RALPH:%20rapidly%20adapting%20lateral%20position%20handler&amp;author=D.%20Pomerleau" TargetMode="External"/><Relationship Id="rId7" Type="http://schemas.openxmlformats.org/officeDocument/2006/relationships/hyperlink" Target="https://www.hindawi.com/journals/am/2018/8320207/" TargetMode="External"/><Relationship Id="rId2" Type="http://schemas.openxmlformats.org/officeDocument/2006/relationships/hyperlink" Target="https://doi.org/10.1109/IVS.1995.528333" TargetMode="External"/><Relationship Id="rId1" Type="http://schemas.openxmlformats.org/officeDocument/2006/relationships/slideLayout" Target="../slideLayouts/slideLayout7.xml"/><Relationship Id="rId6" Type="http://schemas.openxmlformats.org/officeDocument/2006/relationships/hyperlink" Target="https://jivp-eurasipjournals.springeropen.com/articles/10.1186/s13640-018-0326-2" TargetMode="External"/><Relationship Id="rId5" Type="http://schemas.openxmlformats.org/officeDocument/2006/relationships/hyperlink" Target="https://scholar.google.com/scholar_lookup?title=Influence%20of%20lane%20departure%20warnings%20onset%20and%20reliability%20on%20car%20drivers'%20behaviors&amp;author=J.%20Navarro&amp;author=J.%20Deniel&amp;author=E.%20Yousfi&amp;author=C.%20Jallais&amp;author=M.%20Bueno&amp;author=&amp;author=A.%20Fort&amp;publication_year=2017" TargetMode="External"/><Relationship Id="rId4" Type="http://schemas.openxmlformats.org/officeDocument/2006/relationships/hyperlink" Target="https://doi.org/10.1016/j.apergo.2016.08.0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5500" y="609602"/>
            <a:ext cx="8420100" cy="2666999"/>
          </a:xfrm>
        </p:spPr>
        <p:txBody>
          <a:bodyPr>
            <a:noAutofit/>
          </a:bodyPr>
          <a:lstStyle/>
          <a:p>
            <a:r>
              <a:rPr lang="en-US" sz="7000" b="1" u="sng" dirty="0"/>
              <a:t>LANE</a:t>
            </a:r>
            <a:r>
              <a:rPr lang="en-US" sz="7000" b="1" dirty="0"/>
              <a:t> </a:t>
            </a:r>
            <a:r>
              <a:rPr lang="en-US" sz="7000" b="1" u="sng" dirty="0"/>
              <a:t>LINE</a:t>
            </a:r>
            <a:r>
              <a:rPr lang="en-US" sz="7000" b="1" dirty="0"/>
              <a:t> </a:t>
            </a:r>
            <a:r>
              <a:rPr lang="en-US" sz="7000" b="1" u="sng" dirty="0"/>
              <a:t>DETECTION</a:t>
            </a:r>
            <a:r>
              <a:rPr lang="en-US" sz="7000" b="1" dirty="0"/>
              <a:t> </a:t>
            </a:r>
            <a:r>
              <a:rPr lang="en-US" sz="7000" b="1" u="sng" dirty="0"/>
              <a:t>BY</a:t>
            </a:r>
            <a:r>
              <a:rPr lang="en-US" sz="7000" b="1" dirty="0"/>
              <a:t> </a:t>
            </a:r>
            <a:r>
              <a:rPr lang="en-US" sz="7000" b="1" u="sng" dirty="0"/>
              <a:t>AI</a:t>
            </a:r>
          </a:p>
        </p:txBody>
      </p:sp>
      <p:sp>
        <p:nvSpPr>
          <p:cNvPr id="3" name="Subtitle 2"/>
          <p:cNvSpPr>
            <a:spLocks noGrp="1"/>
          </p:cNvSpPr>
          <p:nvPr>
            <p:ph type="subTitle" idx="1"/>
          </p:nvPr>
        </p:nvSpPr>
        <p:spPr/>
        <p:txBody>
          <a:bodyPr>
            <a:normAutofit/>
          </a:bodyPr>
          <a:lstStyle/>
          <a:p>
            <a:endParaRPr lang="en-US" b="1" dirty="0"/>
          </a:p>
          <a:p>
            <a:r>
              <a:rPr lang="en-US" b="1" dirty="0"/>
              <a:t>AMIT R NAGARI</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381000" y="304800"/>
            <a:ext cx="8991600" cy="5715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533400"/>
            <a:ext cx="9169399" cy="5791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85800"/>
            <a:ext cx="3581400" cy="461665"/>
          </a:xfrm>
          <a:prstGeom prst="rect">
            <a:avLst/>
          </a:prstGeom>
          <a:noFill/>
        </p:spPr>
        <p:txBody>
          <a:bodyPr wrap="square" rtlCol="0">
            <a:spAutoFit/>
          </a:bodyPr>
          <a:lstStyle/>
          <a:p>
            <a:r>
              <a:rPr lang="en-US" sz="2400" b="1" u="sng" dirty="0">
                <a:latin typeface="Times New Roman" pitchFamily="18" charset="0"/>
                <a:cs typeface="Times New Roman" pitchFamily="18" charset="0"/>
              </a:rPr>
              <a:t>ADVANTAGES:</a:t>
            </a:r>
          </a:p>
        </p:txBody>
      </p:sp>
      <p:sp>
        <p:nvSpPr>
          <p:cNvPr id="3" name="TextBox 2"/>
          <p:cNvSpPr txBox="1"/>
          <p:nvPr/>
        </p:nvSpPr>
        <p:spPr>
          <a:xfrm>
            <a:off x="0" y="1828800"/>
            <a:ext cx="9525000" cy="3647152"/>
          </a:xfrm>
          <a:prstGeom prst="rect">
            <a:avLst/>
          </a:prstGeom>
          <a:noFill/>
        </p:spPr>
        <p:txBody>
          <a:bodyPr wrap="square" rtlCol="0">
            <a:spAutoFit/>
          </a:bodyPr>
          <a:lstStyle/>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Lower the accident rates</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Gives assistance and details to pedestrians and drivers</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Uniformity of the markings is an important factor in minimizing confusion and uncertainty about their meaning </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Allows vehicular drivers to drive safely </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Perfection in lane stability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3352800" cy="461665"/>
          </a:xfrm>
          <a:prstGeom prst="rect">
            <a:avLst/>
          </a:prstGeom>
          <a:noFill/>
        </p:spPr>
        <p:txBody>
          <a:bodyPr wrap="square" rtlCol="0">
            <a:spAutoFit/>
          </a:bodyPr>
          <a:lstStyle/>
          <a:p>
            <a:r>
              <a:rPr lang="en-US" sz="2400" b="1" u="sng" dirty="0">
                <a:latin typeface="Times New Roman" pitchFamily="18" charset="0"/>
                <a:cs typeface="Times New Roman" pitchFamily="18" charset="0"/>
              </a:rPr>
              <a:t>DISADVANTAGES:</a:t>
            </a:r>
          </a:p>
        </p:txBody>
      </p:sp>
      <p:sp>
        <p:nvSpPr>
          <p:cNvPr id="3" name="TextBox 2"/>
          <p:cNvSpPr txBox="1"/>
          <p:nvPr/>
        </p:nvSpPr>
        <p:spPr>
          <a:xfrm>
            <a:off x="0" y="1676400"/>
            <a:ext cx="9601200" cy="3970318"/>
          </a:xfrm>
          <a:prstGeom prst="rect">
            <a:avLst/>
          </a:prstGeom>
          <a:noFill/>
        </p:spPr>
        <p:txBody>
          <a:bodyPr wrap="square" rtlCol="0">
            <a:spAutoFit/>
          </a:bodyPr>
          <a:lstStyle/>
          <a:p>
            <a:pPr>
              <a:buFont typeface="Arial" pitchFamily="34" charset="0"/>
              <a:buChar char="•"/>
            </a:pPr>
            <a:r>
              <a:rPr lang="en-US" dirty="0">
                <a:latin typeface="Times New Roman" pitchFamily="18" charset="0"/>
                <a:cs typeface="Times New Roman" pitchFamily="18" charset="0"/>
              </a:rPr>
              <a:t>faulty detection in curvy roads</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wrong detection due to shadows</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Limited to only lanes highway</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Poor accuracy in rainy whether</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Highly expensive </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Fault in camera or sensor can lead to accident</a:t>
            </a:r>
          </a:p>
          <a:p>
            <a:pPr>
              <a:buFont typeface="Arial" pitchFamily="34" charset="0"/>
              <a:buChar char="•"/>
            </a:pP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33400"/>
            <a:ext cx="4419600" cy="461665"/>
          </a:xfrm>
          <a:prstGeom prst="rect">
            <a:avLst/>
          </a:prstGeom>
          <a:noFill/>
        </p:spPr>
        <p:txBody>
          <a:bodyPr wrap="square" rtlCol="0">
            <a:spAutoFit/>
          </a:bodyPr>
          <a:lstStyle/>
          <a:p>
            <a:r>
              <a:rPr lang="en-US" sz="2400" b="1" u="sng" dirty="0">
                <a:latin typeface="Times New Roman" pitchFamily="18" charset="0"/>
                <a:cs typeface="Times New Roman" pitchFamily="18" charset="0"/>
              </a:rPr>
              <a:t>FUTURE SCOPE:</a:t>
            </a:r>
          </a:p>
        </p:txBody>
      </p:sp>
      <p:sp>
        <p:nvSpPr>
          <p:cNvPr id="4" name="TextBox 3"/>
          <p:cNvSpPr txBox="1"/>
          <p:nvPr/>
        </p:nvSpPr>
        <p:spPr>
          <a:xfrm>
            <a:off x="304800" y="1905000"/>
            <a:ext cx="8991600" cy="3647152"/>
          </a:xfrm>
          <a:prstGeom prst="rect">
            <a:avLst/>
          </a:prstGeom>
          <a:noFill/>
        </p:spPr>
        <p:txBody>
          <a:bodyPr wrap="square" rtlCol="0">
            <a:spAutoFit/>
          </a:bodyPr>
          <a:lstStyle/>
          <a:p>
            <a:pPr>
              <a:buFont typeface="Wingdings" pitchFamily="2" charset="2"/>
              <a:buChar char="q"/>
            </a:pPr>
            <a:r>
              <a:rPr lang="en-US" dirty="0"/>
              <a:t>One thing that could potentially improve the performance of the vehicles</a:t>
            </a:r>
            <a:br>
              <a:rPr lang="en-US" dirty="0"/>
            </a:br>
            <a:r>
              <a:rPr lang="en-US" dirty="0"/>
              <a:t>ability to keep within the lane in higher speeds is to change the camera to</a:t>
            </a:r>
            <a:br>
              <a:rPr lang="en-US" dirty="0"/>
            </a:br>
            <a:r>
              <a:rPr lang="en-US" dirty="0"/>
              <a:t>one that distorts the image to a lesser amount.</a:t>
            </a:r>
          </a:p>
          <a:p>
            <a:pPr>
              <a:buFont typeface="Wingdings" pitchFamily="2" charset="2"/>
              <a:buChar char="q"/>
            </a:pPr>
            <a:endParaRPr lang="en-US" dirty="0"/>
          </a:p>
          <a:p>
            <a:pPr>
              <a:buFont typeface="Wingdings" pitchFamily="2" charset="2"/>
              <a:buChar char="q"/>
            </a:pPr>
            <a:endParaRPr lang="en-US" dirty="0"/>
          </a:p>
          <a:p>
            <a:pPr>
              <a:buFont typeface="Wingdings" pitchFamily="2" charset="2"/>
              <a:buChar char="q"/>
            </a:pPr>
            <a:r>
              <a:rPr lang="en-US" dirty="0"/>
              <a:t> we can install this lane detection for all auto and manual vehicles to set up warning system  for changing lanes on highway.</a:t>
            </a:r>
          </a:p>
          <a:p>
            <a:pPr>
              <a:buFont typeface="Wingdings" pitchFamily="2" charset="2"/>
              <a:buChar char="q"/>
            </a:pPr>
            <a:endParaRPr lang="en-US" dirty="0"/>
          </a:p>
          <a:p>
            <a:pPr>
              <a:buFont typeface="Wingdings" pitchFamily="2" charset="2"/>
              <a:buChar char="q"/>
            </a:pPr>
            <a:endParaRPr lang="en-US" dirty="0"/>
          </a:p>
          <a:p>
            <a:endParaRPr lang="en-US" dirty="0"/>
          </a:p>
          <a:p>
            <a:pPr>
              <a:buFont typeface="Wingdings" pitchFamily="2" charset="2"/>
              <a:buChar char="q"/>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3962400" cy="461665"/>
          </a:xfrm>
          <a:prstGeom prst="rect">
            <a:avLst/>
          </a:prstGeom>
          <a:noFill/>
        </p:spPr>
        <p:txBody>
          <a:bodyPr wrap="square" rtlCol="0">
            <a:spAutoFit/>
          </a:bodyPr>
          <a:lstStyle/>
          <a:p>
            <a:r>
              <a:rPr lang="en-US" sz="2400" b="1" u="sng" dirty="0">
                <a:latin typeface="Times New Roman" pitchFamily="18" charset="0"/>
                <a:cs typeface="Times New Roman" pitchFamily="18" charset="0"/>
              </a:rPr>
              <a:t>CONCLUSION:</a:t>
            </a:r>
          </a:p>
        </p:txBody>
      </p:sp>
      <p:sp>
        <p:nvSpPr>
          <p:cNvPr id="3" name="TextBox 2"/>
          <p:cNvSpPr txBox="1"/>
          <p:nvPr/>
        </p:nvSpPr>
        <p:spPr>
          <a:xfrm>
            <a:off x="152400" y="2133600"/>
            <a:ext cx="9525000" cy="4154984"/>
          </a:xfrm>
          <a:prstGeom prst="rect">
            <a:avLst/>
          </a:prstGeom>
          <a:noFill/>
        </p:spPr>
        <p:txBody>
          <a:bodyPr wrap="square" rtlCol="0">
            <a:spAutoFit/>
          </a:bodyPr>
          <a:lstStyle/>
          <a:p>
            <a:r>
              <a:rPr lang="en-US" sz="2400" dirty="0">
                <a:latin typeface="Times New Roman" pitchFamily="18" charset="0"/>
                <a:cs typeface="Times New Roman" pitchFamily="18" charset="0"/>
              </a:rPr>
              <a:t>we proposed a new lane detection preprocessing and ROI selection methods to design a lane detection system. The main idea is to add white extraction before the conventional basic preprocessing. Edge extraction has also been added during the preprocessing stage to improve lane detection accuracy. We also placed the ROI selection after the proposed preprocessing. Compared with selecting the ROI in the original image, it reduced the non lane parameters and improved the accuracy of lane detection. Currently, we only use the Hough transform to detect straight lane and EKF to track lane and do not develop advanced lane detection methods. In the future, we will exploit a more advanced lane detection approach to improve the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3962400" cy="461665"/>
          </a:xfrm>
          <a:prstGeom prst="rect">
            <a:avLst/>
          </a:prstGeom>
          <a:noFill/>
        </p:spPr>
        <p:txBody>
          <a:bodyPr wrap="square" rtlCol="0">
            <a:spAutoFit/>
          </a:bodyPr>
          <a:lstStyle/>
          <a:p>
            <a:r>
              <a:rPr lang="en-US" sz="2400" b="1" u="sng" dirty="0">
                <a:latin typeface="Times New Roman" pitchFamily="18" charset="0"/>
                <a:cs typeface="Times New Roman" pitchFamily="18" charset="0"/>
              </a:rPr>
              <a:t>REFERENCES:</a:t>
            </a:r>
          </a:p>
        </p:txBody>
      </p:sp>
      <p:sp>
        <p:nvSpPr>
          <p:cNvPr id="4" name="TextBox 3"/>
          <p:cNvSpPr txBox="1"/>
          <p:nvPr/>
        </p:nvSpPr>
        <p:spPr>
          <a:xfrm>
            <a:off x="0" y="1371600"/>
            <a:ext cx="9448800" cy="5262979"/>
          </a:xfrm>
          <a:prstGeom prst="rect">
            <a:avLst/>
          </a:prstGeom>
          <a:noFill/>
        </p:spPr>
        <p:txBody>
          <a:bodyPr wrap="square" rtlCol="0">
            <a:spAutoFit/>
          </a:bodyPr>
          <a:lstStyle/>
          <a:p>
            <a:pPr>
              <a:buFont typeface="Wingdings" pitchFamily="2" charset="2"/>
              <a:buChar char="v"/>
            </a:pPr>
            <a:r>
              <a:rPr lang="en-US" dirty="0"/>
              <a:t>D. </a:t>
            </a:r>
            <a:r>
              <a:rPr lang="en-US" dirty="0" err="1"/>
              <a:t>Pomerleau</a:t>
            </a:r>
            <a:r>
              <a:rPr lang="en-US" dirty="0"/>
              <a:t>, “RALPH: rapidly adapting lateral position handler,” in </a:t>
            </a:r>
            <a:r>
              <a:rPr lang="en-US" i="1" dirty="0"/>
              <a:t>Proceedings of the Intelligent Vehicles '95. Symposium</a:t>
            </a:r>
            <a:r>
              <a:rPr lang="en-US" dirty="0"/>
              <a:t>, pp. 506–511, Detroit, MI, USA, 2003. View at: </a:t>
            </a:r>
            <a:r>
              <a:rPr lang="en-US" dirty="0">
                <a:hlinkClick r:id="rId2"/>
              </a:rPr>
              <a:t>Publisher Site</a:t>
            </a:r>
            <a:r>
              <a:rPr lang="en-US" dirty="0"/>
              <a:t> | </a:t>
            </a:r>
            <a:r>
              <a:rPr lang="en-US" dirty="0">
                <a:hlinkClick r:id="rId3"/>
              </a:rPr>
              <a:t>Google Scholar</a:t>
            </a:r>
            <a:endParaRPr lang="en-US" dirty="0"/>
          </a:p>
          <a:p>
            <a:pPr>
              <a:buFont typeface="Wingdings" pitchFamily="2" charset="2"/>
              <a:buChar char="v"/>
            </a:pPr>
            <a:endParaRPr lang="en-US" dirty="0"/>
          </a:p>
          <a:p>
            <a:pPr>
              <a:buFont typeface="Wingdings" pitchFamily="2" charset="2"/>
              <a:buChar char="v"/>
            </a:pPr>
            <a:r>
              <a:rPr lang="en-US" dirty="0"/>
              <a:t>J. Navarro, J. </a:t>
            </a:r>
            <a:r>
              <a:rPr lang="en-US" dirty="0" err="1"/>
              <a:t>Deniel</a:t>
            </a:r>
            <a:r>
              <a:rPr lang="en-US" dirty="0"/>
              <a:t>, E. </a:t>
            </a:r>
            <a:r>
              <a:rPr lang="en-US" dirty="0" err="1"/>
              <a:t>Yousfi</a:t>
            </a:r>
            <a:r>
              <a:rPr lang="en-US" dirty="0"/>
              <a:t>, C. </a:t>
            </a:r>
            <a:r>
              <a:rPr lang="en-US" dirty="0" err="1"/>
              <a:t>Jallais</a:t>
            </a:r>
            <a:r>
              <a:rPr lang="en-US" dirty="0"/>
              <a:t>, M. </a:t>
            </a:r>
            <a:r>
              <a:rPr lang="en-US" dirty="0" err="1"/>
              <a:t>Bueno</a:t>
            </a:r>
            <a:r>
              <a:rPr lang="en-US" dirty="0"/>
              <a:t>, and A. Fort, “Influence of lane departure warnings onset and reliability on car drivers' behaviors,” </a:t>
            </a:r>
            <a:r>
              <a:rPr lang="en-US" i="1" dirty="0"/>
              <a:t>Applied Ergonomics</a:t>
            </a:r>
            <a:r>
              <a:rPr lang="en-US" dirty="0"/>
              <a:t>, vol. 59, pp. 123–131, 2017. View at: </a:t>
            </a:r>
            <a:r>
              <a:rPr lang="en-US" dirty="0">
                <a:hlinkClick r:id="rId4"/>
              </a:rPr>
              <a:t>Publisher Site</a:t>
            </a:r>
            <a:r>
              <a:rPr lang="en-US" dirty="0"/>
              <a:t> | </a:t>
            </a:r>
            <a:r>
              <a:rPr lang="en-US" dirty="0">
                <a:hlinkClick r:id="rId5"/>
              </a:rPr>
              <a:t>Google Scholar</a:t>
            </a:r>
            <a:endParaRPr lang="en-US" dirty="0"/>
          </a:p>
          <a:p>
            <a:pPr>
              <a:buFont typeface="Wingdings" pitchFamily="2" charset="2"/>
              <a:buChar char="v"/>
            </a:pPr>
            <a:endParaRPr lang="en-US" dirty="0"/>
          </a:p>
          <a:p>
            <a:pPr lvl="0"/>
            <a:r>
              <a:rPr lang="en-US" u="sng" dirty="0">
                <a:hlinkClick r:id="rId6"/>
              </a:rPr>
              <a:t>https://jivp-eurasipjournals.springeropen.com/articles/10.1186/s13640-018-0326-2#Fig1</a:t>
            </a:r>
            <a:endParaRPr lang="en-US" dirty="0"/>
          </a:p>
          <a:p>
            <a:pPr lvl="0"/>
            <a:r>
              <a:rPr lang="en-US" u="sng" dirty="0">
                <a:hlinkClick r:id="rId7"/>
              </a:rPr>
              <a:t>https://www.hindawi.com/journals/am/2018/8320207/</a:t>
            </a:r>
            <a:endParaRPr lang="en-US" dirty="0"/>
          </a:p>
          <a:p>
            <a:r>
              <a:rPr lang="en-US" u="sng" dirty="0">
                <a:hlinkClick r:id="rId8"/>
              </a:rPr>
              <a:t>https://www.google.com/search?q=methodology+for+lane+line+detection&amp;client=firefox-b-d&amp;sxsrf=ALeKk01GXqXP6_1gFVXzhpVGWMJlfYG2Dg:1626766435899&amp;source=lnms&amp;tbm=isch&amp;sa=X&amp;ved=2ahUKEwjw4qyckfHxAhUH7XMBHaJKC9sQ_AUoAXoECAEQAw&amp;biw=1366&amp;bih=643#imgrc=OnvIckBQXRzuR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33400"/>
            <a:ext cx="3581400" cy="523220"/>
          </a:xfrm>
          <a:prstGeom prst="rect">
            <a:avLst/>
          </a:prstGeom>
          <a:noFill/>
        </p:spPr>
        <p:txBody>
          <a:bodyPr wrap="square" rtlCol="0">
            <a:spAutoFit/>
          </a:bodyPr>
          <a:lstStyle/>
          <a:p>
            <a:r>
              <a:rPr lang="en-US" sz="2800" b="1" u="sng" dirty="0">
                <a:latin typeface="Times New Roman" pitchFamily="18" charset="0"/>
                <a:cs typeface="Times New Roman" pitchFamily="18" charset="0"/>
              </a:rPr>
              <a:t>INTRODUCTION:</a:t>
            </a:r>
          </a:p>
        </p:txBody>
      </p:sp>
      <p:sp>
        <p:nvSpPr>
          <p:cNvPr id="6" name="TextBox 5"/>
          <p:cNvSpPr txBox="1"/>
          <p:nvPr/>
        </p:nvSpPr>
        <p:spPr>
          <a:xfrm>
            <a:off x="228600" y="1225689"/>
            <a:ext cx="9144000" cy="5632311"/>
          </a:xfrm>
          <a:prstGeom prst="rect">
            <a:avLst/>
          </a:prstGeom>
          <a:noFill/>
        </p:spPr>
        <p:txBody>
          <a:bodyPr wrap="square" rtlCol="0">
            <a:spAutoFit/>
          </a:bodyPr>
          <a:lstStyle/>
          <a:p>
            <a:r>
              <a:rPr lang="en-US" sz="2400" dirty="0">
                <a:latin typeface="Times New Roman" pitchFamily="18" charset="0"/>
                <a:cs typeface="Times New Roman" pitchFamily="18" charset="0"/>
              </a:rPr>
              <a:t>Lane line means a </a:t>
            </a:r>
            <a:r>
              <a:rPr lang="en-US" sz="2400" b="1" dirty="0">
                <a:latin typeface="Times New Roman" pitchFamily="18" charset="0"/>
                <a:cs typeface="Times New Roman" pitchFamily="18" charset="0"/>
              </a:rPr>
              <a:t>solid or broken paint line or other marker line separating lanes of traffic moving in the same direction .</a:t>
            </a:r>
            <a:r>
              <a:rPr lang="en-US" sz="2400" dirty="0">
                <a:latin typeface="Times New Roman" pitchFamily="18" charset="0"/>
                <a:cs typeface="Times New Roman" pitchFamily="18" charset="0"/>
              </a:rPr>
              <a:t>Lane Line detection is a </a:t>
            </a:r>
            <a:r>
              <a:rPr lang="en-US" sz="2400" b="1" dirty="0">
                <a:latin typeface="Times New Roman" pitchFamily="18" charset="0"/>
                <a:cs typeface="Times New Roman" pitchFamily="18" charset="0"/>
              </a:rPr>
              <a:t>critical component for self driving cars</a:t>
            </a:r>
            <a:r>
              <a:rPr lang="en-US" sz="2400" dirty="0">
                <a:latin typeface="Times New Roman" pitchFamily="18" charset="0"/>
                <a:cs typeface="Times New Roman" pitchFamily="18" charset="0"/>
              </a:rPr>
              <a:t> and also for computer vision in general. This concept is used to describe the path for self-driving cars and to avoid the risk of getting in another lane. In this article, we will build a machine learning project to detect lane lines in real-time. Lane detection is a </a:t>
            </a:r>
            <a:r>
              <a:rPr lang="en-US" sz="2400" b="1" dirty="0">
                <a:latin typeface="Times New Roman" pitchFamily="18" charset="0"/>
                <a:cs typeface="Times New Roman" pitchFamily="18" charset="0"/>
              </a:rPr>
              <a:t>hot topic in the field of machine learning and computer vision</a:t>
            </a:r>
            <a:r>
              <a:rPr lang="en-US" sz="2400" dirty="0">
                <a:latin typeface="Times New Roman" pitchFamily="18" charset="0"/>
                <a:cs typeface="Times New Roman" pitchFamily="18" charset="0"/>
              </a:rPr>
              <a:t> and has been applied in intelligent vehicle systems . The lane detection system comes from lane markers in a complex environment and is used to estimate the vehicle's position and trajectory relative to the lane reliably . Lane detection. To detect lane markings, </a:t>
            </a:r>
            <a:r>
              <a:rPr lang="en-US" sz="2400" b="1" dirty="0">
                <a:latin typeface="Times New Roman" pitchFamily="18" charset="0"/>
                <a:cs typeface="Times New Roman" pitchFamily="18" charset="0"/>
              </a:rPr>
              <a:t>the horizontal straight line is created, it intersects with the extended segment at red points</a:t>
            </a:r>
            <a:r>
              <a:rPr lang="en-US" sz="2400" dirty="0">
                <a:latin typeface="Times New Roman" pitchFamily="18" charset="0"/>
                <a:cs typeface="Times New Roman" pitchFamily="18" charset="0"/>
              </a:rPr>
              <a:t>, these points are in the red circles. Based on the distances among these points, the points are close which are clustered a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4114800" cy="461665"/>
          </a:xfrm>
          <a:prstGeom prst="rect">
            <a:avLst/>
          </a:prstGeom>
          <a:noFill/>
        </p:spPr>
        <p:txBody>
          <a:bodyPr wrap="square" rtlCol="0">
            <a:spAutoFit/>
          </a:bodyPr>
          <a:lstStyle/>
          <a:p>
            <a:r>
              <a:rPr lang="en-US" sz="2400" b="1" u="sng" dirty="0">
                <a:latin typeface="Times New Roman" pitchFamily="18" charset="0"/>
                <a:cs typeface="Times New Roman" pitchFamily="18" charset="0"/>
              </a:rPr>
              <a:t>PROBLEM</a:t>
            </a:r>
            <a:r>
              <a:rPr lang="en-US" sz="2400" dirty="0"/>
              <a:t> </a:t>
            </a:r>
            <a:r>
              <a:rPr lang="en-US" sz="2400" b="1" u="sng" dirty="0">
                <a:latin typeface="Times New Roman" pitchFamily="18" charset="0"/>
                <a:cs typeface="Times New Roman" pitchFamily="18" charset="0"/>
              </a:rPr>
              <a:t>STATEMENT</a:t>
            </a:r>
            <a:r>
              <a:rPr lang="en-US" sz="2400" b="1" u="sng" dirty="0"/>
              <a:t>:</a:t>
            </a:r>
          </a:p>
        </p:txBody>
      </p:sp>
      <p:sp>
        <p:nvSpPr>
          <p:cNvPr id="1028" name="Rectangle 4"/>
          <p:cNvSpPr>
            <a:spLocks noChangeArrowheads="1"/>
          </p:cNvSpPr>
          <p:nvPr/>
        </p:nvSpPr>
        <p:spPr bwMode="auto">
          <a:xfrm>
            <a:off x="0" y="1295400"/>
            <a:ext cx="99060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Regular cars are pretty much the everyday cars that are mainly monitored by </a:t>
            </a:r>
            <a:r>
              <a:rPr kumimoji="0" lang="en-US" sz="2400" b="0" i="0" u="sng"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humans</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sitting behind the steering wheel. The standard automotive platform of the regular cars we drive everyday has not changed significantly since its introduction nearly 100 years ago. In regular cars, the human driver does all the tasks from navigating to operating the vehicle.</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lvl="0" defTabSz="914400" eaLnBrk="0" fontAlgn="base" hangingPunct="0">
              <a:spcBef>
                <a:spcPct val="0"/>
              </a:spcBef>
              <a:spcAft>
                <a:spcPct val="0"/>
              </a:spcAf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Most of  the  vehicle accidents occur due to  distraction or changing the lanes in busy highways ,our proposed system will helps to overcome this problem.</a:t>
            </a:r>
            <a:r>
              <a:rPr lang="en-US" sz="2400" dirty="0">
                <a:latin typeface="Times New Roman" pitchFamily="18" charset="0"/>
                <a:cs typeface="Times New Roman" pitchFamily="18" charset="0"/>
              </a:rPr>
              <a:t> The problem of Road Lane Detection a is </a:t>
            </a:r>
            <a:r>
              <a:rPr lang="en-US" sz="2400" b="1" dirty="0">
                <a:latin typeface="Times New Roman" pitchFamily="18" charset="0"/>
                <a:cs typeface="Times New Roman" pitchFamily="18" charset="0"/>
              </a:rPr>
              <a:t>to find out the lane automatically for self driving cars</a:t>
            </a:r>
            <a:r>
              <a:rPr lang="en-US" sz="2400" dirty="0">
                <a:latin typeface="Times New Roman" pitchFamily="18" charset="0"/>
                <a:cs typeface="Times New Roman" pitchFamily="18" charset="0"/>
              </a:rPr>
              <a:t>. Essentially, lane detection is </a:t>
            </a:r>
            <a:r>
              <a:rPr lang="en-US" sz="2400" b="1" dirty="0">
                <a:latin typeface="Times New Roman" pitchFamily="18" charset="0"/>
                <a:cs typeface="Times New Roman" pitchFamily="18" charset="0"/>
              </a:rPr>
              <a:t>a multi  feature detection problem that has become a real challenge for computer vision and machine learning techniques</a:t>
            </a:r>
            <a:r>
              <a:rPr lang="en-US" sz="2400" dirty="0">
                <a:latin typeface="Times New Roman" pitchFamily="18" charset="0"/>
                <a:cs typeface="Times New Roman" pitchFamily="18" charset="0"/>
              </a:rPr>
              <a:t>. Although many machine learning methods are used for lane detection, they are mainly used for classification rather than feature design.</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09600"/>
            <a:ext cx="3810000" cy="415498"/>
          </a:xfrm>
          <a:prstGeom prst="rect">
            <a:avLst/>
          </a:prstGeom>
          <a:noFill/>
        </p:spPr>
        <p:txBody>
          <a:bodyPr wrap="square" rtlCol="0">
            <a:spAutoFit/>
          </a:bodyPr>
          <a:lstStyle/>
          <a:p>
            <a:r>
              <a:rPr lang="en-US" b="1" u="sng" dirty="0">
                <a:latin typeface="Times New Roman" pitchFamily="18" charset="0"/>
                <a:cs typeface="Times New Roman" pitchFamily="18" charset="0"/>
              </a:rPr>
              <a:t>LITREATURE SURVEY:</a:t>
            </a:r>
          </a:p>
        </p:txBody>
      </p:sp>
      <p:sp>
        <p:nvSpPr>
          <p:cNvPr id="3" name="TextBox 2"/>
          <p:cNvSpPr txBox="1"/>
          <p:nvPr/>
        </p:nvSpPr>
        <p:spPr>
          <a:xfrm>
            <a:off x="0" y="1295400"/>
            <a:ext cx="9906000" cy="5262979"/>
          </a:xfrm>
          <a:prstGeom prst="rect">
            <a:avLst/>
          </a:prstGeom>
          <a:noFill/>
        </p:spPr>
        <p:txBody>
          <a:bodyPr wrap="square" rtlCol="0">
            <a:spAutoFit/>
          </a:bodyPr>
          <a:lstStyle/>
          <a:p>
            <a:r>
              <a:rPr lang="en-US" dirty="0">
                <a:latin typeface="Times New Roman" pitchFamily="18" charset="0"/>
                <a:cs typeface="Times New Roman" pitchFamily="18" charset="0"/>
              </a:rPr>
              <a:t>Now a day's vision based lane detection is an area where researchers are performing research. The motive behind it is that every year there are so many road accident cases in India as vehicles collide on each other. According to a survey in year 2016 there are 17 deaths on Indian roads per hour. In 2014 there was 1, 39,671 people were killed in the road accidents . These road accidents were avoidable, if the vehicles had the lane detection  system. On Mumbai </a:t>
            </a:r>
            <a:r>
              <a:rPr lang="en-US" dirty="0" err="1">
                <a:latin typeface="Times New Roman" pitchFamily="18" charset="0"/>
                <a:cs typeface="Times New Roman" pitchFamily="18" charset="0"/>
              </a:rPr>
              <a:t>Pune</a:t>
            </a:r>
            <a:r>
              <a:rPr lang="en-US" dirty="0">
                <a:latin typeface="Times New Roman" pitchFamily="18" charset="0"/>
                <a:cs typeface="Times New Roman" pitchFamily="18" charset="0"/>
              </a:rPr>
              <a:t> express highway maximum road accidents were happened due to the speed of the vehicle, careless driving and while departing the lane. It is important to have a lane departure system tracking the leading vehicle, finding the curves of the road . But while developing this system the main problem is detecting the street and path recognition and identifying obstruction, for example, vehicles and person on footpath. Advanced driver assistance systems, which alarm the driver in risky circumstances or take a dynamic part in the driving, are bit by bit being consolidated into vehicles. Such frameworks are relied upon to develop increasingly complex towards full self-rule amid the following decade. The principle bottleneck in the improvement of such frameworks is the discernment issue , which has two components: street and path/lane recognition and obstruction (i.e. vehicles and passerby)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85800"/>
            <a:ext cx="4572000" cy="400110"/>
          </a:xfrm>
          <a:prstGeom prst="rect">
            <a:avLst/>
          </a:prstGeom>
          <a:noFill/>
        </p:spPr>
        <p:txBody>
          <a:bodyPr wrap="square" rtlCol="0">
            <a:spAutoFit/>
          </a:bodyPr>
          <a:lstStyle/>
          <a:p>
            <a:r>
              <a:rPr lang="en-US" sz="2000" b="1" u="sng" dirty="0">
                <a:latin typeface="Times New Roman" pitchFamily="18" charset="0"/>
                <a:cs typeface="Times New Roman" pitchFamily="18" charset="0"/>
              </a:rPr>
              <a:t>COMPONENTS REQUIREMENTS:</a:t>
            </a:r>
          </a:p>
        </p:txBody>
      </p:sp>
      <p:sp>
        <p:nvSpPr>
          <p:cNvPr id="3" name="TextBox 2"/>
          <p:cNvSpPr txBox="1"/>
          <p:nvPr/>
        </p:nvSpPr>
        <p:spPr>
          <a:xfrm>
            <a:off x="194603" y="1766668"/>
            <a:ext cx="9525000" cy="4293483"/>
          </a:xfrm>
          <a:prstGeom prst="rect">
            <a:avLst/>
          </a:prstGeom>
          <a:noFill/>
        </p:spPr>
        <p:txBody>
          <a:bodyPr wrap="square" rtlCol="0">
            <a:spAutoFit/>
          </a:bodyPr>
          <a:lstStyle/>
          <a:p>
            <a:r>
              <a:rPr lang="en-US" u="sng" dirty="0">
                <a:latin typeface="Times New Roman" pitchFamily="18" charset="0"/>
                <a:cs typeface="Times New Roman" pitchFamily="18" charset="0"/>
              </a:rPr>
              <a:t>Software Requirements:</a:t>
            </a:r>
          </a:p>
          <a:p>
            <a:r>
              <a:rPr lang="en-US" dirty="0">
                <a:latin typeface="Times New Roman" pitchFamily="18" charset="0"/>
                <a:cs typeface="Times New Roman" pitchFamily="18" charset="0"/>
              </a:rPr>
              <a:t>    Operating System :windows 7 or above</a:t>
            </a:r>
          </a:p>
          <a:p>
            <a:r>
              <a:rPr lang="en-US" dirty="0">
                <a:latin typeface="Times New Roman" pitchFamily="18" charset="0"/>
                <a:cs typeface="Times New Roman" pitchFamily="18" charset="0"/>
              </a:rPr>
              <a:t>    Programming language: python</a:t>
            </a:r>
          </a:p>
          <a:p>
            <a:r>
              <a:rPr lang="en-US" dirty="0">
                <a:latin typeface="Times New Roman" pitchFamily="18" charset="0"/>
                <a:cs typeface="Times New Roman" pitchFamily="18" charset="0"/>
              </a:rPr>
              <a:t>     Others: </a:t>
            </a:r>
            <a:r>
              <a:rPr lang="en-US" dirty="0" err="1">
                <a:latin typeface="Times New Roman" pitchFamily="18" charset="0"/>
                <a:cs typeface="Times New Roman" pitchFamily="18" charset="0"/>
              </a:rPr>
              <a:t>OpenCV</a:t>
            </a:r>
            <a:r>
              <a:rPr lang="en-US" dirty="0">
                <a:latin typeface="Times New Roman" pitchFamily="18" charset="0"/>
                <a:cs typeface="Times New Roman" pitchFamily="18" charset="0"/>
              </a:rPr>
              <a:t>, Command Prompt , Editor Note++,all </a:t>
            </a:r>
            <a:r>
              <a:rPr lang="en-US">
                <a:latin typeface="Times New Roman" pitchFamily="18" charset="0"/>
                <a:cs typeface="Times New Roman" pitchFamily="18" charset="0"/>
              </a:rPr>
              <a:t>python packages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u="sng" dirty="0">
                <a:latin typeface="Times New Roman" pitchFamily="18" charset="0"/>
                <a:cs typeface="Times New Roman" pitchFamily="18" charset="0"/>
              </a:rPr>
              <a:t>Hardware Requirements:</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Processor:Intel</a:t>
            </a:r>
            <a:r>
              <a:rPr lang="en-US" dirty="0">
                <a:latin typeface="Times New Roman" pitchFamily="18" charset="0"/>
                <a:cs typeface="Times New Roman" pitchFamily="18" charset="0"/>
              </a:rPr>
              <a:t> I3 or above</a:t>
            </a:r>
          </a:p>
          <a:p>
            <a:r>
              <a:rPr lang="en-US" dirty="0">
                <a:latin typeface="Times New Roman" pitchFamily="18" charset="0"/>
                <a:cs typeface="Times New Roman" pitchFamily="18" charset="0"/>
              </a:rPr>
              <a:t>     RAM:4GB or above</a:t>
            </a:r>
          </a:p>
          <a:p>
            <a:r>
              <a:rPr lang="en-US" dirty="0">
                <a:latin typeface="Times New Roman" pitchFamily="18" charset="0"/>
                <a:cs typeface="Times New Roman" pitchFamily="18" charset="0"/>
              </a:rPr>
              <a:t>     HDD:100GB</a:t>
            </a:r>
          </a:p>
          <a:p>
            <a:r>
              <a:rPr lang="en-US" dirty="0">
                <a:latin typeface="Times New Roman" pitchFamily="18" charset="0"/>
                <a:cs typeface="Times New Roman" pitchFamily="18" charset="0"/>
              </a:rPr>
              <a:t>     Graphic Card:2GB or above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4191000" cy="461665"/>
          </a:xfrm>
          <a:prstGeom prst="rect">
            <a:avLst/>
          </a:prstGeom>
          <a:noFill/>
        </p:spPr>
        <p:txBody>
          <a:bodyPr wrap="square" rtlCol="0">
            <a:spAutoFit/>
          </a:bodyPr>
          <a:lstStyle/>
          <a:p>
            <a:r>
              <a:rPr lang="en-US" sz="2400" b="1" u="sng" dirty="0"/>
              <a:t>INPUTS &amp; OUTPUTS:</a:t>
            </a:r>
          </a:p>
        </p:txBody>
      </p:sp>
      <p:sp>
        <p:nvSpPr>
          <p:cNvPr id="5" name="TextBox 4"/>
          <p:cNvSpPr txBox="1"/>
          <p:nvPr/>
        </p:nvSpPr>
        <p:spPr>
          <a:xfrm>
            <a:off x="0" y="1828800"/>
            <a:ext cx="9753600" cy="3323987"/>
          </a:xfrm>
          <a:prstGeom prst="rect">
            <a:avLst/>
          </a:prstGeom>
          <a:noFill/>
        </p:spPr>
        <p:txBody>
          <a:bodyPr wrap="square" rtlCol="0">
            <a:spAutoFit/>
          </a:bodyPr>
          <a:lstStyle/>
          <a:p>
            <a:r>
              <a:rPr lang="en-US" dirty="0">
                <a:latin typeface="Times New Roman" pitchFamily="18" charset="0"/>
                <a:cs typeface="Times New Roman" pitchFamily="18" charset="0"/>
              </a:rPr>
              <a:t>The lane detection pipeline follows these steps: Pre-process image using grayscale and </a:t>
            </a:r>
            <a:r>
              <a:rPr lang="en-US" dirty="0" err="1">
                <a:latin typeface="Times New Roman" pitchFamily="18" charset="0"/>
                <a:cs typeface="Times New Roman" pitchFamily="18" charset="0"/>
              </a:rPr>
              <a:t>gaussian</a:t>
            </a:r>
            <a:r>
              <a:rPr lang="en-US" dirty="0">
                <a:latin typeface="Times New Roman" pitchFamily="18" charset="0"/>
                <a:cs typeface="Times New Roman" pitchFamily="18" charset="0"/>
              </a:rPr>
              <a:t> blur. ... </a:t>
            </a:r>
            <a:r>
              <a:rPr lang="en-US" b="1" dirty="0">
                <a:latin typeface="Times New Roman" pitchFamily="18" charset="0"/>
                <a:cs typeface="Times New Roman" pitchFamily="18" charset="0"/>
              </a:rPr>
              <a:t>Apply Hough transform to the image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Extrapolate the lines found in the </a:t>
            </a:r>
            <a:r>
              <a:rPr lang="en-US" b="1" dirty="0" err="1">
                <a:latin typeface="Times New Roman" pitchFamily="18" charset="0"/>
                <a:cs typeface="Times New Roman" pitchFamily="18" charset="0"/>
              </a:rPr>
              <a:t>hough</a:t>
            </a:r>
            <a:r>
              <a:rPr lang="en-US" dirty="0">
                <a:latin typeface="Times New Roman" pitchFamily="18" charset="0"/>
                <a:cs typeface="Times New Roman" pitchFamily="18" charset="0"/>
              </a:rPr>
              <a:t> transform to construct the left and right lane lines.</a:t>
            </a:r>
          </a:p>
          <a:p>
            <a:r>
              <a:rPr lang="en-US" dirty="0">
                <a:latin typeface="Times New Roman" pitchFamily="18" charset="0"/>
                <a:cs typeface="Times New Roman" pitchFamily="18" charset="0"/>
              </a:rPr>
              <a:t>INPUT:</a:t>
            </a:r>
          </a:p>
          <a:p>
            <a:r>
              <a:rPr lang="en-US" dirty="0">
                <a:latin typeface="Times New Roman" pitchFamily="18" charset="0"/>
                <a:cs typeface="Times New Roman" pitchFamily="18" charset="0"/>
              </a:rPr>
              <a:t> A video of highway  lanes running forward with curves and bumps with solid white strips , solid yellow left strips.</a:t>
            </a:r>
          </a:p>
          <a:p>
            <a:r>
              <a:rPr lang="en-US" dirty="0">
                <a:latin typeface="Times New Roman" pitchFamily="18" charset="0"/>
                <a:cs typeface="Times New Roman" pitchFamily="18" charset="0"/>
              </a:rPr>
              <a:t>        Command input : python lane_lines.py –I challege.mp4 –o result.mp4</a:t>
            </a:r>
          </a:p>
          <a:p>
            <a:r>
              <a:rPr lang="en-US" dirty="0">
                <a:latin typeface="Times New Roman" pitchFamily="18" charset="0"/>
                <a:cs typeface="Times New Roman" pitchFamily="18" charset="0"/>
              </a:rPr>
              <a:t>OUTPUT: </a:t>
            </a:r>
          </a:p>
          <a:p>
            <a:r>
              <a:rPr lang="en-US" dirty="0">
                <a:latin typeface="Times New Roman" pitchFamily="18" charset="0"/>
                <a:cs typeface="Times New Roman" pitchFamily="18" charset="0"/>
              </a:rPr>
              <a:t>A video  of highway with detected lane lines with red markings on lanes, of both  yellow solid left or white solid strips on road.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14400"/>
            <a:ext cx="3962400" cy="415498"/>
          </a:xfrm>
          <a:prstGeom prst="rect">
            <a:avLst/>
          </a:prstGeom>
          <a:noFill/>
        </p:spPr>
        <p:txBody>
          <a:bodyPr wrap="square" rtlCol="0">
            <a:spAutoFit/>
          </a:bodyPr>
          <a:lstStyle/>
          <a:p>
            <a:r>
              <a:rPr lang="en-US" b="1" u="sng" dirty="0">
                <a:latin typeface="Times New Roman" pitchFamily="18" charset="0"/>
                <a:cs typeface="Times New Roman" pitchFamily="18" charset="0"/>
              </a:rPr>
              <a:t>ER DIAGRAM OR DFD:</a:t>
            </a:r>
          </a:p>
        </p:txBody>
      </p:sp>
      <p:pic>
        <p:nvPicPr>
          <p:cNvPr id="4" name="Picture 3" descr="anns.jpg"/>
          <p:cNvPicPr/>
          <p:nvPr/>
        </p:nvPicPr>
        <p:blipFill>
          <a:blip r:embed="rId2"/>
          <a:stretch>
            <a:fillRect/>
          </a:stretch>
        </p:blipFill>
        <p:spPr>
          <a:xfrm>
            <a:off x="685800" y="1700978"/>
            <a:ext cx="7772400" cy="43188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09600"/>
            <a:ext cx="3505200" cy="461665"/>
          </a:xfrm>
          <a:prstGeom prst="rect">
            <a:avLst/>
          </a:prstGeom>
          <a:noFill/>
        </p:spPr>
        <p:txBody>
          <a:bodyPr wrap="square" rtlCol="0">
            <a:spAutoFit/>
          </a:bodyPr>
          <a:lstStyle/>
          <a:p>
            <a:r>
              <a:rPr lang="en-US" sz="2400" b="1" u="sng" dirty="0">
                <a:latin typeface="Times New Roman" pitchFamily="18" charset="0"/>
                <a:cs typeface="Times New Roman" pitchFamily="18" charset="0"/>
              </a:rPr>
              <a:t>CASE DIAGRAM:</a:t>
            </a:r>
          </a:p>
        </p:txBody>
      </p:sp>
      <p:pic>
        <p:nvPicPr>
          <p:cNvPr id="4" name="Picture 3" descr="z.png"/>
          <p:cNvPicPr/>
          <p:nvPr/>
        </p:nvPicPr>
        <p:blipFill>
          <a:blip r:embed="rId2"/>
          <a:stretch>
            <a:fillRect/>
          </a:stretch>
        </p:blipFill>
        <p:spPr>
          <a:xfrm>
            <a:off x="1828800" y="1143000"/>
            <a:ext cx="5632705" cy="50911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0"/>
            <a:ext cx="3962400" cy="461665"/>
          </a:xfrm>
          <a:prstGeom prst="rect">
            <a:avLst/>
          </a:prstGeom>
          <a:noFill/>
        </p:spPr>
        <p:txBody>
          <a:bodyPr wrap="square" rtlCol="0">
            <a:spAutoFit/>
          </a:bodyPr>
          <a:lstStyle/>
          <a:p>
            <a:r>
              <a:rPr lang="en-US" sz="2400" b="1" u="sng" dirty="0">
                <a:latin typeface="Times New Roman" pitchFamily="18" charset="0"/>
                <a:cs typeface="Times New Roman" pitchFamily="18" charset="0"/>
              </a:rPr>
              <a:t>SCREEN SHOTS:</a:t>
            </a:r>
          </a:p>
        </p:txBody>
      </p:sp>
      <p:pic>
        <p:nvPicPr>
          <p:cNvPr id="4" name="Picture 3"/>
          <p:cNvPicPr/>
          <p:nvPr/>
        </p:nvPicPr>
        <p:blipFill>
          <a:blip r:embed="rId2"/>
          <a:srcRect/>
          <a:stretch>
            <a:fillRect/>
          </a:stretch>
        </p:blipFill>
        <p:spPr bwMode="auto">
          <a:xfrm>
            <a:off x="685800" y="1295400"/>
            <a:ext cx="8229600" cy="4953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TotalTime>
  <Words>1255</Words>
  <Application>Microsoft Office PowerPoint</Application>
  <PresentationFormat>A4 Paper (210x297 mm)</PresentationFormat>
  <Paragraphs>81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LANE LINE DETECTION BY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LINE DETECTION BY AI</dc:title>
  <dc:creator>Amit</dc:creator>
  <cp:lastModifiedBy>Amit nagari</cp:lastModifiedBy>
  <cp:revision>60</cp:revision>
  <dcterms:created xsi:type="dcterms:W3CDTF">2006-08-16T00:00:00Z</dcterms:created>
  <dcterms:modified xsi:type="dcterms:W3CDTF">2023-12-11T04:48:36Z</dcterms:modified>
</cp:coreProperties>
</file>