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1"/>
  </p:notesMasterIdLst>
  <p:handoutMasterIdLst>
    <p:handoutMasterId r:id="rId32"/>
  </p:handoutMasterIdLst>
  <p:sldIdLst>
    <p:sldId id="571" r:id="rId13"/>
    <p:sldId id="652" r:id="rId14"/>
    <p:sldId id="577" r:id="rId15"/>
    <p:sldId id="653" r:id="rId16"/>
    <p:sldId id="654" r:id="rId17"/>
    <p:sldId id="655" r:id="rId18"/>
    <p:sldId id="656" r:id="rId19"/>
    <p:sldId id="657" r:id="rId20"/>
    <p:sldId id="658" r:id="rId21"/>
    <p:sldId id="639" r:id="rId22"/>
    <p:sldId id="659" r:id="rId23"/>
    <p:sldId id="660" r:id="rId24"/>
    <p:sldId id="661" r:id="rId25"/>
    <p:sldId id="662" r:id="rId26"/>
    <p:sldId id="663" r:id="rId27"/>
    <p:sldId id="664" r:id="rId28"/>
    <p:sldId id="603" r:id="rId29"/>
    <p:sldId id="604" r:id="rId30"/>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83" d="100"/>
          <a:sy n="83" d="100"/>
        </p:scale>
        <p:origin x="864" y="77"/>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21/04/2023</a:t>
            </a:fld>
            <a:endParaRPr lang="en-NZ"/>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21/04/2023</a:t>
            </a:fld>
            <a:endParaRPr lang="en-NZ"/>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4/21/2023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Icon to add video</a:t>
            </a:r>
          </a:p>
          <a:p>
            <a:endParaRPr lang="en-US"/>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Icon to add video</a:t>
            </a:r>
          </a:p>
          <a:p>
            <a:endParaRPr lang="en-US"/>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3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33800"/>
            <a:ext cx="8763000" cy="838200"/>
          </a:xfrm>
        </p:spPr>
        <p:txBody>
          <a:bodyPr/>
          <a:lstStyle/>
          <a:p>
            <a:r>
              <a:rPr lang="en-US"/>
              <a:t>            </a:t>
            </a:r>
            <a:br>
              <a:rPr lang="en-US"/>
            </a:br>
            <a:r>
              <a:rPr lang="en-US"/>
              <a:t>	</a:t>
            </a:r>
            <a:br>
              <a:rPr lang="en-US"/>
            </a:br>
            <a:r>
              <a:rPr lang="en-US"/>
              <a:t>	   Minor Project Final Viva –Voce   </a:t>
            </a:r>
            <a:br>
              <a:rPr lang="en-US"/>
            </a:br>
            <a:r>
              <a:rPr lang="en-US"/>
              <a:t>              </a:t>
            </a:r>
            <a:r>
              <a:rPr lang="en-US" sz="2900"/>
              <a:t>Master of  Computer Applications  	</a:t>
            </a:r>
            <a:r>
              <a:rPr lang="en-US" sz="3000"/>
              <a:t>		</a:t>
            </a:r>
            <a:br>
              <a:rPr lang="en-US" sz="3000"/>
            </a:br>
            <a:r>
              <a:rPr lang="en-US" sz="3000"/>
              <a:t>                        III Semester – 2023</a:t>
            </a:r>
            <a:br>
              <a:rPr lang="en-US" sz="3000"/>
            </a:br>
            <a:br>
              <a:rPr lang="en-US"/>
            </a:br>
            <a:r>
              <a:rPr lang="en-US"/>
              <a:t>       </a:t>
            </a:r>
          </a:p>
        </p:txBody>
      </p:sp>
      <p:sp>
        <p:nvSpPr>
          <p:cNvPr id="3" name="Text Placeholder 2"/>
          <p:cNvSpPr>
            <a:spLocks noGrp="1"/>
          </p:cNvSpPr>
          <p:nvPr>
            <p:ph type="body" sz="quarter" idx="10"/>
          </p:nvPr>
        </p:nvSpPr>
        <p:spPr>
          <a:xfrm>
            <a:off x="228600" y="5334000"/>
            <a:ext cx="8763000" cy="990600"/>
          </a:xfrm>
        </p:spPr>
        <p:txBody>
          <a:bodyPr/>
          <a:lstStyle/>
          <a:p>
            <a:r>
              <a:rPr lang="en-US"/>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35991"/>
            <a:ext cx="6211927" cy="838202"/>
          </a:xfrm>
        </p:spPr>
        <p:txBody>
          <a:bodyPr/>
          <a:lstStyle/>
          <a:p>
            <a:r>
              <a:rPr lang="en-US" b="1">
                <a:solidFill>
                  <a:schemeClr val="tx1"/>
                </a:solidFill>
              </a:rPr>
              <a:t>Class Diagram </a:t>
            </a:r>
            <a:endParaRPr lang="en-IN"/>
          </a:p>
        </p:txBody>
      </p:sp>
      <p:sp>
        <p:nvSpPr>
          <p:cNvPr id="3" name="Text Placeholder 2"/>
          <p:cNvSpPr>
            <a:spLocks noGrp="1"/>
          </p:cNvSpPr>
          <p:nvPr>
            <p:ph type="body" sz="quarter" idx="17"/>
          </p:nvPr>
        </p:nvSpPr>
        <p:spPr>
          <a:xfrm>
            <a:off x="695400" y="1074193"/>
            <a:ext cx="10658400" cy="5098008"/>
          </a:xfrm>
        </p:spPr>
        <p:txBody>
          <a:bodyPr/>
          <a:lstStyle/>
          <a:p>
            <a:pPr marL="0" indent="0">
              <a:buNone/>
            </a:pPr>
            <a:r>
              <a:rPr lang="en-US"/>
              <a:t>    </a:t>
            </a:r>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8153400" cy="479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10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17225CC-5E7B-4024-9AFE-5D5F5B5A81DD}" type="slidenum">
              <a:rPr lang="en-US" smtClean="0"/>
              <a:pPr/>
              <a:t>11</a:t>
            </a:fld>
            <a:endParaRPr lang="en-US"/>
          </a:p>
        </p:txBody>
      </p:sp>
      <p:sp>
        <p:nvSpPr>
          <p:cNvPr id="5" name="Title 4"/>
          <p:cNvSpPr>
            <a:spLocks noGrp="1"/>
          </p:cNvSpPr>
          <p:nvPr>
            <p:ph type="title"/>
          </p:nvPr>
        </p:nvSpPr>
        <p:spPr>
          <a:xfrm>
            <a:off x="695400" y="187517"/>
            <a:ext cx="6211927" cy="838202"/>
          </a:xfrm>
        </p:spPr>
        <p:txBody>
          <a:bodyPr/>
          <a:lstStyle/>
          <a:p>
            <a:r>
              <a:rPr lang="en-US" b="1">
                <a:solidFill>
                  <a:schemeClr val="tx1"/>
                </a:solidFill>
              </a:rPr>
              <a:t>Testing Strategy</a:t>
            </a:r>
            <a:endParaRPr lang="en-IN"/>
          </a:p>
        </p:txBody>
      </p:sp>
      <p:sp>
        <p:nvSpPr>
          <p:cNvPr id="6" name="Text Placeholder 5"/>
          <p:cNvSpPr>
            <a:spLocks noGrp="1"/>
          </p:cNvSpPr>
          <p:nvPr>
            <p:ph type="body" sz="quarter" idx="17"/>
          </p:nvPr>
        </p:nvSpPr>
        <p:spPr>
          <a:xfrm>
            <a:off x="695400" y="914400"/>
            <a:ext cx="10801201" cy="4873818"/>
          </a:xfrm>
        </p:spPr>
        <p:txBody>
          <a:bodyPr/>
          <a:lstStyle/>
          <a:p>
            <a:pPr marL="0" indent="0">
              <a:buNone/>
            </a:pPr>
            <a:r>
              <a:rPr lang="en-US">
                <a:solidFill>
                  <a:schemeClr val="tx1"/>
                </a:solidFill>
              </a:rPr>
              <a:t>Verify that the data is loaded and preprocessed correctly by checking the shape of the training and testing data. Try changing the </a:t>
            </a:r>
            <a:r>
              <a:rPr lang="en-US" err="1">
                <a:solidFill>
                  <a:schemeClr val="tx1"/>
                </a:solidFill>
              </a:rPr>
              <a:t>hyperparameters</a:t>
            </a:r>
            <a:r>
              <a:rPr lang="en-US">
                <a:solidFill>
                  <a:schemeClr val="tx1"/>
                </a:solidFill>
              </a:rPr>
              <a:t> of the model, such as the number of filters in the convolutional layer or the learning rate of the optimizer, to see how they affect the RMSE.</a:t>
            </a:r>
          </a:p>
          <a:p>
            <a:pPr marL="0" indent="0">
              <a:buNone/>
            </a:pPr>
            <a:r>
              <a:rPr lang="en-US">
                <a:solidFill>
                  <a:schemeClr val="tx1"/>
                </a:solidFill>
              </a:rPr>
              <a:t>Consider using other evaluation metrics, such as mean absolute error (MAE), to compare the performance of different models.</a:t>
            </a:r>
          </a:p>
          <a:p>
            <a:pPr marL="0" indent="0">
              <a:buNone/>
            </a:pPr>
            <a:r>
              <a:rPr lang="en-IN" b="1">
                <a:solidFill>
                  <a:schemeClr val="tx1"/>
                </a:solidFill>
              </a:rPr>
              <a:t>Testing and Evaluation</a:t>
            </a:r>
            <a:r>
              <a:rPr lang="en-IN">
                <a:solidFill>
                  <a:schemeClr val="tx1"/>
                </a:solidFill>
              </a:rPr>
              <a:t>: The trained model is used to predict the output values for the training and test input sequences. The root mean squared error (RMSE) is calculated for both the training and test predictions using the </a:t>
            </a:r>
            <a:r>
              <a:rPr lang="en-IN" err="1">
                <a:solidFill>
                  <a:schemeClr val="tx1"/>
                </a:solidFill>
              </a:rPr>
              <a:t>mean_squared_error</a:t>
            </a:r>
            <a:r>
              <a:rPr lang="en-IN">
                <a:solidFill>
                  <a:schemeClr val="tx1"/>
                </a:solidFill>
              </a:rPr>
              <a:t> function from </a:t>
            </a:r>
            <a:r>
              <a:rPr lang="en-IN" err="1">
                <a:solidFill>
                  <a:schemeClr val="tx1"/>
                </a:solidFill>
              </a:rPr>
              <a:t>sklearn</a:t>
            </a:r>
            <a:r>
              <a:rPr lang="en-IN">
                <a:solidFill>
                  <a:schemeClr val="tx1"/>
                </a:solidFill>
              </a:rPr>
              <a:t>. The RMSE values are printed to the console. Additionally, the training and test losses are plotted using the training history stored in 'history'. This should be described in the report, along with any reasoning behind the choice of evaluation metrics used.</a:t>
            </a:r>
          </a:p>
          <a:p>
            <a:pPr marL="0" indent="0">
              <a:buNone/>
            </a:pPr>
            <a:r>
              <a:rPr lang="en-US" b="1">
                <a:solidFill>
                  <a:schemeClr val="tx1"/>
                </a:solidFill>
              </a:rPr>
              <a:t> </a:t>
            </a:r>
            <a:endParaRPr lang="en-IN">
              <a:solidFill>
                <a:schemeClr val="tx1"/>
              </a:solidFill>
            </a:endParaRPr>
          </a:p>
          <a:p>
            <a:pPr marL="0" indent="0">
              <a:buNone/>
            </a:pPr>
            <a:endParaRPr lang="en-IN">
              <a:solidFill>
                <a:schemeClr val="tx1"/>
              </a:solidFill>
            </a:endParaRPr>
          </a:p>
        </p:txBody>
      </p:sp>
    </p:spTree>
    <p:extLst>
      <p:ext uri="{BB962C8B-B14F-4D97-AF65-F5344CB8AC3E}">
        <p14:creationId xmlns:p14="http://schemas.microsoft.com/office/powerpoint/2010/main" val="122530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12</a:t>
            </a:fld>
            <a:endParaRPr lang="en-NZ"/>
          </a:p>
        </p:txBody>
      </p:sp>
      <p:sp>
        <p:nvSpPr>
          <p:cNvPr id="3" name="Title 2"/>
          <p:cNvSpPr>
            <a:spLocks noGrp="1"/>
          </p:cNvSpPr>
          <p:nvPr>
            <p:ph type="title"/>
          </p:nvPr>
        </p:nvSpPr>
        <p:spPr>
          <a:xfrm>
            <a:off x="677154" y="264706"/>
            <a:ext cx="6211927" cy="838202"/>
          </a:xfrm>
        </p:spPr>
        <p:txBody>
          <a:bodyPr/>
          <a:lstStyle/>
          <a:p>
            <a:r>
              <a:rPr lang="en-US" b="1">
                <a:solidFill>
                  <a:schemeClr val="tx1"/>
                </a:solidFill>
              </a:rPr>
              <a:t>Implementation</a:t>
            </a:r>
            <a:endParaRPr lang="en-IN"/>
          </a:p>
        </p:txBody>
      </p:sp>
      <p:sp>
        <p:nvSpPr>
          <p:cNvPr id="4" name="Text Placeholder 3"/>
          <p:cNvSpPr>
            <a:spLocks noGrp="1"/>
          </p:cNvSpPr>
          <p:nvPr>
            <p:ph type="body" sz="quarter" idx="17"/>
          </p:nvPr>
        </p:nvSpPr>
        <p:spPr>
          <a:xfrm>
            <a:off x="677154" y="990600"/>
            <a:ext cx="10801201" cy="4800600"/>
          </a:xfrm>
        </p:spPr>
        <p:txBody>
          <a:bodyPr/>
          <a:lstStyle/>
          <a:p>
            <a:pPr marL="0" indent="0">
              <a:buNone/>
            </a:pPr>
            <a:r>
              <a:rPr lang="en-US">
                <a:solidFill>
                  <a:schemeClr val="tx1"/>
                </a:solidFill>
                <a:latin typeface="Söhne"/>
              </a:rPr>
              <a:t>Implementing a rainfall prediction system using deep learning involves several steps:</a:t>
            </a:r>
          </a:p>
          <a:p>
            <a:pPr marL="342900" indent="-342900">
              <a:buFont typeface="Arial" panose="020B0604020202020204" pitchFamily="34" charset="0"/>
              <a:buChar char="•"/>
            </a:pPr>
            <a:r>
              <a:rPr lang="en-US">
                <a:solidFill>
                  <a:schemeClr val="tx1"/>
                </a:solidFill>
                <a:latin typeface="Söhne"/>
              </a:rPr>
              <a:t>Data collection</a:t>
            </a:r>
          </a:p>
          <a:p>
            <a:pPr marL="342900" indent="-342900">
              <a:buFont typeface="Arial" panose="020B0604020202020204" pitchFamily="34" charset="0"/>
              <a:buChar char="•"/>
            </a:pPr>
            <a:r>
              <a:rPr lang="en-US">
                <a:solidFill>
                  <a:schemeClr val="tx1"/>
                </a:solidFill>
                <a:latin typeface="Söhne"/>
              </a:rPr>
              <a:t>Data pre-processing</a:t>
            </a:r>
          </a:p>
          <a:p>
            <a:pPr marL="342900" indent="-342900">
              <a:buFont typeface="Arial" panose="020B0604020202020204" pitchFamily="34" charset="0"/>
              <a:buChar char="•"/>
            </a:pPr>
            <a:r>
              <a:rPr lang="en-US">
                <a:solidFill>
                  <a:schemeClr val="tx1"/>
                </a:solidFill>
                <a:latin typeface="Söhne"/>
              </a:rPr>
              <a:t>Model development</a:t>
            </a:r>
          </a:p>
          <a:p>
            <a:pPr marL="342900" indent="-342900">
              <a:buFont typeface="Arial" panose="020B0604020202020204" pitchFamily="34" charset="0"/>
              <a:buChar char="•"/>
            </a:pPr>
            <a:r>
              <a:rPr lang="en-US">
                <a:solidFill>
                  <a:schemeClr val="tx1"/>
                </a:solidFill>
                <a:latin typeface="Söhne"/>
              </a:rPr>
              <a:t>Model training</a:t>
            </a:r>
          </a:p>
          <a:p>
            <a:pPr marL="342900" indent="-342900">
              <a:buFont typeface="Arial" panose="020B0604020202020204" pitchFamily="34" charset="0"/>
              <a:buChar char="•"/>
            </a:pPr>
            <a:r>
              <a:rPr lang="en-US">
                <a:solidFill>
                  <a:schemeClr val="tx1"/>
                </a:solidFill>
                <a:latin typeface="Söhne"/>
              </a:rPr>
              <a:t>Model evaluation</a:t>
            </a:r>
          </a:p>
          <a:p>
            <a:pPr marL="342900" indent="-342900">
              <a:buFont typeface="Arial" panose="020B0604020202020204" pitchFamily="34" charset="0"/>
              <a:buChar char="•"/>
            </a:pPr>
            <a:r>
              <a:rPr lang="en-US">
                <a:solidFill>
                  <a:schemeClr val="tx1"/>
                </a:solidFill>
                <a:latin typeface="Söhne"/>
              </a:rPr>
              <a:t>Prediction</a:t>
            </a:r>
          </a:p>
          <a:p>
            <a:pPr marL="342900" indent="-342900">
              <a:buFont typeface="Arial" panose="020B0604020202020204" pitchFamily="34" charset="0"/>
              <a:buChar char="•"/>
            </a:pPr>
            <a:r>
              <a:rPr lang="en-US">
                <a:solidFill>
                  <a:schemeClr val="tx1"/>
                </a:solidFill>
                <a:latin typeface="Söhne"/>
              </a:rPr>
              <a:t>Visualization</a:t>
            </a:r>
          </a:p>
          <a:p>
            <a:pPr marL="342900" indent="-342900">
              <a:buFont typeface="Arial" panose="020B0604020202020204" pitchFamily="34" charset="0"/>
              <a:buChar char="•"/>
            </a:pPr>
            <a:r>
              <a:rPr lang="en-US">
                <a:solidFill>
                  <a:schemeClr val="tx1"/>
                </a:solidFill>
                <a:latin typeface="Söhne"/>
              </a:rPr>
              <a:t>Deployment</a:t>
            </a:r>
            <a:endParaRPr lang="en-US">
              <a:solidFill>
                <a:schemeClr val="tx1"/>
              </a:solidFill>
            </a:endParaRPr>
          </a:p>
          <a:p>
            <a:pPr marL="0" indent="0">
              <a:buNone/>
            </a:pPr>
            <a:endParaRPr lang="en-IN"/>
          </a:p>
        </p:txBody>
      </p:sp>
    </p:spTree>
    <p:extLst>
      <p:ext uri="{BB962C8B-B14F-4D97-AF65-F5344CB8AC3E}">
        <p14:creationId xmlns:p14="http://schemas.microsoft.com/office/powerpoint/2010/main" val="202096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13</a:t>
            </a:fld>
            <a:endParaRPr lang="en-NZ"/>
          </a:p>
        </p:txBody>
      </p:sp>
      <p:sp>
        <p:nvSpPr>
          <p:cNvPr id="3" name="Title 2"/>
          <p:cNvSpPr>
            <a:spLocks noGrp="1"/>
          </p:cNvSpPr>
          <p:nvPr>
            <p:ph type="title"/>
          </p:nvPr>
        </p:nvSpPr>
        <p:spPr>
          <a:xfrm>
            <a:off x="709352" y="190572"/>
            <a:ext cx="6211927" cy="838202"/>
          </a:xfrm>
        </p:spPr>
        <p:txBody>
          <a:bodyPr/>
          <a:lstStyle/>
          <a:p>
            <a:r>
              <a:rPr lang="en-US" b="1">
                <a:solidFill>
                  <a:schemeClr val="tx1"/>
                </a:solidFill>
              </a:rPr>
              <a:t>Result </a:t>
            </a:r>
            <a:endParaRPr lang="en-IN"/>
          </a:p>
        </p:txBody>
      </p:sp>
      <p:sp>
        <p:nvSpPr>
          <p:cNvPr id="4" name="Text Placeholder 3"/>
          <p:cNvSpPr>
            <a:spLocks noGrp="1"/>
          </p:cNvSpPr>
          <p:nvPr>
            <p:ph type="body" sz="quarter" idx="17"/>
          </p:nvPr>
        </p:nvSpPr>
        <p:spPr>
          <a:xfrm>
            <a:off x="709352" y="951726"/>
            <a:ext cx="10801201" cy="5128175"/>
          </a:xfrm>
        </p:spPr>
        <p:txBody>
          <a:bodyPr/>
          <a:lstStyle/>
          <a:p>
            <a:pPr>
              <a:buFont typeface="Arial" panose="020B0604020202020204" pitchFamily="34" charset="0"/>
              <a:buChar char="•"/>
            </a:pPr>
            <a:r>
              <a:rPr lang="en-US">
                <a:solidFill>
                  <a:schemeClr val="tx1"/>
                </a:solidFill>
              </a:rPr>
              <a:t>Use the trained model to predict the rainfall for the test set.</a:t>
            </a:r>
          </a:p>
          <a:p>
            <a:pPr>
              <a:buFont typeface="Arial" panose="020B0604020202020204" pitchFamily="34" charset="0"/>
              <a:buChar char="•"/>
            </a:pPr>
            <a:r>
              <a:rPr lang="en-US">
                <a:solidFill>
                  <a:schemeClr val="tx1"/>
                </a:solidFill>
              </a:rPr>
              <a:t>Calculate the root mean squared error (RMSE) between the predicted and actual values for both the training and test sets.</a:t>
            </a:r>
          </a:p>
          <a:p>
            <a:pPr marL="0" indent="0">
              <a:buNone/>
            </a:pP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40" y="2316833"/>
            <a:ext cx="5266437" cy="37791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571" y="2283563"/>
            <a:ext cx="5236387" cy="3812437"/>
          </a:xfrm>
          <a:prstGeom prst="rect">
            <a:avLst/>
          </a:prstGeom>
        </p:spPr>
      </p:pic>
    </p:spTree>
    <p:extLst>
      <p:ext uri="{BB962C8B-B14F-4D97-AF65-F5344CB8AC3E}">
        <p14:creationId xmlns:p14="http://schemas.microsoft.com/office/powerpoint/2010/main" val="193152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14</a:t>
            </a:fld>
            <a:endParaRPr lang="en-NZ"/>
          </a:p>
        </p:txBody>
      </p:sp>
      <p:sp>
        <p:nvSpPr>
          <p:cNvPr id="3" name="Title 2"/>
          <p:cNvSpPr>
            <a:spLocks noGrp="1"/>
          </p:cNvSpPr>
          <p:nvPr>
            <p:ph type="title"/>
          </p:nvPr>
        </p:nvSpPr>
        <p:spPr>
          <a:xfrm>
            <a:off x="727597" y="151108"/>
            <a:ext cx="1710803" cy="45719"/>
          </a:xfrm>
        </p:spPr>
        <p:txBody>
          <a:bodyPr/>
          <a:lstStyle/>
          <a:p>
            <a:r>
              <a:rPr lang="en-US"/>
              <a:t>   </a:t>
            </a:r>
            <a:endParaRPr lang="en-IN"/>
          </a:p>
        </p:txBody>
      </p:sp>
      <p:sp>
        <p:nvSpPr>
          <p:cNvPr id="4" name="Text Placeholder 3"/>
          <p:cNvSpPr>
            <a:spLocks noGrp="1"/>
          </p:cNvSpPr>
          <p:nvPr>
            <p:ph type="body" sz="quarter" idx="17"/>
          </p:nvPr>
        </p:nvSpPr>
        <p:spPr>
          <a:xfrm>
            <a:off x="695400" y="381000"/>
            <a:ext cx="10801201" cy="5713416"/>
          </a:xfrm>
        </p:spPr>
        <p:txBody>
          <a:bodyPr/>
          <a:lstStyle/>
          <a:p>
            <a:pPr marL="0" indent="0">
              <a:buNone/>
            </a:pPr>
            <a:r>
              <a:rPr lang="en-US"/>
              <a:t>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8" y="1066800"/>
            <a:ext cx="5552381" cy="39333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38200"/>
            <a:ext cx="5831983" cy="4419600"/>
          </a:xfrm>
          <a:prstGeom prst="rect">
            <a:avLst/>
          </a:prstGeom>
        </p:spPr>
      </p:pic>
    </p:spTree>
    <p:extLst>
      <p:ext uri="{BB962C8B-B14F-4D97-AF65-F5344CB8AC3E}">
        <p14:creationId xmlns:p14="http://schemas.microsoft.com/office/powerpoint/2010/main" val="83149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15</a:t>
            </a:fld>
            <a:endParaRPr lang="en-NZ"/>
          </a:p>
        </p:txBody>
      </p:sp>
      <p:sp>
        <p:nvSpPr>
          <p:cNvPr id="3" name="Title 2"/>
          <p:cNvSpPr>
            <a:spLocks noGrp="1"/>
          </p:cNvSpPr>
          <p:nvPr>
            <p:ph type="title"/>
          </p:nvPr>
        </p:nvSpPr>
        <p:spPr>
          <a:xfrm>
            <a:off x="685800" y="457200"/>
            <a:ext cx="6211927" cy="838202"/>
          </a:xfrm>
        </p:spPr>
        <p:txBody>
          <a:bodyPr/>
          <a:lstStyle/>
          <a:p>
            <a:r>
              <a:rPr lang="en-US" b="1">
                <a:solidFill>
                  <a:schemeClr val="tx1"/>
                </a:solidFill>
              </a:rPr>
              <a:t>Future Enhancement </a:t>
            </a:r>
            <a:endParaRPr lang="en-IN"/>
          </a:p>
        </p:txBody>
      </p:sp>
      <p:sp>
        <p:nvSpPr>
          <p:cNvPr id="4" name="Text Placeholder 3"/>
          <p:cNvSpPr>
            <a:spLocks noGrp="1"/>
          </p:cNvSpPr>
          <p:nvPr>
            <p:ph type="body" sz="quarter" idx="17"/>
          </p:nvPr>
        </p:nvSpPr>
        <p:spPr>
          <a:xfrm>
            <a:off x="565945" y="1775520"/>
            <a:ext cx="10801201" cy="4320480"/>
          </a:xfrm>
        </p:spPr>
        <p:txBody>
          <a:bodyPr/>
          <a:lstStyle/>
          <a:p>
            <a:pPr>
              <a:buFont typeface="Wingdings" panose="05000000000000000000" pitchFamily="2" charset="2"/>
              <a:buChar char="v"/>
            </a:pPr>
            <a:r>
              <a:rPr lang="en-US" b="1">
                <a:solidFill>
                  <a:schemeClr val="tx1"/>
                </a:solidFill>
                <a:latin typeface="Söhne"/>
              </a:rPr>
              <a:t>Integration of additional data sources: </a:t>
            </a:r>
            <a:r>
              <a:rPr lang="en-US">
                <a:solidFill>
                  <a:schemeClr val="tx1"/>
                </a:solidFill>
                <a:latin typeface="Söhne"/>
              </a:rPr>
              <a:t>Currently, most rainfall prediction systems rely on weather station data. However, there are many other data sources that could be integrated, such as satellite imagery, social media posts, and crowd-sourced data. </a:t>
            </a:r>
          </a:p>
          <a:p>
            <a:pPr marL="342900" indent="-342900">
              <a:buFont typeface="Wingdings" panose="05000000000000000000" pitchFamily="2" charset="2"/>
              <a:buChar char="v"/>
            </a:pPr>
            <a:endParaRPr lang="en-US">
              <a:solidFill>
                <a:schemeClr val="tx1"/>
              </a:solidFill>
              <a:latin typeface="Söhne"/>
            </a:endParaRPr>
          </a:p>
          <a:p>
            <a:pPr>
              <a:buFont typeface="Wingdings" panose="05000000000000000000" pitchFamily="2" charset="2"/>
              <a:buChar char="v"/>
            </a:pPr>
            <a:r>
              <a:rPr lang="en-US" b="1">
                <a:solidFill>
                  <a:schemeClr val="tx1"/>
                </a:solidFill>
                <a:latin typeface="Söhne"/>
              </a:rPr>
              <a:t>Incorporation of climate change models: </a:t>
            </a:r>
            <a:r>
              <a:rPr lang="en-US">
                <a:solidFill>
                  <a:schemeClr val="tx1"/>
                </a:solidFill>
                <a:latin typeface="Söhne"/>
              </a:rPr>
              <a:t>Climate change is likely to have a significant impact on rainfall patterns in many regions. Incorporating climate change models into the rainfall prediction system could help forecast changes in rainfall patterns over the long term.</a:t>
            </a:r>
          </a:p>
        </p:txBody>
      </p:sp>
    </p:spTree>
    <p:extLst>
      <p:ext uri="{BB962C8B-B14F-4D97-AF65-F5344CB8AC3E}">
        <p14:creationId xmlns:p14="http://schemas.microsoft.com/office/powerpoint/2010/main" val="291332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16</a:t>
            </a:fld>
            <a:endParaRPr lang="en-NZ"/>
          </a:p>
        </p:txBody>
      </p:sp>
      <p:sp>
        <p:nvSpPr>
          <p:cNvPr id="3" name="Title 2"/>
          <p:cNvSpPr>
            <a:spLocks noGrp="1"/>
          </p:cNvSpPr>
          <p:nvPr>
            <p:ph type="title"/>
          </p:nvPr>
        </p:nvSpPr>
        <p:spPr>
          <a:xfrm>
            <a:off x="11295746" y="228600"/>
            <a:ext cx="142800" cy="61414"/>
          </a:xfrm>
        </p:spPr>
        <p:txBody>
          <a:bodyPr/>
          <a:lstStyle/>
          <a:p>
            <a:r>
              <a:rPr lang="en-US"/>
              <a:t>   </a:t>
            </a:r>
            <a:endParaRPr lang="en-IN"/>
          </a:p>
        </p:txBody>
      </p:sp>
      <p:sp>
        <p:nvSpPr>
          <p:cNvPr id="4" name="Text Placeholder 3"/>
          <p:cNvSpPr>
            <a:spLocks noGrp="1"/>
          </p:cNvSpPr>
          <p:nvPr>
            <p:ph type="body" sz="quarter" idx="17"/>
          </p:nvPr>
        </p:nvSpPr>
        <p:spPr>
          <a:xfrm>
            <a:off x="695400" y="914400"/>
            <a:ext cx="10801201" cy="4038600"/>
          </a:xfrm>
        </p:spPr>
        <p:txBody>
          <a:bodyPr/>
          <a:lstStyle/>
          <a:p>
            <a:pPr>
              <a:buFont typeface="Wingdings" panose="05000000000000000000" pitchFamily="2" charset="2"/>
              <a:buChar char="v"/>
            </a:pPr>
            <a:r>
              <a:rPr lang="en-US" b="1">
                <a:solidFill>
                  <a:schemeClr val="tx1"/>
                </a:solidFill>
                <a:latin typeface="Söhne"/>
              </a:rPr>
              <a:t>Real-time prediction and visualization: </a:t>
            </a:r>
            <a:r>
              <a:rPr lang="en-US">
                <a:solidFill>
                  <a:schemeClr val="tx1"/>
                </a:solidFill>
                <a:latin typeface="Söhne"/>
              </a:rPr>
              <a:t>Currently, most rainfall prediction systems provide predictions on a daily or hourly basis. However, users often need more frequent and timely predictions. Developing real-time prediction and visualization capabilities could enable users to respond more quickly to changing weather conditions.</a:t>
            </a:r>
          </a:p>
          <a:p>
            <a:pPr marL="0" indent="0">
              <a:buNone/>
            </a:pPr>
            <a:endParaRPr lang="en-US">
              <a:solidFill>
                <a:schemeClr val="tx1"/>
              </a:solidFill>
              <a:latin typeface="Söhne"/>
            </a:endParaRPr>
          </a:p>
          <a:p>
            <a:pPr>
              <a:buFont typeface="Wingdings" panose="05000000000000000000" pitchFamily="2" charset="2"/>
              <a:buChar char="v"/>
            </a:pPr>
            <a:r>
              <a:rPr lang="en-US" b="1">
                <a:solidFill>
                  <a:schemeClr val="tx1"/>
                </a:solidFill>
                <a:latin typeface="Söhne"/>
              </a:rPr>
              <a:t>Multi-task learning: </a:t>
            </a:r>
            <a:r>
              <a:rPr lang="en-US">
                <a:solidFill>
                  <a:schemeClr val="tx1"/>
                </a:solidFill>
                <a:latin typeface="Söhne"/>
              </a:rPr>
              <a:t>Multi-task learning involves training a deep learning model to perform multiple related tasks simultaneously. For example, a rainfall prediction model could be trained to predict both rainfall amount and duration. Multi-task learning could improve the efficiency and accuracy of the model</a:t>
            </a:r>
            <a:endParaRPr lang="en-US" b="1">
              <a:solidFill>
                <a:schemeClr val="tx1"/>
              </a:solidFill>
            </a:endParaRPr>
          </a:p>
          <a:p>
            <a:pPr marL="0" indent="0">
              <a:buNone/>
            </a:pPr>
            <a:endParaRPr lang="en-IN"/>
          </a:p>
          <a:p>
            <a:pPr marL="0" indent="0">
              <a:buNone/>
            </a:pPr>
            <a:endParaRPr lang="en-IN"/>
          </a:p>
        </p:txBody>
      </p:sp>
    </p:spTree>
    <p:extLst>
      <p:ext uri="{BB962C8B-B14F-4D97-AF65-F5344CB8AC3E}">
        <p14:creationId xmlns:p14="http://schemas.microsoft.com/office/powerpoint/2010/main" val="7072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Thank You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a:latin typeface="Roboto Medium" pitchFamily="2" charset="0"/>
                <a:ea typeface="Roboto Medium" pitchFamily="2" charset="0"/>
              </a:rPr>
              <a:t>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a:p>
        </p:txBody>
      </p:sp>
      <p:sp>
        <p:nvSpPr>
          <p:cNvPr id="6" name="Rectangle 5"/>
          <p:cNvSpPr/>
          <p:nvPr/>
        </p:nvSpPr>
        <p:spPr>
          <a:xfrm>
            <a:off x="2438400" y="381000"/>
            <a:ext cx="6096000" cy="1200329"/>
          </a:xfrm>
          <a:prstGeom prst="rect">
            <a:avLst/>
          </a:prstGeom>
        </p:spPr>
        <p:txBody>
          <a:bodyPr>
            <a:spAutoFit/>
          </a:bodyPr>
          <a:lstStyle/>
          <a:p>
            <a:pPr algn="ctr"/>
            <a:r>
              <a:rPr lang="en-US" sz="2400"/>
              <a:t>A  PROJECT REPORT </a:t>
            </a:r>
            <a:br>
              <a:rPr lang="en-US" sz="2400"/>
            </a:br>
            <a:r>
              <a:rPr lang="en-US" sz="2400"/>
              <a:t> ON</a:t>
            </a:r>
            <a:br>
              <a:rPr lang="en-US" sz="2400"/>
            </a:br>
            <a:r>
              <a:rPr lang="en-US" sz="2400"/>
              <a:t>Rainfall Prediction Using Deep Learning</a:t>
            </a:r>
            <a:endParaRPr lang="en-IN" sz="2400"/>
          </a:p>
        </p:txBody>
      </p:sp>
      <p:sp>
        <p:nvSpPr>
          <p:cNvPr id="7" name="TextBox 6"/>
          <p:cNvSpPr txBox="1"/>
          <p:nvPr/>
        </p:nvSpPr>
        <p:spPr>
          <a:xfrm>
            <a:off x="3086100" y="1905000"/>
            <a:ext cx="4800600" cy="646331"/>
          </a:xfrm>
          <a:prstGeom prst="rect">
            <a:avLst/>
          </a:prstGeom>
          <a:noFill/>
        </p:spPr>
        <p:txBody>
          <a:bodyPr wrap="square" rtlCol="0">
            <a:spAutoFit/>
          </a:bodyPr>
          <a:lstStyle/>
          <a:p>
            <a:pPr algn="ctr"/>
            <a:r>
              <a:rPr lang="en-US"/>
              <a:t>Submitted  Final Viva-Voce  Project report  completion of  MCA degree</a:t>
            </a:r>
          </a:p>
        </p:txBody>
      </p:sp>
      <p:sp>
        <p:nvSpPr>
          <p:cNvPr id="8" name="Subtitle 2"/>
          <p:cNvSpPr txBox="1">
            <a:spLocks/>
          </p:cNvSpPr>
          <p:nvPr/>
        </p:nvSpPr>
        <p:spPr>
          <a:xfrm>
            <a:off x="2667000" y="2875002"/>
            <a:ext cx="6096000" cy="213360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b="1" dirty="0"/>
              <a:t>	Mr. </a:t>
            </a:r>
            <a:r>
              <a:rPr lang="en-US" sz="1600" b="1" dirty="0" err="1"/>
              <a:t>Akshay</a:t>
            </a:r>
            <a:r>
              <a:rPr lang="en-US" sz="1600" b="1" dirty="0"/>
              <a:t> G</a:t>
            </a:r>
            <a:r>
              <a:rPr lang="en-US" sz="1600" dirty="0"/>
              <a:t>		</a:t>
            </a:r>
          </a:p>
          <a:p>
            <a:pPr marL="0" indent="0">
              <a:buNone/>
            </a:pPr>
            <a:r>
              <a:rPr lang="en-US" sz="1600" dirty="0"/>
              <a:t>                                                                       </a:t>
            </a:r>
            <a:r>
              <a:rPr lang="en-US" sz="1600" b="1" dirty="0"/>
              <a:t>SRN: R21DE109</a:t>
            </a:r>
          </a:p>
          <a:p>
            <a:pPr marL="0" indent="0">
              <a:buNone/>
            </a:pPr>
            <a:r>
              <a:rPr lang="en-US" sz="1600" b="1" dirty="0"/>
              <a:t>                                                                      Mr. Amit R Nagari</a:t>
            </a:r>
          </a:p>
          <a:p>
            <a:pPr marL="0" indent="0" algn="ctr">
              <a:buNone/>
            </a:pPr>
            <a:r>
              <a:rPr lang="en-US" sz="1600" b="1" dirty="0"/>
              <a:t>  SRN: R21DE110</a:t>
            </a:r>
          </a:p>
          <a:p>
            <a:pPr marL="0" indent="0">
              <a:buNone/>
            </a:pPr>
            <a:endParaRPr lang="en-US" sz="1600" b="1" dirty="0"/>
          </a:p>
          <a:p>
            <a:endParaRPr lang="en-US" sz="1600" b="1" dirty="0">
              <a:solidFill>
                <a:srgbClr val="C00000"/>
              </a:solidFill>
            </a:endParaRPr>
          </a:p>
          <a:p>
            <a:pPr marL="0" indent="0">
              <a:buNone/>
            </a:pPr>
            <a:r>
              <a:rPr lang="en-US" sz="1600" dirty="0">
                <a:solidFill>
                  <a:srgbClr val="7030A0"/>
                </a:solidFill>
              </a:rPr>
              <a:t>Internal Guide: Prof. </a:t>
            </a:r>
            <a:r>
              <a:rPr lang="en-US" sz="1200" b="1" dirty="0">
                <a:solidFill>
                  <a:srgbClr val="7030A0"/>
                </a:solidFill>
              </a:rPr>
              <a:t> </a:t>
            </a:r>
            <a:r>
              <a:rPr lang="en-US" sz="1600" b="1" dirty="0">
                <a:latin typeface="Times New Roman" panose="02020603050405020304" pitchFamily="18" charset="0"/>
                <a:ea typeface="Times New Roman" panose="02020603050405020304" pitchFamily="18" charset="0"/>
              </a:rPr>
              <a:t>Abhay Kumar Srivastav</a:t>
            </a:r>
            <a:endParaRPr lang="en-US" sz="1200" b="1" dirty="0">
              <a:solidFill>
                <a:srgbClr val="7030A0"/>
              </a:solidFill>
            </a:endParaRPr>
          </a:p>
          <a:p>
            <a:pPr marL="0" indent="0">
              <a:buNone/>
            </a:pPr>
            <a:endParaRPr lang="en-US" sz="1600" dirty="0">
              <a:solidFill>
                <a:srgbClr val="7030A0"/>
              </a:solidFill>
            </a:endParaRP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a:p>
        </p:txBody>
      </p:sp>
      <p:sp>
        <p:nvSpPr>
          <p:cNvPr id="3" name="Title 2"/>
          <p:cNvSpPr>
            <a:spLocks noGrp="1"/>
          </p:cNvSpPr>
          <p:nvPr>
            <p:ph type="title"/>
          </p:nvPr>
        </p:nvSpPr>
        <p:spPr>
          <a:xfrm>
            <a:off x="609600" y="279161"/>
            <a:ext cx="6211927" cy="838202"/>
          </a:xfrm>
        </p:spPr>
        <p:txBody>
          <a:bodyPr/>
          <a:lstStyle/>
          <a:p>
            <a:r>
              <a:rPr lang="en-US" b="1">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fontScale="62500" lnSpcReduction="20000"/>
          </a:bodyPr>
          <a:lstStyle/>
          <a:p>
            <a:pPr>
              <a:lnSpc>
                <a:spcPct val="150000"/>
              </a:lnSpc>
              <a:spcAft>
                <a:spcPts val="600"/>
              </a:spcAft>
            </a:pPr>
            <a:r>
              <a:rPr lang="en-US" b="1">
                <a:solidFill>
                  <a:schemeClr val="tx1"/>
                </a:solidFill>
              </a:rPr>
              <a:t>Existing System </a:t>
            </a:r>
          </a:p>
          <a:p>
            <a:pPr>
              <a:lnSpc>
                <a:spcPct val="150000"/>
              </a:lnSpc>
              <a:spcAft>
                <a:spcPts val="600"/>
              </a:spcAft>
            </a:pPr>
            <a:r>
              <a:rPr lang="en-US" b="1">
                <a:solidFill>
                  <a:schemeClr val="tx1"/>
                </a:solidFill>
              </a:rPr>
              <a:t>Proposed System </a:t>
            </a:r>
          </a:p>
          <a:p>
            <a:pPr>
              <a:lnSpc>
                <a:spcPct val="150000"/>
              </a:lnSpc>
              <a:spcAft>
                <a:spcPts val="600"/>
              </a:spcAft>
            </a:pPr>
            <a:r>
              <a:rPr lang="en-US" b="1">
                <a:solidFill>
                  <a:schemeClr val="tx1"/>
                </a:solidFill>
              </a:rPr>
              <a:t>Advantages of Proposed System </a:t>
            </a:r>
          </a:p>
          <a:p>
            <a:pPr>
              <a:lnSpc>
                <a:spcPct val="150000"/>
              </a:lnSpc>
              <a:spcAft>
                <a:spcPts val="600"/>
              </a:spcAft>
            </a:pPr>
            <a:r>
              <a:rPr lang="en-US" b="1">
                <a:solidFill>
                  <a:schemeClr val="tx1"/>
                </a:solidFill>
              </a:rPr>
              <a:t>Methodology Used</a:t>
            </a:r>
          </a:p>
          <a:p>
            <a:pPr>
              <a:lnSpc>
                <a:spcPct val="150000"/>
              </a:lnSpc>
              <a:spcAft>
                <a:spcPts val="600"/>
              </a:spcAft>
            </a:pPr>
            <a:r>
              <a:rPr lang="en-US" b="1">
                <a:solidFill>
                  <a:schemeClr val="tx1"/>
                </a:solidFill>
              </a:rPr>
              <a:t>Architecture Diagram </a:t>
            </a:r>
          </a:p>
          <a:p>
            <a:pPr>
              <a:lnSpc>
                <a:spcPct val="150000"/>
              </a:lnSpc>
              <a:spcAft>
                <a:spcPts val="600"/>
              </a:spcAft>
            </a:pPr>
            <a:r>
              <a:rPr lang="en-US" b="1">
                <a:solidFill>
                  <a:schemeClr val="tx1"/>
                </a:solidFill>
              </a:rPr>
              <a:t>Class Diagram </a:t>
            </a:r>
          </a:p>
          <a:p>
            <a:pPr>
              <a:lnSpc>
                <a:spcPct val="150000"/>
              </a:lnSpc>
              <a:spcAft>
                <a:spcPts val="600"/>
              </a:spcAft>
            </a:pPr>
            <a:r>
              <a:rPr lang="en-US" b="1">
                <a:solidFill>
                  <a:schemeClr val="tx1"/>
                </a:solidFill>
              </a:rPr>
              <a:t>Testing Strategy</a:t>
            </a:r>
          </a:p>
          <a:p>
            <a:pPr>
              <a:lnSpc>
                <a:spcPct val="150000"/>
              </a:lnSpc>
              <a:spcAft>
                <a:spcPts val="600"/>
              </a:spcAft>
            </a:pPr>
            <a:r>
              <a:rPr lang="en-US" b="1">
                <a:solidFill>
                  <a:schemeClr val="tx1"/>
                </a:solidFill>
              </a:rPr>
              <a:t>Implementation </a:t>
            </a:r>
          </a:p>
          <a:p>
            <a:pPr>
              <a:lnSpc>
                <a:spcPct val="150000"/>
              </a:lnSpc>
              <a:spcAft>
                <a:spcPts val="600"/>
              </a:spcAft>
            </a:pPr>
            <a:r>
              <a:rPr lang="en-US" b="1">
                <a:solidFill>
                  <a:schemeClr val="tx1"/>
                </a:solidFill>
              </a:rPr>
              <a:t>Result </a:t>
            </a:r>
          </a:p>
          <a:p>
            <a:pPr>
              <a:lnSpc>
                <a:spcPct val="150000"/>
              </a:lnSpc>
              <a:spcAft>
                <a:spcPts val="600"/>
              </a:spcAft>
            </a:pPr>
            <a:r>
              <a:rPr lang="en-US" b="1">
                <a:solidFill>
                  <a:schemeClr val="tx1"/>
                </a:solidFill>
              </a:rPr>
              <a:t>Future Enhancement </a:t>
            </a:r>
          </a:p>
          <a:p>
            <a:pPr marL="0" indent="0">
              <a:lnSpc>
                <a:spcPct val="150000"/>
              </a:lnSpc>
              <a:spcAft>
                <a:spcPts val="600"/>
              </a:spcAft>
              <a:buNone/>
            </a:pPr>
            <a:r>
              <a:rPr lang="en-US"/>
              <a:t>	</a:t>
            </a:r>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a:p>
        </p:txBody>
      </p:sp>
      <p:sp>
        <p:nvSpPr>
          <p:cNvPr id="3" name="Title 2"/>
          <p:cNvSpPr>
            <a:spLocks noGrp="1"/>
          </p:cNvSpPr>
          <p:nvPr>
            <p:ph type="title"/>
          </p:nvPr>
        </p:nvSpPr>
        <p:spPr>
          <a:xfrm>
            <a:off x="723304" y="304800"/>
            <a:ext cx="6211927" cy="838202"/>
          </a:xfrm>
        </p:spPr>
        <p:txBody>
          <a:bodyPr/>
          <a:lstStyle/>
          <a:p>
            <a:r>
              <a:rPr lang="en-US" b="1">
                <a:solidFill>
                  <a:schemeClr val="tx1"/>
                </a:solidFill>
              </a:rPr>
              <a:t>Existing System </a:t>
            </a:r>
            <a:endParaRPr lang="en-IN"/>
          </a:p>
        </p:txBody>
      </p:sp>
      <p:sp>
        <p:nvSpPr>
          <p:cNvPr id="4" name="Text Placeholder 3"/>
          <p:cNvSpPr>
            <a:spLocks noGrp="1"/>
          </p:cNvSpPr>
          <p:nvPr>
            <p:ph type="body" sz="quarter" idx="17"/>
          </p:nvPr>
        </p:nvSpPr>
        <p:spPr>
          <a:xfrm>
            <a:off x="723304" y="1143002"/>
            <a:ext cx="10801201" cy="4320480"/>
          </a:xfrm>
        </p:spPr>
        <p:txBody>
          <a:bodyPr/>
          <a:lstStyle/>
          <a:p>
            <a:r>
              <a:rPr lang="en-US">
                <a:solidFill>
                  <a:schemeClr val="tx1"/>
                </a:solidFill>
              </a:rPr>
              <a:t>The existing system for rainfall prediction using deep learning is a combination of various deep learning models such as Convolutional Neural Networks (CNNs), Long Short-Term Memory (LSTM) networks and Attention-based LSTMs. These models are used to predict rainfall patterns based on historical rainfall data and meteorological parameters such as temperature, pressure, and humidity.</a:t>
            </a:r>
            <a:endParaRPr lang="en-IN">
              <a:solidFill>
                <a:schemeClr val="tx1"/>
              </a:solidFill>
            </a:endParaRPr>
          </a:p>
          <a:p>
            <a:r>
              <a:rPr lang="en-US">
                <a:solidFill>
                  <a:schemeClr val="tx1"/>
                </a:solidFill>
              </a:rPr>
              <a:t>The existing system utilizes a supervised learning approach where the models are trained using historical rainfall data and meteorological parameters. The model's performance is evaluated using various metrics such as root mean square error (RMSE) and mean absolute error (MAE).</a:t>
            </a:r>
            <a:endParaRPr lang="en-IN">
              <a:solidFill>
                <a:schemeClr val="tx1"/>
              </a:solidFill>
            </a:endParaRPr>
          </a:p>
          <a:p>
            <a:r>
              <a:rPr lang="en-US">
                <a:solidFill>
                  <a:schemeClr val="tx1"/>
                </a:solidFill>
              </a:rPr>
              <a:t>The existing system's main advantage is its ability to capture complex temporal and spatial patterns in rainfall data, leading to more accurate rainfall predictions</a:t>
            </a:r>
            <a:endParaRPr lang="en-IN">
              <a:solidFill>
                <a:schemeClr val="tx1"/>
              </a:solidFill>
            </a:endParaRPr>
          </a:p>
        </p:txBody>
      </p:sp>
    </p:spTree>
    <p:extLst>
      <p:ext uri="{BB962C8B-B14F-4D97-AF65-F5344CB8AC3E}">
        <p14:creationId xmlns:p14="http://schemas.microsoft.com/office/powerpoint/2010/main" val="402154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a:p>
        </p:txBody>
      </p:sp>
      <p:sp>
        <p:nvSpPr>
          <p:cNvPr id="3" name="Title 2"/>
          <p:cNvSpPr>
            <a:spLocks noGrp="1"/>
          </p:cNvSpPr>
          <p:nvPr>
            <p:ph type="title"/>
          </p:nvPr>
        </p:nvSpPr>
        <p:spPr/>
        <p:txBody>
          <a:bodyPr/>
          <a:lstStyle/>
          <a:p>
            <a:r>
              <a:rPr lang="en-US" b="1">
                <a:solidFill>
                  <a:schemeClr val="tx1"/>
                </a:solidFill>
              </a:rPr>
              <a:t>Proposed System </a:t>
            </a:r>
            <a:endParaRPr lang="en-IN"/>
          </a:p>
        </p:txBody>
      </p:sp>
      <p:sp>
        <p:nvSpPr>
          <p:cNvPr id="4" name="Text Placeholder 3"/>
          <p:cNvSpPr>
            <a:spLocks noGrp="1"/>
          </p:cNvSpPr>
          <p:nvPr>
            <p:ph type="body" sz="quarter" idx="17"/>
          </p:nvPr>
        </p:nvSpPr>
        <p:spPr>
          <a:xfrm>
            <a:off x="695400" y="1233988"/>
            <a:ext cx="10801201" cy="4320480"/>
          </a:xfrm>
        </p:spPr>
        <p:txBody>
          <a:bodyPr/>
          <a:lstStyle/>
          <a:p>
            <a:pPr marL="0" indent="0">
              <a:buNone/>
            </a:pPr>
            <a:r>
              <a:rPr lang="en-US">
                <a:solidFill>
                  <a:schemeClr val="tx1"/>
                </a:solidFill>
              </a:rPr>
              <a:t>A proposed system for rainfall prediction using deep learning can address some of the limitations of the existing system. Here are some of the potential strategies that can be implemented in a proposed system:</a:t>
            </a:r>
          </a:p>
          <a:p>
            <a:r>
              <a:rPr lang="en-US">
                <a:solidFill>
                  <a:schemeClr val="tx1"/>
                </a:solidFill>
              </a:rPr>
              <a:t>Use of alternative data sources</a:t>
            </a:r>
            <a:endParaRPr lang="en-IN">
              <a:solidFill>
                <a:schemeClr val="tx1"/>
              </a:solidFill>
            </a:endParaRPr>
          </a:p>
          <a:p>
            <a:r>
              <a:rPr lang="en-US">
                <a:solidFill>
                  <a:schemeClr val="tx1"/>
                </a:solidFill>
              </a:rPr>
              <a:t>Integration of multiple models </a:t>
            </a:r>
          </a:p>
          <a:p>
            <a:r>
              <a:rPr lang="en-US">
                <a:solidFill>
                  <a:schemeClr val="tx1"/>
                </a:solidFill>
              </a:rPr>
              <a:t>Transfer learning</a:t>
            </a:r>
          </a:p>
          <a:p>
            <a:r>
              <a:rPr lang="en-US">
                <a:solidFill>
                  <a:schemeClr val="tx1"/>
                </a:solidFill>
              </a:rPr>
              <a:t>Explainable AI</a:t>
            </a:r>
          </a:p>
          <a:p>
            <a:r>
              <a:rPr lang="en-US">
                <a:solidFill>
                  <a:schemeClr val="tx1"/>
                </a:solidFill>
              </a:rPr>
              <a:t>Ethical considerations </a:t>
            </a:r>
          </a:p>
          <a:p>
            <a:r>
              <a:rPr lang="en-US">
                <a:solidFill>
                  <a:schemeClr val="tx1"/>
                </a:solidFill>
              </a:rPr>
              <a:t>Integration with existing systems</a:t>
            </a:r>
            <a:endParaRPr lang="en-IN">
              <a:solidFill>
                <a:schemeClr val="tx1"/>
              </a:solidFill>
            </a:endParaRPr>
          </a:p>
        </p:txBody>
      </p:sp>
    </p:spTree>
    <p:extLst>
      <p:ext uri="{BB962C8B-B14F-4D97-AF65-F5344CB8AC3E}">
        <p14:creationId xmlns:p14="http://schemas.microsoft.com/office/powerpoint/2010/main" val="327465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a:p>
        </p:txBody>
      </p:sp>
      <p:sp>
        <p:nvSpPr>
          <p:cNvPr id="3" name="Title 2"/>
          <p:cNvSpPr>
            <a:spLocks noGrp="1"/>
          </p:cNvSpPr>
          <p:nvPr>
            <p:ph type="title"/>
          </p:nvPr>
        </p:nvSpPr>
        <p:spPr>
          <a:xfrm>
            <a:off x="695400" y="395786"/>
            <a:ext cx="7534200" cy="838202"/>
          </a:xfrm>
        </p:spPr>
        <p:txBody>
          <a:bodyPr/>
          <a:lstStyle/>
          <a:p>
            <a:r>
              <a:rPr lang="en-US" b="1">
                <a:solidFill>
                  <a:schemeClr val="tx1"/>
                </a:solidFill>
              </a:rPr>
              <a:t>Advantages of Proposed System </a:t>
            </a:r>
            <a:endParaRPr lang="en-IN"/>
          </a:p>
        </p:txBody>
      </p:sp>
      <p:sp>
        <p:nvSpPr>
          <p:cNvPr id="4" name="Text Placeholder 3"/>
          <p:cNvSpPr>
            <a:spLocks noGrp="1"/>
          </p:cNvSpPr>
          <p:nvPr>
            <p:ph type="body" sz="quarter" idx="17"/>
          </p:nvPr>
        </p:nvSpPr>
        <p:spPr>
          <a:xfrm>
            <a:off x="695400" y="1447800"/>
            <a:ext cx="10801201" cy="4320480"/>
          </a:xfrm>
        </p:spPr>
        <p:txBody>
          <a:bodyPr/>
          <a:lstStyle/>
          <a:p>
            <a:pPr marL="0" indent="0">
              <a:buNone/>
            </a:pPr>
            <a:r>
              <a:rPr lang="en-US">
                <a:solidFill>
                  <a:schemeClr val="tx1"/>
                </a:solidFill>
              </a:rPr>
              <a:t>The proposed system for rainfall prediction using deep learning has several advantages over the existing system. Here are some of the potential advantages of the proposed system:</a:t>
            </a:r>
            <a:endParaRPr lang="en-IN">
              <a:solidFill>
                <a:schemeClr val="tx1"/>
              </a:solidFill>
            </a:endParaRPr>
          </a:p>
          <a:p>
            <a:r>
              <a:rPr lang="en-US">
                <a:solidFill>
                  <a:schemeClr val="tx1"/>
                </a:solidFill>
              </a:rPr>
              <a:t>Improved accuracy</a:t>
            </a:r>
          </a:p>
          <a:p>
            <a:r>
              <a:rPr lang="en-US">
                <a:solidFill>
                  <a:schemeClr val="tx1"/>
                </a:solidFill>
              </a:rPr>
              <a:t>Generalizability</a:t>
            </a:r>
          </a:p>
          <a:p>
            <a:r>
              <a:rPr lang="en-US">
                <a:solidFill>
                  <a:schemeClr val="tx1"/>
                </a:solidFill>
              </a:rPr>
              <a:t>Interpretability</a:t>
            </a:r>
          </a:p>
          <a:p>
            <a:r>
              <a:rPr lang="en-US">
                <a:solidFill>
                  <a:schemeClr val="tx1"/>
                </a:solidFill>
              </a:rPr>
              <a:t>Scalability</a:t>
            </a:r>
          </a:p>
          <a:p>
            <a:r>
              <a:rPr lang="en-US">
                <a:solidFill>
                  <a:schemeClr val="tx1"/>
                </a:solidFill>
              </a:rPr>
              <a:t>Integration with existing systems</a:t>
            </a:r>
          </a:p>
          <a:p>
            <a:r>
              <a:rPr lang="en-US">
                <a:solidFill>
                  <a:schemeClr val="tx1"/>
                </a:solidFill>
              </a:rPr>
              <a:t>Ethical considerations</a:t>
            </a:r>
            <a:endParaRPr lang="en-IN">
              <a:solidFill>
                <a:schemeClr val="tx1"/>
              </a:solidFill>
            </a:endParaRPr>
          </a:p>
        </p:txBody>
      </p:sp>
    </p:spTree>
    <p:extLst>
      <p:ext uri="{BB962C8B-B14F-4D97-AF65-F5344CB8AC3E}">
        <p14:creationId xmlns:p14="http://schemas.microsoft.com/office/powerpoint/2010/main" val="389186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a:p>
        </p:txBody>
      </p:sp>
      <p:sp>
        <p:nvSpPr>
          <p:cNvPr id="3" name="Title 2"/>
          <p:cNvSpPr>
            <a:spLocks noGrp="1"/>
          </p:cNvSpPr>
          <p:nvPr>
            <p:ph type="title"/>
          </p:nvPr>
        </p:nvSpPr>
        <p:spPr>
          <a:xfrm>
            <a:off x="715792" y="275501"/>
            <a:ext cx="6211927" cy="838202"/>
          </a:xfrm>
        </p:spPr>
        <p:txBody>
          <a:bodyPr/>
          <a:lstStyle/>
          <a:p>
            <a:r>
              <a:rPr lang="en-US" b="1">
                <a:solidFill>
                  <a:schemeClr val="tx1"/>
                </a:solidFill>
              </a:rPr>
              <a:t>Methodology Used</a:t>
            </a:r>
            <a:endParaRPr lang="en-IN"/>
          </a:p>
        </p:txBody>
      </p:sp>
      <p:sp>
        <p:nvSpPr>
          <p:cNvPr id="4" name="Text Placeholder 3"/>
          <p:cNvSpPr>
            <a:spLocks noGrp="1"/>
          </p:cNvSpPr>
          <p:nvPr>
            <p:ph type="body" sz="quarter" idx="17"/>
          </p:nvPr>
        </p:nvSpPr>
        <p:spPr>
          <a:xfrm>
            <a:off x="705060" y="1083652"/>
            <a:ext cx="10801201" cy="4707548"/>
          </a:xfrm>
        </p:spPr>
        <p:txBody>
          <a:bodyPr/>
          <a:lstStyle/>
          <a:p>
            <a:pPr>
              <a:buFont typeface="Arial" panose="020B0604020202020204" pitchFamily="34" charset="0"/>
              <a:buChar char="•"/>
            </a:pPr>
            <a:r>
              <a:rPr lang="en-US">
                <a:solidFill>
                  <a:schemeClr val="tx1"/>
                </a:solidFill>
              </a:rPr>
              <a:t>Load the rainfall dataset from a CSV file using Pandas library and extract only the Date and Rainfall columns.</a:t>
            </a:r>
          </a:p>
          <a:p>
            <a:pPr>
              <a:buFont typeface="Arial" panose="020B0604020202020204" pitchFamily="34" charset="0"/>
              <a:buChar char="•"/>
            </a:pPr>
            <a:r>
              <a:rPr lang="en-US">
                <a:solidFill>
                  <a:schemeClr val="tx1"/>
                </a:solidFill>
              </a:rPr>
              <a:t>Convert the Date column to </a:t>
            </a:r>
            <a:r>
              <a:rPr lang="en-US" err="1">
                <a:solidFill>
                  <a:schemeClr val="tx1"/>
                </a:solidFill>
              </a:rPr>
              <a:t>datetime</a:t>
            </a:r>
            <a:r>
              <a:rPr lang="en-US">
                <a:solidFill>
                  <a:schemeClr val="tx1"/>
                </a:solidFill>
              </a:rPr>
              <a:t> and set it as the index for the data.</a:t>
            </a:r>
          </a:p>
          <a:p>
            <a:pPr>
              <a:buFont typeface="Arial" panose="020B0604020202020204" pitchFamily="34" charset="0"/>
              <a:buChar char="•"/>
            </a:pPr>
            <a:r>
              <a:rPr lang="en-US">
                <a:solidFill>
                  <a:schemeClr val="tx1"/>
                </a:solidFill>
              </a:rPr>
              <a:t>Fill any missing values in the data with 0.</a:t>
            </a:r>
          </a:p>
          <a:p>
            <a:pPr>
              <a:buFont typeface="Arial" panose="020B0604020202020204" pitchFamily="34" charset="0"/>
              <a:buChar char="•"/>
            </a:pPr>
            <a:r>
              <a:rPr lang="en-US">
                <a:solidFill>
                  <a:schemeClr val="tx1"/>
                </a:solidFill>
              </a:rPr>
              <a:t>Split the data into training and testing sets based on a specified date range.</a:t>
            </a:r>
          </a:p>
          <a:p>
            <a:pPr>
              <a:buFont typeface="Arial" panose="020B0604020202020204" pitchFamily="34" charset="0"/>
              <a:buChar char="•"/>
            </a:pPr>
            <a:r>
              <a:rPr lang="en-US">
                <a:solidFill>
                  <a:schemeClr val="tx1"/>
                </a:solidFill>
              </a:rPr>
              <a:t>Normalize the data using </a:t>
            </a:r>
            <a:r>
              <a:rPr lang="en-US" err="1">
                <a:solidFill>
                  <a:schemeClr val="tx1"/>
                </a:solidFill>
              </a:rPr>
              <a:t>MinMaxScaler</a:t>
            </a:r>
            <a:r>
              <a:rPr lang="en-US">
                <a:solidFill>
                  <a:schemeClr val="tx1"/>
                </a:solidFill>
              </a:rPr>
              <a:t> from the </a:t>
            </a:r>
            <a:r>
              <a:rPr lang="en-US" err="1">
                <a:solidFill>
                  <a:schemeClr val="tx1"/>
                </a:solidFill>
              </a:rPr>
              <a:t>scikit</a:t>
            </a:r>
            <a:r>
              <a:rPr lang="en-US">
                <a:solidFill>
                  <a:schemeClr val="tx1"/>
                </a:solidFill>
              </a:rPr>
              <a:t>-learn library to scale the values between 0 and 1.</a:t>
            </a:r>
          </a:p>
          <a:p>
            <a:pPr>
              <a:buFont typeface="Arial" panose="020B0604020202020204" pitchFamily="34" charset="0"/>
              <a:buChar char="•"/>
            </a:pPr>
            <a:r>
              <a:rPr lang="en-US">
                <a:solidFill>
                  <a:schemeClr val="tx1"/>
                </a:solidFill>
              </a:rPr>
              <a:t>Create sequences of input-output pairs for the model by using a sliding window approach. The </a:t>
            </a:r>
            <a:r>
              <a:rPr lang="en-US" err="1">
                <a:solidFill>
                  <a:schemeClr val="tx1"/>
                </a:solidFill>
              </a:rPr>
              <a:t>lookback</a:t>
            </a:r>
            <a:r>
              <a:rPr lang="en-US">
                <a:solidFill>
                  <a:schemeClr val="tx1"/>
                </a:solidFill>
              </a:rPr>
              <a:t> parameter determines the length of the input sequence, and the output is the next value in the time series.</a:t>
            </a:r>
          </a:p>
        </p:txBody>
      </p:sp>
    </p:spTree>
    <p:extLst>
      <p:ext uri="{BB962C8B-B14F-4D97-AF65-F5344CB8AC3E}">
        <p14:creationId xmlns:p14="http://schemas.microsoft.com/office/powerpoint/2010/main" val="280072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a:p>
        </p:txBody>
      </p:sp>
      <p:sp>
        <p:nvSpPr>
          <p:cNvPr id="3" name="Title 2"/>
          <p:cNvSpPr>
            <a:spLocks noGrp="1"/>
          </p:cNvSpPr>
          <p:nvPr>
            <p:ph type="title"/>
          </p:nvPr>
        </p:nvSpPr>
        <p:spPr>
          <a:xfrm flipH="1">
            <a:off x="1219200" y="228600"/>
            <a:ext cx="1905000" cy="76200"/>
          </a:xfrm>
        </p:spPr>
        <p:txBody>
          <a:bodyPr/>
          <a:lstStyle/>
          <a:p>
            <a:r>
              <a:rPr lang="en-US"/>
              <a:t>  </a:t>
            </a:r>
            <a:endParaRPr lang="en-IN"/>
          </a:p>
        </p:txBody>
      </p:sp>
      <p:sp>
        <p:nvSpPr>
          <p:cNvPr id="4" name="Text Placeholder 3"/>
          <p:cNvSpPr>
            <a:spLocks noGrp="1"/>
          </p:cNvSpPr>
          <p:nvPr>
            <p:ph type="body" sz="quarter" idx="17"/>
          </p:nvPr>
        </p:nvSpPr>
        <p:spPr>
          <a:xfrm>
            <a:off x="599215" y="762000"/>
            <a:ext cx="10801201" cy="4953000"/>
          </a:xfrm>
        </p:spPr>
        <p:txBody>
          <a:bodyPr/>
          <a:lstStyle/>
          <a:p>
            <a:pPr marL="342900" indent="-342900">
              <a:buFont typeface="Arial" panose="020B0604020202020204" pitchFamily="34" charset="0"/>
              <a:buChar char="•"/>
            </a:pPr>
            <a:r>
              <a:rPr lang="en-US">
                <a:solidFill>
                  <a:schemeClr val="tx1"/>
                </a:solidFill>
              </a:rPr>
              <a:t>Define the CNN model architecture using the Sequential model from the </a:t>
            </a:r>
            <a:r>
              <a:rPr lang="en-US" err="1">
                <a:solidFill>
                  <a:schemeClr val="tx1"/>
                </a:solidFill>
              </a:rPr>
              <a:t>Keras</a:t>
            </a:r>
            <a:r>
              <a:rPr lang="en-US">
                <a:solidFill>
                  <a:schemeClr val="tx1"/>
                </a:solidFill>
              </a:rPr>
              <a:t> library.</a:t>
            </a:r>
          </a:p>
          <a:p>
            <a:pPr marL="342900" indent="-342900">
              <a:buFont typeface="Arial" panose="020B0604020202020204" pitchFamily="34" charset="0"/>
              <a:buChar char="•"/>
            </a:pPr>
            <a:r>
              <a:rPr lang="en-US">
                <a:solidFill>
                  <a:schemeClr val="tx1"/>
                </a:solidFill>
              </a:rPr>
              <a:t>Train the model using the training data and validate it using the testing data. The model is compiled using Adam optimizer and Mean Squared Error (MSE) loss function.</a:t>
            </a:r>
          </a:p>
          <a:p>
            <a:pPr marL="342900" indent="-342900">
              <a:buFont typeface="Arial" panose="020B0604020202020204" pitchFamily="34" charset="0"/>
              <a:buChar char="•"/>
            </a:pPr>
            <a:r>
              <a:rPr lang="en-US">
                <a:solidFill>
                  <a:schemeClr val="tx1"/>
                </a:solidFill>
              </a:rPr>
              <a:t>Use </a:t>
            </a:r>
            <a:r>
              <a:rPr lang="en-US" err="1">
                <a:solidFill>
                  <a:schemeClr val="tx1"/>
                </a:solidFill>
              </a:rPr>
              <a:t>EarlyStopping</a:t>
            </a:r>
            <a:r>
              <a:rPr lang="en-US">
                <a:solidFill>
                  <a:schemeClr val="tx1"/>
                </a:solidFill>
              </a:rPr>
              <a:t> from </a:t>
            </a:r>
            <a:r>
              <a:rPr lang="en-US" err="1">
                <a:solidFill>
                  <a:schemeClr val="tx1"/>
                </a:solidFill>
              </a:rPr>
              <a:t>Keras</a:t>
            </a:r>
            <a:r>
              <a:rPr lang="en-US">
                <a:solidFill>
                  <a:schemeClr val="tx1"/>
                </a:solidFill>
              </a:rPr>
              <a:t> to stop training the model if the validation loss does not improve for a specified number of epochs.</a:t>
            </a:r>
          </a:p>
          <a:p>
            <a:pPr marL="342900" indent="-342900">
              <a:buFont typeface="Arial" panose="020B0604020202020204" pitchFamily="34" charset="0"/>
              <a:buChar char="•"/>
            </a:pPr>
            <a:r>
              <a:rPr lang="en-US">
                <a:solidFill>
                  <a:schemeClr val="tx1"/>
                </a:solidFill>
              </a:rPr>
              <a:t>Make predictions on the training and testing data using the trained model and calculate the Root Mean Squared Error (RMSE) between the predicted and actual values.</a:t>
            </a:r>
          </a:p>
          <a:p>
            <a:pPr marL="342900" indent="-342900">
              <a:buFont typeface="Arial" panose="020B0604020202020204" pitchFamily="34" charset="0"/>
              <a:buChar char="•"/>
            </a:pPr>
            <a:r>
              <a:rPr lang="en-US">
                <a:solidFill>
                  <a:schemeClr val="tx1"/>
                </a:solidFill>
              </a:rPr>
              <a:t>Plot the training and testing loss curves to visualize the model's performance during training.</a:t>
            </a:r>
          </a:p>
          <a:p>
            <a:pPr marL="0" indent="0">
              <a:buNone/>
            </a:pPr>
            <a:endParaRPr lang="en-IN">
              <a:solidFill>
                <a:schemeClr val="tx1"/>
              </a:solidFill>
            </a:endParaRPr>
          </a:p>
          <a:p>
            <a:pPr marL="0" indent="0">
              <a:buNone/>
            </a:pPr>
            <a:endParaRPr lang="en-IN"/>
          </a:p>
        </p:txBody>
      </p:sp>
    </p:spTree>
    <p:extLst>
      <p:ext uri="{BB962C8B-B14F-4D97-AF65-F5344CB8AC3E}">
        <p14:creationId xmlns:p14="http://schemas.microsoft.com/office/powerpoint/2010/main" val="14140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a:p>
        </p:txBody>
      </p:sp>
      <p:sp>
        <p:nvSpPr>
          <p:cNvPr id="3" name="Title 2"/>
          <p:cNvSpPr>
            <a:spLocks noGrp="1"/>
          </p:cNvSpPr>
          <p:nvPr>
            <p:ph type="title"/>
          </p:nvPr>
        </p:nvSpPr>
        <p:spPr>
          <a:xfrm>
            <a:off x="702913" y="152400"/>
            <a:ext cx="6211927" cy="838202"/>
          </a:xfrm>
        </p:spPr>
        <p:txBody>
          <a:bodyPr/>
          <a:lstStyle/>
          <a:p>
            <a:r>
              <a:rPr lang="en-US" b="1">
                <a:solidFill>
                  <a:schemeClr val="tx1"/>
                </a:solidFill>
              </a:rPr>
              <a:t>Architecture Diagram </a:t>
            </a:r>
            <a:endParaRPr lang="en-IN"/>
          </a:p>
        </p:txBody>
      </p:sp>
      <p:sp>
        <p:nvSpPr>
          <p:cNvPr id="4" name="Text Placeholder 3"/>
          <p:cNvSpPr>
            <a:spLocks noGrp="1"/>
          </p:cNvSpPr>
          <p:nvPr>
            <p:ph type="body" sz="quarter" idx="17"/>
          </p:nvPr>
        </p:nvSpPr>
        <p:spPr>
          <a:xfrm>
            <a:off x="565945" y="1184970"/>
            <a:ext cx="10801201" cy="4682430"/>
          </a:xfrm>
        </p:spPr>
        <p:txBody>
          <a:bodyPr/>
          <a:lstStyle/>
          <a:p>
            <a:pPr marL="0" indent="0">
              <a:buNone/>
            </a:pPr>
            <a:r>
              <a:rPr lang="en-US"/>
              <a:t>   </a:t>
            </a:r>
            <a:endParaRPr lang="en-IN"/>
          </a:p>
        </p:txBody>
      </p:sp>
      <p:pic>
        <p:nvPicPr>
          <p:cNvPr id="1026" name="Picture 2" descr="Screenshot (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84970"/>
            <a:ext cx="9448800" cy="445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224473"/>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1122</TotalTime>
  <Words>1042</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18</vt:i4>
      </vt:variant>
    </vt:vector>
  </HeadingPairs>
  <TitlesOfParts>
    <vt:vector size="33" baseType="lpstr">
      <vt:lpstr>Arial</vt:lpstr>
      <vt:lpstr>Nobel-Book</vt:lpstr>
      <vt:lpstr>Roboto Medium</vt:lpstr>
      <vt:lpstr>Söhne</vt:lpstr>
      <vt:lpstr>Times New Roman</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                   Minor Project Final Viva –Voce                  Master of  Computer Applications                              III Semester – 2023         </vt:lpstr>
      <vt:lpstr>PowerPoint Presentation</vt:lpstr>
      <vt:lpstr>Agenda</vt:lpstr>
      <vt:lpstr>Existing System </vt:lpstr>
      <vt:lpstr>Proposed System </vt:lpstr>
      <vt:lpstr>Advantages of Proposed System </vt:lpstr>
      <vt:lpstr>Methodology Used</vt:lpstr>
      <vt:lpstr>  </vt:lpstr>
      <vt:lpstr>Architecture Diagram </vt:lpstr>
      <vt:lpstr>Class Diagram </vt:lpstr>
      <vt:lpstr>Testing Strategy</vt:lpstr>
      <vt:lpstr>Implementation</vt:lpstr>
      <vt:lpstr>Result </vt:lpstr>
      <vt:lpstr>   </vt:lpstr>
      <vt:lpstr>Future Enhancement </vt:lpstr>
      <vt:lpstr>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amit</cp:lastModifiedBy>
  <cp:revision>249</cp:revision>
  <cp:lastPrinted>2018-09-28T07:11:06Z</cp:lastPrinted>
  <dcterms:created xsi:type="dcterms:W3CDTF">2020-08-17T03:18:34Z</dcterms:created>
  <dcterms:modified xsi:type="dcterms:W3CDTF">2023-04-21T08:57:03Z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