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57" r:id="rId4"/>
    <p:sldId id="259" r:id="rId5"/>
    <p:sldId id="260" r:id="rId6"/>
    <p:sldId id="265" r:id="rId7"/>
    <p:sldId id="262"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DAB6-639A-A8FC-1DB9-5BF3A08061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BA4721-8890-0487-6AEF-8E336017C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307ADD-CE1B-A44E-50F9-483C5442F7CF}"/>
              </a:ext>
            </a:extLst>
          </p:cNvPr>
          <p:cNvSpPr>
            <a:spLocks noGrp="1"/>
          </p:cNvSpPr>
          <p:nvPr>
            <p:ph type="dt" sz="half" idx="10"/>
          </p:nvPr>
        </p:nvSpPr>
        <p:spPr/>
        <p:txBody>
          <a:bodyPr/>
          <a:lstStyle/>
          <a:p>
            <a:fld id="{99849A07-C181-42DF-97B7-D880D96D29D7}" type="datetimeFigureOut">
              <a:rPr lang="en-IN" smtClean="0"/>
              <a:t>19-04-2023</a:t>
            </a:fld>
            <a:endParaRPr lang="en-IN"/>
          </a:p>
        </p:txBody>
      </p:sp>
      <p:sp>
        <p:nvSpPr>
          <p:cNvPr id="5" name="Footer Placeholder 4">
            <a:extLst>
              <a:ext uri="{FF2B5EF4-FFF2-40B4-BE49-F238E27FC236}">
                <a16:creationId xmlns:a16="http://schemas.microsoft.com/office/drawing/2014/main" id="{47839CE0-F3FE-7981-33BC-B76A1BAAB7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B560AD-A20A-B3C2-7A3C-2ADBC0F2CD6E}"/>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285449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860C-C500-0D2F-C4FC-DFD61A5AA9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67C423-7D14-66E0-F889-DD78F62742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9371AF-AF1D-C713-78C0-5B913B4BC1D5}"/>
              </a:ext>
            </a:extLst>
          </p:cNvPr>
          <p:cNvSpPr>
            <a:spLocks noGrp="1"/>
          </p:cNvSpPr>
          <p:nvPr>
            <p:ph type="dt" sz="half" idx="10"/>
          </p:nvPr>
        </p:nvSpPr>
        <p:spPr/>
        <p:txBody>
          <a:bodyPr/>
          <a:lstStyle/>
          <a:p>
            <a:fld id="{99849A07-C181-42DF-97B7-D880D96D29D7}" type="datetimeFigureOut">
              <a:rPr lang="en-IN" smtClean="0"/>
              <a:t>19-04-2023</a:t>
            </a:fld>
            <a:endParaRPr lang="en-IN"/>
          </a:p>
        </p:txBody>
      </p:sp>
      <p:sp>
        <p:nvSpPr>
          <p:cNvPr id="5" name="Footer Placeholder 4">
            <a:extLst>
              <a:ext uri="{FF2B5EF4-FFF2-40B4-BE49-F238E27FC236}">
                <a16:creationId xmlns:a16="http://schemas.microsoft.com/office/drawing/2014/main" id="{94DB6A94-473B-F0A9-D2C9-C6FFDA4626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6C9F1F-A82A-6C79-5FB9-11E92967FFDE}"/>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166679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A241D-F4F7-B3B9-24F0-538B35FB0E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2FEFDD-B4CD-7CE9-D1F9-860ECDC08F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6A96DC-A776-D91D-F316-05629E5D38B6}"/>
              </a:ext>
            </a:extLst>
          </p:cNvPr>
          <p:cNvSpPr>
            <a:spLocks noGrp="1"/>
          </p:cNvSpPr>
          <p:nvPr>
            <p:ph type="dt" sz="half" idx="10"/>
          </p:nvPr>
        </p:nvSpPr>
        <p:spPr/>
        <p:txBody>
          <a:bodyPr/>
          <a:lstStyle/>
          <a:p>
            <a:fld id="{99849A07-C181-42DF-97B7-D880D96D29D7}" type="datetimeFigureOut">
              <a:rPr lang="en-IN" smtClean="0"/>
              <a:t>19-04-2023</a:t>
            </a:fld>
            <a:endParaRPr lang="en-IN"/>
          </a:p>
        </p:txBody>
      </p:sp>
      <p:sp>
        <p:nvSpPr>
          <p:cNvPr id="5" name="Footer Placeholder 4">
            <a:extLst>
              <a:ext uri="{FF2B5EF4-FFF2-40B4-BE49-F238E27FC236}">
                <a16:creationId xmlns:a16="http://schemas.microsoft.com/office/drawing/2014/main" id="{1825EFD7-E25B-19F7-FA45-9040FDF55D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4FE6EC-DCA5-3B17-EBBC-62EF36EA8003}"/>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6881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A00A-20A0-F78C-ADA4-6529E962AA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F47F81-7759-720C-30C8-923D55196A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0D4FC-E377-9136-1CAD-0B4144715352}"/>
              </a:ext>
            </a:extLst>
          </p:cNvPr>
          <p:cNvSpPr>
            <a:spLocks noGrp="1"/>
          </p:cNvSpPr>
          <p:nvPr>
            <p:ph type="dt" sz="half" idx="10"/>
          </p:nvPr>
        </p:nvSpPr>
        <p:spPr/>
        <p:txBody>
          <a:bodyPr/>
          <a:lstStyle/>
          <a:p>
            <a:fld id="{99849A07-C181-42DF-97B7-D880D96D29D7}" type="datetimeFigureOut">
              <a:rPr lang="en-IN" smtClean="0"/>
              <a:t>19-04-2023</a:t>
            </a:fld>
            <a:endParaRPr lang="en-IN"/>
          </a:p>
        </p:txBody>
      </p:sp>
      <p:sp>
        <p:nvSpPr>
          <p:cNvPr id="5" name="Footer Placeholder 4">
            <a:extLst>
              <a:ext uri="{FF2B5EF4-FFF2-40B4-BE49-F238E27FC236}">
                <a16:creationId xmlns:a16="http://schemas.microsoft.com/office/drawing/2014/main" id="{6E37EB73-61C0-59C9-AC6B-5972B5D728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C69964-00BD-FA96-D4C1-3E0CCF6B2DDE}"/>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320500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C459-4E0F-8BD4-6316-232A6950E5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FD639B-2914-FAD8-CA6E-1F54F16DB3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684D1C-8D3D-E18C-7FFE-0A6477DE64E4}"/>
              </a:ext>
            </a:extLst>
          </p:cNvPr>
          <p:cNvSpPr>
            <a:spLocks noGrp="1"/>
          </p:cNvSpPr>
          <p:nvPr>
            <p:ph type="dt" sz="half" idx="10"/>
          </p:nvPr>
        </p:nvSpPr>
        <p:spPr/>
        <p:txBody>
          <a:bodyPr/>
          <a:lstStyle/>
          <a:p>
            <a:fld id="{99849A07-C181-42DF-97B7-D880D96D29D7}" type="datetimeFigureOut">
              <a:rPr lang="en-IN" smtClean="0"/>
              <a:t>19-04-2023</a:t>
            </a:fld>
            <a:endParaRPr lang="en-IN"/>
          </a:p>
        </p:txBody>
      </p:sp>
      <p:sp>
        <p:nvSpPr>
          <p:cNvPr id="5" name="Footer Placeholder 4">
            <a:extLst>
              <a:ext uri="{FF2B5EF4-FFF2-40B4-BE49-F238E27FC236}">
                <a16:creationId xmlns:a16="http://schemas.microsoft.com/office/drawing/2014/main" id="{5B5C6A6E-CA86-C60E-721D-4C9598250C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0E2524-F7BF-0ADE-2ABF-086665BA20C4}"/>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238569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8574C-AF7C-B680-E979-8E2BC90258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6F6132-AAB1-8D0C-60DA-A8C21ABD5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5C9DF1-CF4D-B565-5AF6-7296213C9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43C85D-4EB9-1835-D882-304CEC9BEBB3}"/>
              </a:ext>
            </a:extLst>
          </p:cNvPr>
          <p:cNvSpPr>
            <a:spLocks noGrp="1"/>
          </p:cNvSpPr>
          <p:nvPr>
            <p:ph type="dt" sz="half" idx="10"/>
          </p:nvPr>
        </p:nvSpPr>
        <p:spPr/>
        <p:txBody>
          <a:bodyPr/>
          <a:lstStyle/>
          <a:p>
            <a:fld id="{99849A07-C181-42DF-97B7-D880D96D29D7}" type="datetimeFigureOut">
              <a:rPr lang="en-IN" smtClean="0"/>
              <a:t>19-04-2023</a:t>
            </a:fld>
            <a:endParaRPr lang="en-IN"/>
          </a:p>
        </p:txBody>
      </p:sp>
      <p:sp>
        <p:nvSpPr>
          <p:cNvPr id="6" name="Footer Placeholder 5">
            <a:extLst>
              <a:ext uri="{FF2B5EF4-FFF2-40B4-BE49-F238E27FC236}">
                <a16:creationId xmlns:a16="http://schemas.microsoft.com/office/drawing/2014/main" id="{13953B0E-432D-B018-B418-528A9F4812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9FEB4-673D-F8E2-67B5-0A52C9E1AA59}"/>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413638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0A27-5916-7B31-FCED-E20033D3F0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513394-6EBC-64E3-99EC-8766975F8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61B397-7208-799C-3E27-A01047E66E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3328B6-5C25-CE95-4633-91C1519294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DA979D-15AE-EEDC-11BE-5FCFA0CA7D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3B656B-FD35-501B-7067-019E9A3E0F97}"/>
              </a:ext>
            </a:extLst>
          </p:cNvPr>
          <p:cNvSpPr>
            <a:spLocks noGrp="1"/>
          </p:cNvSpPr>
          <p:nvPr>
            <p:ph type="dt" sz="half" idx="10"/>
          </p:nvPr>
        </p:nvSpPr>
        <p:spPr/>
        <p:txBody>
          <a:bodyPr/>
          <a:lstStyle/>
          <a:p>
            <a:fld id="{99849A07-C181-42DF-97B7-D880D96D29D7}" type="datetimeFigureOut">
              <a:rPr lang="en-IN" smtClean="0"/>
              <a:t>19-04-2023</a:t>
            </a:fld>
            <a:endParaRPr lang="en-IN"/>
          </a:p>
        </p:txBody>
      </p:sp>
      <p:sp>
        <p:nvSpPr>
          <p:cNvPr id="8" name="Footer Placeholder 7">
            <a:extLst>
              <a:ext uri="{FF2B5EF4-FFF2-40B4-BE49-F238E27FC236}">
                <a16:creationId xmlns:a16="http://schemas.microsoft.com/office/drawing/2014/main" id="{7A758D6E-E841-18DB-8348-CC8C3AC541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20306D-8437-C728-54E6-1CFCC87E9893}"/>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350851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3C60-1CF7-B0D8-3AB9-1CA989E4A1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A15509-4116-96CB-FAC7-D0D5DF3F7AF6}"/>
              </a:ext>
            </a:extLst>
          </p:cNvPr>
          <p:cNvSpPr>
            <a:spLocks noGrp="1"/>
          </p:cNvSpPr>
          <p:nvPr>
            <p:ph type="dt" sz="half" idx="10"/>
          </p:nvPr>
        </p:nvSpPr>
        <p:spPr/>
        <p:txBody>
          <a:bodyPr/>
          <a:lstStyle/>
          <a:p>
            <a:fld id="{99849A07-C181-42DF-97B7-D880D96D29D7}" type="datetimeFigureOut">
              <a:rPr lang="en-IN" smtClean="0"/>
              <a:t>19-04-2023</a:t>
            </a:fld>
            <a:endParaRPr lang="en-IN"/>
          </a:p>
        </p:txBody>
      </p:sp>
      <p:sp>
        <p:nvSpPr>
          <p:cNvPr id="4" name="Footer Placeholder 3">
            <a:extLst>
              <a:ext uri="{FF2B5EF4-FFF2-40B4-BE49-F238E27FC236}">
                <a16:creationId xmlns:a16="http://schemas.microsoft.com/office/drawing/2014/main" id="{FF8FC5BC-E9F0-62CC-D00F-1E68D46704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68BA29-60ED-B50B-2F0C-2317CA82D9D0}"/>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143502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9B931A-82B6-7F27-6E32-30A6EC0649A4}"/>
              </a:ext>
            </a:extLst>
          </p:cNvPr>
          <p:cNvSpPr>
            <a:spLocks noGrp="1"/>
          </p:cNvSpPr>
          <p:nvPr>
            <p:ph type="dt" sz="half" idx="10"/>
          </p:nvPr>
        </p:nvSpPr>
        <p:spPr/>
        <p:txBody>
          <a:bodyPr/>
          <a:lstStyle/>
          <a:p>
            <a:fld id="{99849A07-C181-42DF-97B7-D880D96D29D7}" type="datetimeFigureOut">
              <a:rPr lang="en-IN" smtClean="0"/>
              <a:t>19-04-2023</a:t>
            </a:fld>
            <a:endParaRPr lang="en-IN"/>
          </a:p>
        </p:txBody>
      </p:sp>
      <p:sp>
        <p:nvSpPr>
          <p:cNvPr id="3" name="Footer Placeholder 2">
            <a:extLst>
              <a:ext uri="{FF2B5EF4-FFF2-40B4-BE49-F238E27FC236}">
                <a16:creationId xmlns:a16="http://schemas.microsoft.com/office/drawing/2014/main" id="{6B2842C9-31E0-1E62-B7E1-1D642F8D54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214E56-C53D-357A-E49C-DA52BDC25906}"/>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354536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3C7B3-7295-7503-8B33-C581525A9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1DD300-2A6C-050E-F399-E30F10F94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559C66-7D4D-27F3-684B-741ECDB7E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8358B-6E70-0E9A-3E94-6C507F8D0576}"/>
              </a:ext>
            </a:extLst>
          </p:cNvPr>
          <p:cNvSpPr>
            <a:spLocks noGrp="1"/>
          </p:cNvSpPr>
          <p:nvPr>
            <p:ph type="dt" sz="half" idx="10"/>
          </p:nvPr>
        </p:nvSpPr>
        <p:spPr/>
        <p:txBody>
          <a:bodyPr/>
          <a:lstStyle/>
          <a:p>
            <a:fld id="{99849A07-C181-42DF-97B7-D880D96D29D7}" type="datetimeFigureOut">
              <a:rPr lang="en-IN" smtClean="0"/>
              <a:t>19-04-2023</a:t>
            </a:fld>
            <a:endParaRPr lang="en-IN"/>
          </a:p>
        </p:txBody>
      </p:sp>
      <p:sp>
        <p:nvSpPr>
          <p:cNvPr id="6" name="Footer Placeholder 5">
            <a:extLst>
              <a:ext uri="{FF2B5EF4-FFF2-40B4-BE49-F238E27FC236}">
                <a16:creationId xmlns:a16="http://schemas.microsoft.com/office/drawing/2014/main" id="{30359957-3C26-23D8-7711-B0D5FE3029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199464-FE88-DA1A-0A9B-13CD65BD079C}"/>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117167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2679-CC0A-BC6A-D788-4510FB80C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5F0CD9-48BD-918A-0FB8-8853F3E4DC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7AFCA4-D7E5-5EC9-7D13-F50BC8689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34613-B7B4-B28A-D28A-52194E9AAE64}"/>
              </a:ext>
            </a:extLst>
          </p:cNvPr>
          <p:cNvSpPr>
            <a:spLocks noGrp="1"/>
          </p:cNvSpPr>
          <p:nvPr>
            <p:ph type="dt" sz="half" idx="10"/>
          </p:nvPr>
        </p:nvSpPr>
        <p:spPr/>
        <p:txBody>
          <a:bodyPr/>
          <a:lstStyle/>
          <a:p>
            <a:fld id="{99849A07-C181-42DF-97B7-D880D96D29D7}" type="datetimeFigureOut">
              <a:rPr lang="en-IN" smtClean="0"/>
              <a:t>19-04-2023</a:t>
            </a:fld>
            <a:endParaRPr lang="en-IN"/>
          </a:p>
        </p:txBody>
      </p:sp>
      <p:sp>
        <p:nvSpPr>
          <p:cNvPr id="6" name="Footer Placeholder 5">
            <a:extLst>
              <a:ext uri="{FF2B5EF4-FFF2-40B4-BE49-F238E27FC236}">
                <a16:creationId xmlns:a16="http://schemas.microsoft.com/office/drawing/2014/main" id="{0D593D1F-82FA-ABEB-29A4-15457CE132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DE47FF-25F2-EDA5-A972-FC2FBD68AAC7}"/>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234066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DD2A7B-800A-1EE2-8D2A-19916F2D5C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A35187-3489-C9DD-ECA6-B0C3C8A3F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2B5508-E478-7FDF-019C-290EF5D4E9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49A07-C181-42DF-97B7-D880D96D29D7}" type="datetimeFigureOut">
              <a:rPr lang="en-IN" smtClean="0"/>
              <a:t>19-04-2023</a:t>
            </a:fld>
            <a:endParaRPr lang="en-IN"/>
          </a:p>
        </p:txBody>
      </p:sp>
      <p:sp>
        <p:nvSpPr>
          <p:cNvPr id="5" name="Footer Placeholder 4">
            <a:extLst>
              <a:ext uri="{FF2B5EF4-FFF2-40B4-BE49-F238E27FC236}">
                <a16:creationId xmlns:a16="http://schemas.microsoft.com/office/drawing/2014/main" id="{04CD75DF-2845-E4FE-4835-3D17678969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561249-E267-7746-24E5-D31A46C45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524D2-6494-4E90-ADAA-62D61753378E}" type="slidenum">
              <a:rPr lang="en-IN" smtClean="0"/>
              <a:t>‹#›</a:t>
            </a:fld>
            <a:endParaRPr lang="en-IN"/>
          </a:p>
        </p:txBody>
      </p:sp>
    </p:spTree>
    <p:extLst>
      <p:ext uri="{BB962C8B-B14F-4D97-AF65-F5344CB8AC3E}">
        <p14:creationId xmlns:p14="http://schemas.microsoft.com/office/powerpoint/2010/main" val="539647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A829D-F6C9-D2FE-DF5E-E1253E042A7B}"/>
              </a:ext>
            </a:extLst>
          </p:cNvPr>
          <p:cNvSpPr>
            <a:spLocks noGrp="1"/>
          </p:cNvSpPr>
          <p:nvPr>
            <p:ph idx="1"/>
          </p:nvPr>
        </p:nvSpPr>
        <p:spPr>
          <a:xfrm>
            <a:off x="322729" y="3541899"/>
            <a:ext cx="11031071" cy="2635063"/>
          </a:xfrm>
        </p:spPr>
        <p:txBody>
          <a:bodyPr>
            <a:normAutofit lnSpcReduction="10000"/>
          </a:bodyPr>
          <a:lstStyle/>
          <a:p>
            <a:pPr marL="0" indent="0" algn="ctr">
              <a:buNone/>
            </a:pPr>
            <a:r>
              <a:rPr lang="en-US" b="1" dirty="0">
                <a:latin typeface="Times New Roman" panose="02020603050405020304" pitchFamily="18" charset="0"/>
                <a:cs typeface="Times New Roman" panose="02020603050405020304" pitchFamily="18" charset="0"/>
              </a:rPr>
              <a:t>CLOUD COMPUTING MINI PROJECT</a:t>
            </a:r>
          </a:p>
          <a:p>
            <a:pPr marL="0" indent="0" algn="ctr">
              <a:buNone/>
            </a:pPr>
            <a:r>
              <a:rPr lang="en-US" b="1" dirty="0">
                <a:latin typeface="Times New Roman" panose="02020603050405020304" pitchFamily="18" charset="0"/>
                <a:cs typeface="Times New Roman" panose="02020603050405020304" pitchFamily="18" charset="0"/>
              </a:rPr>
              <a:t>PROJECT TITLE: LAB MANAGEMENT SYSTEM </a:t>
            </a:r>
          </a:p>
          <a:p>
            <a:pPr marL="0" indent="0" algn="ctr">
              <a:buNone/>
            </a:pPr>
            <a:r>
              <a:rPr lang="en-IN" sz="1800" b="1" dirty="0">
                <a:latin typeface="Times New Roman" panose="02020603050405020304" pitchFamily="18" charset="0"/>
                <a:cs typeface="Times New Roman" panose="02020603050405020304" pitchFamily="18" charset="0"/>
              </a:rPr>
              <a:t>BY</a:t>
            </a:r>
          </a:p>
          <a:p>
            <a:pPr marL="0" indent="0" algn="ctr">
              <a:buNone/>
            </a:pPr>
            <a:r>
              <a:rPr lang="en-IN" sz="1800" b="1" dirty="0">
                <a:latin typeface="Times New Roman" panose="02020603050405020304" pitchFamily="18" charset="0"/>
                <a:cs typeface="Times New Roman" panose="02020603050405020304" pitchFamily="18" charset="0"/>
              </a:rPr>
              <a:t>115 – Amit Nara (20102)</a:t>
            </a:r>
          </a:p>
          <a:p>
            <a:pPr marL="0" indent="0" algn="ctr">
              <a:buNone/>
            </a:pPr>
            <a:r>
              <a:rPr lang="en-IN" sz="1800" b="1" dirty="0">
                <a:latin typeface="Times New Roman" panose="02020603050405020304" pitchFamily="18" charset="0"/>
                <a:cs typeface="Times New Roman" panose="02020603050405020304" pitchFamily="18" charset="0"/>
              </a:rPr>
              <a:t>120 – Ajay Nirmal (20102170)</a:t>
            </a:r>
          </a:p>
          <a:p>
            <a:pPr marL="0" indent="0" algn="ctr">
              <a:buNone/>
            </a:pPr>
            <a:r>
              <a:rPr lang="en-IN" sz="1800" b="1" dirty="0">
                <a:latin typeface="Times New Roman" panose="02020603050405020304" pitchFamily="18" charset="0"/>
                <a:cs typeface="Times New Roman" panose="02020603050405020304" pitchFamily="18" charset="0"/>
              </a:rPr>
              <a:t>124 – Smit Panchal (2010)</a:t>
            </a:r>
          </a:p>
          <a:p>
            <a:pPr marL="0" indent="0" algn="ctr">
              <a:buNone/>
            </a:pPr>
            <a:r>
              <a:rPr lang="en-IN" sz="1800" b="1" dirty="0">
                <a:latin typeface="Times New Roman" panose="02020603050405020304" pitchFamily="18" charset="0"/>
                <a:cs typeface="Times New Roman" panose="02020603050405020304" pitchFamily="18" charset="0"/>
              </a:rPr>
              <a:t>132– Dhyey Patel (20102193)</a:t>
            </a:r>
          </a:p>
          <a:p>
            <a:pPr marL="0" indent="0" algn="ctr">
              <a:buNone/>
            </a:pPr>
            <a:endParaRPr lang="en-IN" sz="1800" b="1"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F5E9BD36-E947-B044-04EF-EC7959AF03BC}"/>
              </a:ext>
            </a:extLst>
          </p:cNvPr>
          <p:cNvSpPr>
            <a:spLocks noChangeArrowheads="1"/>
          </p:cNvSpPr>
          <p:nvPr/>
        </p:nvSpPr>
        <p:spPr bwMode="auto">
          <a:xfrm>
            <a:off x="152400" y="-2510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FBE915C1-D164-80D1-CE33-3C5FED630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2219" y="206188"/>
            <a:ext cx="2392363" cy="19129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C8D41EF-4F02-F9EC-D85D-FB1197FEB811}"/>
              </a:ext>
            </a:extLst>
          </p:cNvPr>
          <p:cNvSpPr>
            <a:spLocks noChangeArrowheads="1"/>
          </p:cNvSpPr>
          <p:nvPr/>
        </p:nvSpPr>
        <p:spPr bwMode="auto">
          <a:xfrm>
            <a:off x="3667387" y="2242322"/>
            <a:ext cx="485722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Roboto" panose="02000000000000000000" pitchFamily="2" charset="0"/>
                <a:ea typeface="Times New Roman" panose="02020603050405020304" pitchFamily="18" charset="0"/>
              </a:rPr>
              <a:t>PARSHVANATH CHARITABLE TRUST’S</a:t>
            </a:r>
            <a:endParaRPr kumimoji="0" lang="en-US" altLang="zh-CN"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tabLst/>
            </a:pPr>
            <a:r>
              <a:rPr lang="en-US" altLang="zh-CN" b="1" dirty="0">
                <a:latin typeface="Arial" panose="020B0604020202020204" pitchFamily="34" charset="0"/>
                <a:ea typeface="Times New Roman" panose="02020603050405020304" pitchFamily="18" charset="0"/>
              </a:rPr>
              <a:t>A.P</a:t>
            </a:r>
            <a:r>
              <a:rPr kumimoji="0" lang="en-US" altLang="zh-CN"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Shah Institute of Technology</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Thane, 400615</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Academic Year</a:t>
            </a:r>
            <a:r>
              <a:rPr kumimoji="0" lang="en-US" altLang="zh-CN"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zh-CN"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2022-23</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Department of Computer Engineering</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852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2B9A-7DF3-BE43-F5D8-B126333F2545}"/>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Abstract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ED73D3-0647-534B-2EFB-EBE6AB9711D3}"/>
              </a:ext>
            </a:extLst>
          </p:cNvPr>
          <p:cNvSpPr>
            <a:spLocks noGrp="1"/>
          </p:cNvSpPr>
          <p:nvPr>
            <p:ph idx="1"/>
          </p:nvPr>
        </p:nvSpPr>
        <p:spPr/>
        <p:txBody>
          <a:bodyPr>
            <a:noAutofit/>
          </a:bodyPr>
          <a:lstStyle/>
          <a:p>
            <a:pPr marL="354965" indent="-342900" algn="just">
              <a:lnSpc>
                <a:spcPct val="114000"/>
              </a:lnSpc>
              <a:spcBef>
                <a:spcPts val="100"/>
              </a:spcBef>
              <a:buClr>
                <a:srgbClr val="000000"/>
              </a:buClr>
              <a:buFont typeface="Wingdings" panose="05000000000000000000" pitchFamily="2" charset="2"/>
              <a:buChar char=""/>
              <a:tabLst>
                <a:tab pos="355600" algn="l"/>
              </a:tabLst>
            </a:pP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This </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project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is </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aimed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at developing </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a </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website </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named </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college laboratory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management </a:t>
            </a:r>
            <a:r>
              <a:rPr lang="en-US" sz="2400" b="0" strike="noStrike" spc="-395"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21" dirty="0">
                <a:solidFill>
                  <a:srgbClr val="000000"/>
                </a:solidFill>
                <a:latin typeface="Times New Roman" panose="02020603050405020304" pitchFamily="18" charset="0"/>
                <a:ea typeface="DejaVu Sans" panose="020B0603030804020204"/>
                <a:cs typeface="Times New Roman" panose="02020603050405020304" pitchFamily="18" charset="0"/>
              </a:rPr>
              <a:t>system</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15" dirty="0">
                <a:solidFill>
                  <a:srgbClr val="000000"/>
                </a:solidFill>
                <a:latin typeface="Times New Roman" panose="02020603050405020304" pitchFamily="18" charset="0"/>
                <a:ea typeface="DejaVu Sans" panose="020B0603030804020204"/>
                <a:cs typeface="Times New Roman" panose="02020603050405020304" pitchFamily="18" charset="0"/>
              </a:rPr>
              <a:t>for</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 managing</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the </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laboratory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equipment</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of junior</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colleges.</a:t>
            </a:r>
            <a:endParaRPr lang="en-IN" sz="2400" b="0" strike="noStrike" spc="-1" dirty="0">
              <a:latin typeface="Times New Roman" panose="02020603050405020304" pitchFamily="18" charset="0"/>
              <a:cs typeface="Times New Roman" panose="02020603050405020304" pitchFamily="18" charset="0"/>
            </a:endParaRPr>
          </a:p>
          <a:p>
            <a:pPr marL="354965" indent="-342900" algn="just">
              <a:lnSpc>
                <a:spcPct val="114000"/>
              </a:lnSpc>
              <a:buClr>
                <a:srgbClr val="000000"/>
              </a:buClr>
              <a:buFont typeface="Wingdings" panose="05000000000000000000" pitchFamily="2" charset="2"/>
              <a:buChar char=""/>
              <a:tabLst>
                <a:tab pos="355600" algn="l"/>
              </a:tabLst>
            </a:pP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The </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college laboratory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management </a:t>
            </a:r>
            <a:r>
              <a:rPr lang="en-US" sz="2400" b="0" strike="noStrike" spc="-21" dirty="0">
                <a:solidFill>
                  <a:srgbClr val="000000"/>
                </a:solidFill>
                <a:latin typeface="Times New Roman" panose="02020603050405020304" pitchFamily="18" charset="0"/>
                <a:ea typeface="DejaVu Sans" panose="020B0603030804020204"/>
                <a:cs typeface="Times New Roman" panose="02020603050405020304" pitchFamily="18" charset="0"/>
              </a:rPr>
              <a:t>system refers </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to </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the </a:t>
            </a:r>
            <a:r>
              <a:rPr lang="en-US" sz="2400" b="0" strike="noStrike" spc="-15" dirty="0">
                <a:solidFill>
                  <a:srgbClr val="000000"/>
                </a:solidFill>
                <a:latin typeface="Times New Roman" panose="02020603050405020304" pitchFamily="18" charset="0"/>
                <a:ea typeface="DejaVu Sans" panose="020B0603030804020204"/>
                <a:cs typeface="Times New Roman" panose="02020603050405020304" pitchFamily="18" charset="0"/>
              </a:rPr>
              <a:t>system </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and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process </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to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 manage </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the </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laboratory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equipment of </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any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junior </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college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with </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the </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involvement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of </a:t>
            </a:r>
            <a:r>
              <a:rPr lang="en-US" sz="2400" b="0" strike="noStrike" spc="-395"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15" dirty="0">
                <a:solidFill>
                  <a:srgbClr val="000000"/>
                </a:solidFill>
                <a:latin typeface="Times New Roman" panose="02020603050405020304" pitchFamily="18" charset="0"/>
                <a:ea typeface="DejaVu Sans" panose="020B0603030804020204"/>
                <a:cs typeface="Times New Roman" panose="02020603050405020304" pitchFamily="18" charset="0"/>
              </a:rPr>
              <a:t>technology.</a:t>
            </a:r>
            <a:endParaRPr lang="en-IN" sz="2400" b="0" strike="noStrike" spc="-1" dirty="0">
              <a:latin typeface="Times New Roman" panose="02020603050405020304" pitchFamily="18" charset="0"/>
              <a:cs typeface="Times New Roman" panose="02020603050405020304" pitchFamily="18" charset="0"/>
            </a:endParaRPr>
          </a:p>
          <a:p>
            <a:pPr marL="355600" indent="-342900" algn="just">
              <a:lnSpc>
                <a:spcPct val="100000"/>
              </a:lnSpc>
              <a:spcBef>
                <a:spcPts val="325"/>
              </a:spcBef>
              <a:buClr>
                <a:srgbClr val="000000"/>
              </a:buClr>
              <a:buFont typeface="Wingdings" panose="05000000000000000000" pitchFamily="2" charset="2"/>
              <a:buChar char=""/>
              <a:tabLst>
                <a:tab pos="355600" algn="l"/>
              </a:tabLst>
            </a:pP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This</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21" dirty="0">
                <a:solidFill>
                  <a:srgbClr val="000000"/>
                </a:solidFill>
                <a:latin typeface="Times New Roman" panose="02020603050405020304" pitchFamily="18" charset="0"/>
                <a:ea typeface="DejaVu Sans" panose="020B0603030804020204"/>
                <a:cs typeface="Times New Roman" panose="02020603050405020304" pitchFamily="18" charset="0"/>
              </a:rPr>
              <a:t>system</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 can</a:t>
            </a:r>
            <a:r>
              <a:rPr lang="en-US" sz="2400" b="0" strike="noStrike" spc="9"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be</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used</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to </a:t>
            </a:r>
            <a:r>
              <a:rPr lang="en-US" sz="2400" b="0" strike="noStrike" spc="-21" dirty="0">
                <a:solidFill>
                  <a:srgbClr val="000000"/>
                </a:solidFill>
                <a:latin typeface="Times New Roman" panose="02020603050405020304" pitchFamily="18" charset="0"/>
                <a:ea typeface="DejaVu Sans" panose="020B0603030804020204"/>
                <a:cs typeface="Times New Roman" panose="02020603050405020304" pitchFamily="18" charset="0"/>
              </a:rPr>
              <a:t>store</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the</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details</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of</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the</a:t>
            </a:r>
            <a:r>
              <a:rPr lang="en-US" sz="2400" b="0" strike="noStrike" spc="21"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equipment,</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its</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12" dirty="0" err="1">
                <a:solidFill>
                  <a:srgbClr val="000000"/>
                </a:solidFill>
                <a:latin typeface="Times New Roman" panose="02020603050405020304" pitchFamily="18" charset="0"/>
                <a:ea typeface="DejaVu Sans" panose="020B0603030804020204"/>
                <a:cs typeface="Times New Roman" panose="02020603050405020304" pitchFamily="18" charset="0"/>
              </a:rPr>
              <a:t>maintainance</a:t>
            </a:r>
            <a:endParaRPr lang="en-IN" sz="2400" b="0" strike="noStrike" spc="-1" dirty="0">
              <a:latin typeface="Times New Roman" panose="02020603050405020304" pitchFamily="18" charset="0"/>
              <a:cs typeface="Times New Roman" panose="02020603050405020304" pitchFamily="18" charset="0"/>
            </a:endParaRPr>
          </a:p>
          <a:p>
            <a:pPr marL="354965" algn="just">
              <a:lnSpc>
                <a:spcPct val="100000"/>
              </a:lnSpc>
              <a:spcBef>
                <a:spcPts val="325"/>
              </a:spcBef>
              <a:buNone/>
              <a:tabLst>
                <a:tab pos="355600" algn="l"/>
              </a:tabLst>
            </a:pP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which </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can</a:t>
            </a:r>
            <a:r>
              <a:rPr lang="en-US" sz="2400" b="0" strike="noStrike" spc="1"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be</a:t>
            </a:r>
            <a:r>
              <a:rPr lang="en-US" sz="2400" b="0" strike="noStrike" spc="-12" dirty="0">
                <a:solidFill>
                  <a:srgbClr val="000000"/>
                </a:solidFill>
                <a:latin typeface="Times New Roman" panose="02020603050405020304" pitchFamily="18" charset="0"/>
                <a:ea typeface="DejaVu Sans" panose="020B0603030804020204"/>
                <a:cs typeface="Times New Roman" panose="02020603050405020304" pitchFamily="18" charset="0"/>
              </a:rPr>
              <a:t> updated</a:t>
            </a:r>
            <a:r>
              <a:rPr lang="en-US" sz="2400" b="0" strike="noStrike" spc="-7" dirty="0">
                <a:solidFill>
                  <a:srgbClr val="000000"/>
                </a:solidFill>
                <a:latin typeface="Times New Roman" panose="02020603050405020304" pitchFamily="18" charset="0"/>
                <a:ea typeface="DejaVu Sans" panose="020B0603030804020204"/>
                <a:cs typeface="Times New Roman" panose="02020603050405020304" pitchFamily="18" charset="0"/>
              </a:rPr>
              <a:t> </a:t>
            </a:r>
            <a:r>
              <a:rPr lang="en-US" sz="2400" b="0" strike="noStrike" spc="-21" dirty="0">
                <a:solidFill>
                  <a:srgbClr val="000000"/>
                </a:solidFill>
                <a:latin typeface="Times New Roman" panose="02020603050405020304" pitchFamily="18" charset="0"/>
                <a:ea typeface="DejaVu Sans" panose="020B0603030804020204"/>
                <a:cs typeface="Times New Roman" panose="02020603050405020304" pitchFamily="18" charset="0"/>
              </a:rPr>
              <a:t>weekly.</a:t>
            </a:r>
            <a:endParaRPr lang="en-IN" sz="24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58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8AAB-340A-02E9-2616-805ED9B4A4E7}"/>
              </a:ext>
            </a:extLst>
          </p:cNvPr>
          <p:cNvSpPr>
            <a:spLocks noGrp="1"/>
          </p:cNvSpPr>
          <p:nvPr>
            <p:ph type="title"/>
          </p:nvPr>
        </p:nvSpPr>
        <p:spPr>
          <a:xfrm>
            <a:off x="838200" y="365125"/>
            <a:ext cx="10515600" cy="728569"/>
          </a:xfrm>
        </p:spPr>
        <p:txBody>
          <a:bodyPr>
            <a:normAutofit/>
          </a:bodyPr>
          <a:lstStyle/>
          <a:p>
            <a:r>
              <a:rPr lang="en-US" dirty="0">
                <a:latin typeface="Times New Roman" panose="02020603050405020304" pitchFamily="18" charset="0"/>
                <a:cs typeface="Times New Roman" panose="02020603050405020304" pitchFamily="18" charset="0"/>
              </a:rPr>
              <a:t>Cloud services used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89883F-8DF2-922F-B7B3-7D6629277382}"/>
              </a:ext>
            </a:extLst>
          </p:cNvPr>
          <p:cNvSpPr>
            <a:spLocks noGrp="1"/>
          </p:cNvSpPr>
          <p:nvPr>
            <p:ph idx="1"/>
          </p:nvPr>
        </p:nvSpPr>
        <p:spPr/>
        <p:txBody>
          <a:bodyPr/>
          <a:lstStyle/>
          <a:p>
            <a:r>
              <a:rPr lang="en-IN" b="0" i="0" dirty="0">
                <a:solidFill>
                  <a:srgbClr val="202124"/>
                </a:solidFill>
                <a:effectLst/>
                <a:latin typeface="Times New Roman" panose="02020603050405020304" pitchFamily="18" charset="0"/>
                <a:cs typeface="Times New Roman" panose="02020603050405020304" pitchFamily="18" charset="0"/>
              </a:rPr>
              <a:t>AWS </a:t>
            </a:r>
            <a:r>
              <a:rPr lang="en-IN" b="0" i="0" dirty="0">
                <a:effectLst/>
                <a:latin typeface="Times New Roman" panose="02020603050405020304" pitchFamily="18" charset="0"/>
                <a:cs typeface="Times New Roman" panose="02020603050405020304" pitchFamily="18" charset="0"/>
              </a:rPr>
              <a:t>Elastic Compute Cloud.</a:t>
            </a:r>
          </a:p>
          <a:p>
            <a:r>
              <a:rPr lang="en-IN" dirty="0">
                <a:latin typeface="Times New Roman" panose="02020603050405020304" pitchFamily="18" charset="0"/>
                <a:cs typeface="Times New Roman" panose="02020603050405020304" pitchFamily="18" charset="0"/>
              </a:rPr>
              <a:t>AWS Security Groups.</a:t>
            </a:r>
            <a:r>
              <a:rPr lang="en-IN" b="0" i="0" dirty="0">
                <a:effectLst/>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AWS VPC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52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1CB5-3315-19E3-2290-431BCF5A936E}"/>
              </a:ext>
            </a:extLst>
          </p:cNvPr>
          <p:cNvSpPr>
            <a:spLocks noGrp="1"/>
          </p:cNvSpPr>
          <p:nvPr>
            <p:ph type="title"/>
          </p:nvPr>
        </p:nvSpPr>
        <p:spPr>
          <a:xfrm>
            <a:off x="838200" y="681037"/>
            <a:ext cx="10515600" cy="466164"/>
          </a:xfrm>
        </p:spPr>
        <p:txBody>
          <a:bodyPr>
            <a:normAutofit fontScale="90000"/>
          </a:bodyPr>
          <a:lstStyle/>
          <a:p>
            <a:r>
              <a:rPr lang="en-IN" b="0" i="0" dirty="0">
                <a:solidFill>
                  <a:srgbClr val="202124"/>
                </a:solidFill>
                <a:effectLst/>
                <a:latin typeface="Times New Roman" panose="02020603050405020304" pitchFamily="18" charset="0"/>
                <a:cs typeface="Times New Roman" panose="02020603050405020304" pitchFamily="18" charset="0"/>
              </a:rPr>
              <a:t>AWS Elastic </a:t>
            </a:r>
            <a:r>
              <a:rPr lang="en-IN" dirty="0">
                <a:solidFill>
                  <a:srgbClr val="202124"/>
                </a:solidFill>
                <a:latin typeface="Times New Roman" panose="02020603050405020304" pitchFamily="18" charset="0"/>
                <a:cs typeface="Times New Roman" panose="02020603050405020304" pitchFamily="18" charset="0"/>
              </a:rPr>
              <a:t>Compute Cloud</a:t>
            </a:r>
            <a:r>
              <a:rPr lang="en-IN" b="0" i="0" dirty="0">
                <a:solidFill>
                  <a:srgbClr val="202124"/>
                </a:solidFill>
                <a:effectLst/>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844CEB3-6FDA-5FD9-4049-64FAB200C366}"/>
              </a:ext>
            </a:extLst>
          </p:cNvPr>
          <p:cNvSpPr>
            <a:spLocks noGrp="1"/>
          </p:cNvSpPr>
          <p:nvPr>
            <p:ph idx="1"/>
          </p:nvPr>
        </p:nvSpPr>
        <p:spPr/>
        <p:txBody>
          <a:bodyPr>
            <a:normAutofit/>
          </a:bodyPr>
          <a:lstStyle/>
          <a:p>
            <a:pPr>
              <a:spcBef>
                <a:spcPts val="0"/>
              </a:spcBef>
              <a:buFontTx/>
              <a:buChar char="•"/>
            </a:pPr>
            <a:r>
              <a:rPr lang="en-US" sz="2400" b="0" i="0" u="none" strike="noStrike" dirty="0">
                <a:solidFill>
                  <a:srgbClr val="000000"/>
                </a:solidFill>
                <a:effectLst/>
                <a:latin typeface="Times New Roman" panose="02020603050405020304" pitchFamily="18" charset="0"/>
              </a:rPr>
              <a:t>Create an Amazon EC2 instance to host the lab management system, choosing an appropriate instance size for the expected workload. Choose an Amazon Machine Image (AMI) that includes the necessary software stack for the lab management system.</a:t>
            </a:r>
            <a:endParaRPr lang="en-US" sz="2400" i="0" u="none" strike="noStrike" dirty="0">
              <a:solidFill>
                <a:srgbClr val="000000"/>
              </a:solidFill>
              <a:latin typeface="Times New Roman" panose="02020603050405020304" pitchFamily="18" charset="0"/>
            </a:endParaRPr>
          </a:p>
          <a:p>
            <a:pPr>
              <a:spcBef>
                <a:spcPts val="0"/>
              </a:spcBef>
              <a:buFontTx/>
              <a:buChar char="•"/>
            </a:pPr>
            <a:r>
              <a:rPr lang="en-US" sz="2400" b="0" i="0" u="none" strike="noStrike" dirty="0">
                <a:solidFill>
                  <a:srgbClr val="000000"/>
                </a:solidFill>
                <a:effectLst/>
                <a:latin typeface="Times New Roman" panose="02020603050405020304" pitchFamily="18" charset="0"/>
              </a:rPr>
              <a:t>Amazon Elastic Compute Cloud (EC2) is a cloud-based computing platform that allows users to run virtual machines (VMs) in the cloud. These VMs are created through the process of virtualization, which is the creation of a virtual version of a computing resource, such as a server or storage device.</a:t>
            </a:r>
            <a:br>
              <a:rPr lang="en-US" sz="2400" dirty="0"/>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04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86AA-DB3D-7283-CE19-21769F69703E}"/>
              </a:ext>
            </a:extLst>
          </p:cNvPr>
          <p:cNvSpPr>
            <a:spLocks noGrp="1"/>
          </p:cNvSpPr>
          <p:nvPr>
            <p:ph type="title"/>
          </p:nvPr>
        </p:nvSpPr>
        <p:spPr>
          <a:xfrm>
            <a:off x="838200" y="528919"/>
            <a:ext cx="10515600" cy="923364"/>
          </a:xfrm>
        </p:spPr>
        <p:txBody>
          <a:bodyPr>
            <a:normAutofit fontScale="90000"/>
          </a:bodyPr>
          <a:lstStyle/>
          <a:p>
            <a:r>
              <a:rPr lang="en-IN" dirty="0">
                <a:solidFill>
                  <a:srgbClr val="202124"/>
                </a:solidFill>
                <a:latin typeface="Times New Roman" panose="02020603050405020304" pitchFamily="18" charset="0"/>
                <a:cs typeface="Times New Roman" panose="02020603050405020304" pitchFamily="18" charset="0"/>
              </a:rPr>
              <a:t>Security Groups</a:t>
            </a:r>
            <a:r>
              <a:rPr lang="en-IN" b="0" i="0" dirty="0">
                <a:solidFill>
                  <a:srgbClr val="202124"/>
                </a:solidFill>
                <a:effectLst/>
                <a:latin typeface="Times New Roman" panose="02020603050405020304" pitchFamily="18" charset="0"/>
                <a:cs typeface="Times New Roman" panose="02020603050405020304" pitchFamily="18" charset="0"/>
              </a:rPr>
              <a:t> :</a:t>
            </a:r>
            <a:br>
              <a:rPr lang="en-IN" b="0" i="0" dirty="0">
                <a:solidFill>
                  <a:srgbClr val="202124"/>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54103F2-14F0-503A-7DD1-2847196703BB}"/>
              </a:ext>
            </a:extLst>
          </p:cNvPr>
          <p:cNvSpPr>
            <a:spLocks noGrp="1"/>
          </p:cNvSpPr>
          <p:nvPr>
            <p:ph idx="1"/>
          </p:nvPr>
        </p:nvSpPr>
        <p:spPr/>
        <p:txBody>
          <a:bodyPr>
            <a:normAutofit/>
          </a:bodyPr>
          <a:lstStyle/>
          <a:p>
            <a:pPr rtl="0">
              <a:spcBef>
                <a:spcPts val="0"/>
              </a:spcBef>
              <a:spcAft>
                <a:spcPts val="0"/>
              </a:spcAft>
            </a:pPr>
            <a:r>
              <a:rPr lang="en-US" sz="2400" b="0" i="0" u="none" strike="noStrike" dirty="0">
                <a:solidFill>
                  <a:srgbClr val="000000"/>
                </a:solidFill>
                <a:effectLst/>
                <a:latin typeface="Times New Roman" panose="02020603050405020304" pitchFamily="18" charset="0"/>
              </a:rPr>
              <a:t>Configure security groups to ensure that the instance is accessible from the internet only via the required ports. You might create a security group that allows access on port 80 (HTTP) and 443 (HTTPS) for web access to the system. Additionally, configure a security group that allows access to port 22 (SSH) for administrative access to the EC2 instance.</a:t>
            </a:r>
            <a:endParaRPr lang="en-US" sz="2400" b="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Remote Desktop Protocol (RDP) is a widely used protocol that allows users to access a remote desktop or server from anywhere in the world. However, to ensure the security of the remote desktop session, it is important to configure the RDP client with appropriate security measures.</a:t>
            </a:r>
            <a:br>
              <a:rPr lang="en-US" sz="2400" dirty="0"/>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96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86AA-DB3D-7283-CE19-21769F69703E}"/>
              </a:ext>
            </a:extLst>
          </p:cNvPr>
          <p:cNvSpPr>
            <a:spLocks noGrp="1"/>
          </p:cNvSpPr>
          <p:nvPr>
            <p:ph type="title"/>
          </p:nvPr>
        </p:nvSpPr>
        <p:spPr>
          <a:xfrm>
            <a:off x="838200" y="528919"/>
            <a:ext cx="10515600" cy="923364"/>
          </a:xfrm>
        </p:spPr>
        <p:txBody>
          <a:bodyPr>
            <a:normAutofit fontScale="90000"/>
          </a:bodyPr>
          <a:lstStyle/>
          <a:p>
            <a:r>
              <a:rPr lang="en-IN" b="0" i="0" dirty="0">
                <a:solidFill>
                  <a:srgbClr val="202124"/>
                </a:solidFill>
                <a:effectLst/>
                <a:latin typeface="Times New Roman" panose="02020603050405020304" pitchFamily="18" charset="0"/>
                <a:cs typeface="Times New Roman" panose="02020603050405020304" pitchFamily="18" charset="0"/>
              </a:rPr>
              <a:t>AWS VPC:</a:t>
            </a:r>
            <a:br>
              <a:rPr lang="en-IN" b="0" i="0" dirty="0">
                <a:solidFill>
                  <a:srgbClr val="202124"/>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54103F2-14F0-503A-7DD1-2847196703BB}"/>
              </a:ext>
            </a:extLst>
          </p:cNvPr>
          <p:cNvSpPr>
            <a:spLocks noGrp="1"/>
          </p:cNvSpPr>
          <p:nvPr>
            <p:ph idx="1"/>
          </p:nvPr>
        </p:nvSpPr>
        <p:spPr/>
        <p:txBody>
          <a:bodyPr>
            <a:normAutofit/>
          </a:bodyPr>
          <a:lstStyle/>
          <a:p>
            <a:pPr rtl="0">
              <a:spcBef>
                <a:spcPts val="0"/>
              </a:spcBef>
              <a:spcAft>
                <a:spcPts val="0"/>
              </a:spcAft>
            </a:pPr>
            <a:r>
              <a:rPr lang="en-US" sz="2400" b="0" i="0" u="none" strike="noStrike" dirty="0">
                <a:solidFill>
                  <a:srgbClr val="000000"/>
                </a:solidFill>
                <a:effectLst/>
                <a:latin typeface="Times New Roman" panose="02020603050405020304" pitchFamily="18" charset="0"/>
              </a:rPr>
              <a:t>Amazon Virtual Private Cloud (VPC) is a virtual network service provided by Amazon Web Services (AWS). It allows users to create an isolated virtual network in the AWS cloud, which is logically separated from other virtual networks and the public internet.</a:t>
            </a:r>
          </a:p>
          <a:p>
            <a:pPr rtl="0">
              <a:spcBef>
                <a:spcPts val="0"/>
              </a:spcBef>
              <a:spcAft>
                <a:spcPts val="0"/>
              </a:spcAft>
            </a:pPr>
            <a:endParaRPr lang="en-US" sz="2400" b="0" i="0" u="none" strike="noStrike" dirty="0">
              <a:solidFill>
                <a:srgbClr val="000000"/>
              </a:solidFill>
              <a:effectLst/>
              <a:latin typeface="Times New Roman" panose="02020603050405020304" pitchFamily="18" charset="0"/>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With AWS VPC, users can create and manage a virtual network topology that closely resembles a traditional on-premises network infrastructure. Users can define and control network addressing, subnets, and routing tables, as well as configure network gateways, security groups, and network access control lists (ACLs).</a:t>
            </a:r>
            <a:br>
              <a:rPr lang="en-US" sz="2400" dirty="0"/>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77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F27FC-531D-9639-0B54-DA48380695C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Implementation :</a:t>
            </a: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2A05EA4-ACF4-A857-67F5-1D404D603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851" y="1825625"/>
            <a:ext cx="9988297" cy="4351338"/>
          </a:xfrm>
        </p:spPr>
      </p:pic>
    </p:spTree>
    <p:extLst>
      <p:ext uri="{BB962C8B-B14F-4D97-AF65-F5344CB8AC3E}">
        <p14:creationId xmlns:p14="http://schemas.microsoft.com/office/powerpoint/2010/main" val="197019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D99739-F3C6-ECE8-B949-8E4E721B5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847" y="1310456"/>
            <a:ext cx="9998306" cy="4237087"/>
          </a:xfrm>
          <a:prstGeom prst="rect">
            <a:avLst/>
          </a:prstGeom>
        </p:spPr>
      </p:pic>
    </p:spTree>
    <p:extLst>
      <p:ext uri="{BB962C8B-B14F-4D97-AF65-F5344CB8AC3E}">
        <p14:creationId xmlns:p14="http://schemas.microsoft.com/office/powerpoint/2010/main" val="291286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7431-984F-D8CA-F132-C46DF959180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DC231B-0165-D04F-3591-49698F933292}"/>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conclusion, an AWS cloud project using EC2, VPC, and Security Groups can provide a secure and scalable solution for deploying applications in the cloud. EC2 instances can be launched within a VPC, which provides an isolated virtual network environment that can be customized according to specific business needs.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Security groups can be used to control inbound and outbound traffic to the EC2 instances, while VPC network ACLs can be used to provide an additional layer of network security. AWS VPC also provides flexibility to choose the IP address range, create public and private subnets, and configure routing tables to meet specific requirements.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1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603</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Roboto</vt:lpstr>
      <vt:lpstr>Times New Roman</vt:lpstr>
      <vt:lpstr>Wingdings</vt:lpstr>
      <vt:lpstr>Office Theme</vt:lpstr>
      <vt:lpstr>PowerPoint Presentation</vt:lpstr>
      <vt:lpstr>Abstract :</vt:lpstr>
      <vt:lpstr>Cloud services used :</vt:lpstr>
      <vt:lpstr>AWS Elastic Compute Cloud : </vt:lpstr>
      <vt:lpstr>Security Groups : </vt:lpstr>
      <vt:lpstr>AWS VPC: </vt:lpstr>
      <vt:lpstr>Implementation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ameymahajan25@outlook.com</dc:creator>
  <cp:lastModifiedBy>Smit Panchal</cp:lastModifiedBy>
  <cp:revision>9</cp:revision>
  <dcterms:created xsi:type="dcterms:W3CDTF">2023-04-12T07:57:57Z</dcterms:created>
  <dcterms:modified xsi:type="dcterms:W3CDTF">2023-04-19T17:14:52Z</dcterms:modified>
</cp:coreProperties>
</file>