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58" r:id="rId5"/>
    <p:sldId id="260" r:id="rId6"/>
  </p:sldIdLst>
  <p:sldSz cx="7556500" cy="10693400"/>
  <p:notesSz cx="7556500" cy="10693400"/>
  <p:defaultTextStyle>
    <a:defPPr>
      <a:defRPr lang="de-D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237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Notes Placeholder">
            <a:extLst>
              <a:ext uri="{FF2B5EF4-FFF2-40B4-BE49-F238E27FC236}">
                <a16:creationId xmlns:a16="http://schemas.microsoft.com/office/drawing/2014/main" id="{3B1FDF5E-83DC-F3F9-F66C-312A5E41BE68}"/>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es Placeholder">
            <a:extLst>
              <a:ext uri="{FF2B5EF4-FFF2-40B4-BE49-F238E27FC236}">
                <a16:creationId xmlns:a16="http://schemas.microsoft.com/office/drawing/2014/main" id="{51C2A479-D427-7F39-57B8-23E8071796F6}"/>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Notes Placeholder">
            <a:extLst>
              <a:ext uri="{FF2B5EF4-FFF2-40B4-BE49-F238E27FC236}">
                <a16:creationId xmlns:a16="http://schemas.microsoft.com/office/drawing/2014/main" id="{7D9190A3-2EE3-9737-A2FA-46ECE00333A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3"/>
          </a:xfrm>
          <a:prstGeom prst="rect">
            <a:avLst/>
          </a:prstGeom>
        </p:spPr>
        <p:txBody>
          <a:bodyPr/>
          <a:lstStyle>
            <a:lvl1pPr>
              <a:defRPr/>
            </a:lvl1pPr>
          </a:lstStyle>
          <a:p>
            <a:endParaRPr/>
          </a:p>
        </p:txBody>
      </p:sp>
      <p:sp>
        <p:nvSpPr>
          <p:cNvPr id="3" name="Holder 3"/>
          <p:cNvSpPr>
            <a:spLocks noGrp="1"/>
          </p:cNvSpPr>
          <p:nvPr>
            <p:ph type="subTitle" idx="4"/>
          </p:nvPr>
        </p:nvSpPr>
        <p:spPr>
          <a:xfrm>
            <a:off x="1134427" y="5988304"/>
            <a:ext cx="5293994" cy="267335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C21D2F53-D629-97AB-92F0-022ECBD7C002}"/>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747CBD7D-F2AB-FD6F-DD35-34B526735091}"/>
              </a:ext>
            </a:extLst>
          </p:cNvPr>
          <p:cNvSpPr>
            <a:spLocks noGrp="1"/>
          </p:cNvSpPr>
          <p:nvPr>
            <p:ph type="dt" sz="half" idx="11"/>
          </p:nvPr>
        </p:nvSpPr>
        <p:spPr/>
        <p:txBody>
          <a:bodyPr/>
          <a:lstStyle>
            <a:lvl1pPr>
              <a:defRPr/>
            </a:lvl1pPr>
          </a:lstStyle>
          <a:p>
            <a:pPr>
              <a:defRPr/>
            </a:pPr>
            <a:fld id="{D8A436A1-AC39-440D-97C1-5DC6E9BA0084}" type="datetimeFigureOut">
              <a:rPr lang="en-US"/>
              <a:pPr>
                <a:defRPr/>
              </a:pPr>
              <a:t>8/2/2024</a:t>
            </a:fld>
            <a:endParaRPr lang="en-US"/>
          </a:p>
        </p:txBody>
      </p:sp>
      <p:sp>
        <p:nvSpPr>
          <p:cNvPr id="6" name="Holder 6">
            <a:extLst>
              <a:ext uri="{FF2B5EF4-FFF2-40B4-BE49-F238E27FC236}">
                <a16:creationId xmlns:a16="http://schemas.microsoft.com/office/drawing/2014/main" id="{EFAF3729-6D3B-ED79-5A3D-8068E69A553C}"/>
              </a:ext>
            </a:extLst>
          </p:cNvPr>
          <p:cNvSpPr>
            <a:spLocks noGrp="1"/>
          </p:cNvSpPr>
          <p:nvPr>
            <p:ph type="sldNum" sz="quarter" idx="12"/>
          </p:nvPr>
        </p:nvSpPr>
        <p:spPr/>
        <p:txBody>
          <a:bodyPr/>
          <a:lstStyle>
            <a:lvl1pPr>
              <a:defRPr/>
            </a:lvl1pPr>
          </a:lstStyle>
          <a:p>
            <a:fld id="{692240F6-0580-4AEC-B8A5-EB1B21259ED9}" type="slidenum">
              <a:rPr lang="en-US" altLang="en-US"/>
              <a:pPr/>
              <a:t>‹#›</a:t>
            </a:fld>
            <a:endParaRPr lang="en-US" altLang="en-US"/>
          </a:p>
        </p:txBody>
      </p:sp>
    </p:spTree>
    <p:extLst>
      <p:ext uri="{BB962C8B-B14F-4D97-AF65-F5344CB8AC3E}">
        <p14:creationId xmlns:p14="http://schemas.microsoft.com/office/powerpoint/2010/main" val="66922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4800" b="0"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a:lstStyle>
            <a:lvl1pPr>
              <a:defRPr/>
            </a:lvl1pPr>
          </a:lstStyle>
          <a:p>
            <a:endParaRPr/>
          </a:p>
        </p:txBody>
      </p:sp>
      <p:sp>
        <p:nvSpPr>
          <p:cNvPr id="4" name="Holder 4">
            <a:extLst>
              <a:ext uri="{FF2B5EF4-FFF2-40B4-BE49-F238E27FC236}">
                <a16:creationId xmlns:a16="http://schemas.microsoft.com/office/drawing/2014/main" id="{38450D33-53B8-16A6-95F0-CFB208CCBDCF}"/>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84673A83-BEB5-FA66-DE15-8AC28BA950C7}"/>
              </a:ext>
            </a:extLst>
          </p:cNvPr>
          <p:cNvSpPr>
            <a:spLocks noGrp="1"/>
          </p:cNvSpPr>
          <p:nvPr>
            <p:ph type="dt" sz="half" idx="11"/>
          </p:nvPr>
        </p:nvSpPr>
        <p:spPr/>
        <p:txBody>
          <a:bodyPr/>
          <a:lstStyle>
            <a:lvl1pPr>
              <a:defRPr/>
            </a:lvl1pPr>
          </a:lstStyle>
          <a:p>
            <a:pPr>
              <a:defRPr/>
            </a:pPr>
            <a:fld id="{6181879A-141B-46D9-907A-777EF190914B}" type="datetimeFigureOut">
              <a:rPr lang="en-US"/>
              <a:pPr>
                <a:defRPr/>
              </a:pPr>
              <a:t>8/2/2024</a:t>
            </a:fld>
            <a:endParaRPr lang="en-US"/>
          </a:p>
        </p:txBody>
      </p:sp>
      <p:sp>
        <p:nvSpPr>
          <p:cNvPr id="6" name="Holder 6">
            <a:extLst>
              <a:ext uri="{FF2B5EF4-FFF2-40B4-BE49-F238E27FC236}">
                <a16:creationId xmlns:a16="http://schemas.microsoft.com/office/drawing/2014/main" id="{83E111F9-2486-D444-A34F-9A4D2415D546}"/>
              </a:ext>
            </a:extLst>
          </p:cNvPr>
          <p:cNvSpPr>
            <a:spLocks noGrp="1"/>
          </p:cNvSpPr>
          <p:nvPr>
            <p:ph type="sldNum" sz="quarter" idx="12"/>
          </p:nvPr>
        </p:nvSpPr>
        <p:spPr/>
        <p:txBody>
          <a:bodyPr/>
          <a:lstStyle>
            <a:lvl1pPr>
              <a:defRPr/>
            </a:lvl1pPr>
          </a:lstStyle>
          <a:p>
            <a:fld id="{4F073CD7-D987-477D-8DBD-7F12168D4036}" type="slidenum">
              <a:rPr lang="en-US" altLang="en-US"/>
              <a:pPr/>
              <a:t>‹#›</a:t>
            </a:fld>
            <a:endParaRPr lang="en-US" altLang="en-US"/>
          </a:p>
        </p:txBody>
      </p:sp>
    </p:spTree>
    <p:extLst>
      <p:ext uri="{BB962C8B-B14F-4D97-AF65-F5344CB8AC3E}">
        <p14:creationId xmlns:p14="http://schemas.microsoft.com/office/powerpoint/2010/main" val="98963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4800" b="0" i="0" u="heavy">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3DD66633-3F9C-D550-E9E4-1D2D98F2FA34}"/>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071439AD-F6AA-B01F-DFFD-4F5A0DD835FE}"/>
              </a:ext>
            </a:extLst>
          </p:cNvPr>
          <p:cNvSpPr>
            <a:spLocks noGrp="1"/>
          </p:cNvSpPr>
          <p:nvPr>
            <p:ph type="dt" sz="half" idx="11"/>
          </p:nvPr>
        </p:nvSpPr>
        <p:spPr/>
        <p:txBody>
          <a:bodyPr/>
          <a:lstStyle>
            <a:lvl1pPr>
              <a:defRPr/>
            </a:lvl1pPr>
          </a:lstStyle>
          <a:p>
            <a:pPr>
              <a:defRPr/>
            </a:pPr>
            <a:fld id="{00951AFE-3294-48EF-B99C-6F2B21097642}" type="datetimeFigureOut">
              <a:rPr lang="en-US"/>
              <a:pPr>
                <a:defRPr/>
              </a:pPr>
              <a:t>8/2/2024</a:t>
            </a:fld>
            <a:endParaRPr lang="en-US"/>
          </a:p>
        </p:txBody>
      </p:sp>
      <p:sp>
        <p:nvSpPr>
          <p:cNvPr id="7" name="Holder 6">
            <a:extLst>
              <a:ext uri="{FF2B5EF4-FFF2-40B4-BE49-F238E27FC236}">
                <a16:creationId xmlns:a16="http://schemas.microsoft.com/office/drawing/2014/main" id="{A6761570-4FCE-97AA-0BA3-41FF635A4E5D}"/>
              </a:ext>
            </a:extLst>
          </p:cNvPr>
          <p:cNvSpPr>
            <a:spLocks noGrp="1"/>
          </p:cNvSpPr>
          <p:nvPr>
            <p:ph type="sldNum" sz="quarter" idx="12"/>
          </p:nvPr>
        </p:nvSpPr>
        <p:spPr/>
        <p:txBody>
          <a:bodyPr/>
          <a:lstStyle>
            <a:lvl1pPr>
              <a:defRPr/>
            </a:lvl1pPr>
          </a:lstStyle>
          <a:p>
            <a:fld id="{510A2464-98E9-43FA-B9C2-F6A84622FEFD}" type="slidenum">
              <a:rPr lang="en-US" altLang="en-US"/>
              <a:pPr/>
              <a:t>‹#›</a:t>
            </a:fld>
            <a:endParaRPr lang="en-US" altLang="en-US"/>
          </a:p>
        </p:txBody>
      </p:sp>
    </p:spTree>
    <p:extLst>
      <p:ext uri="{BB962C8B-B14F-4D97-AF65-F5344CB8AC3E}">
        <p14:creationId xmlns:p14="http://schemas.microsoft.com/office/powerpoint/2010/main" val="178509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4800" b="0" i="0" u="heavy">
                <a:solidFill>
                  <a:schemeClr val="tx1"/>
                </a:solidFill>
                <a:latin typeface="Times New Roman"/>
                <a:cs typeface="Times New Roman"/>
              </a:defRPr>
            </a:lvl1pPr>
          </a:lstStyle>
          <a:p>
            <a:endParaRPr/>
          </a:p>
        </p:txBody>
      </p:sp>
      <p:sp>
        <p:nvSpPr>
          <p:cNvPr id="3" name="Holder 4">
            <a:extLst>
              <a:ext uri="{FF2B5EF4-FFF2-40B4-BE49-F238E27FC236}">
                <a16:creationId xmlns:a16="http://schemas.microsoft.com/office/drawing/2014/main" id="{32B3BF2F-7B93-CF98-D581-7DE6152A0C27}"/>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591D885E-96D8-0C5F-495E-AD7C8876DF3A}"/>
              </a:ext>
            </a:extLst>
          </p:cNvPr>
          <p:cNvSpPr>
            <a:spLocks noGrp="1"/>
          </p:cNvSpPr>
          <p:nvPr>
            <p:ph type="dt" sz="half" idx="11"/>
          </p:nvPr>
        </p:nvSpPr>
        <p:spPr/>
        <p:txBody>
          <a:bodyPr/>
          <a:lstStyle>
            <a:lvl1pPr>
              <a:defRPr/>
            </a:lvl1pPr>
          </a:lstStyle>
          <a:p>
            <a:pPr>
              <a:defRPr/>
            </a:pPr>
            <a:fld id="{DF3BE73C-A803-4C51-ACF2-DEF338197175}" type="datetimeFigureOut">
              <a:rPr lang="en-US"/>
              <a:pPr>
                <a:defRPr/>
              </a:pPr>
              <a:t>8/2/2024</a:t>
            </a:fld>
            <a:endParaRPr lang="en-US"/>
          </a:p>
        </p:txBody>
      </p:sp>
      <p:sp>
        <p:nvSpPr>
          <p:cNvPr id="5" name="Holder 6">
            <a:extLst>
              <a:ext uri="{FF2B5EF4-FFF2-40B4-BE49-F238E27FC236}">
                <a16:creationId xmlns:a16="http://schemas.microsoft.com/office/drawing/2014/main" id="{54DBA126-CA70-A89E-B9B2-73AA16DC3B6C}"/>
              </a:ext>
            </a:extLst>
          </p:cNvPr>
          <p:cNvSpPr>
            <a:spLocks noGrp="1"/>
          </p:cNvSpPr>
          <p:nvPr>
            <p:ph type="sldNum" sz="quarter" idx="12"/>
          </p:nvPr>
        </p:nvSpPr>
        <p:spPr/>
        <p:txBody>
          <a:bodyPr/>
          <a:lstStyle>
            <a:lvl1pPr>
              <a:defRPr/>
            </a:lvl1pPr>
          </a:lstStyle>
          <a:p>
            <a:fld id="{1C151844-0B3A-4E0C-ABEB-872D7CABE456}" type="slidenum">
              <a:rPr lang="en-US" altLang="en-US"/>
              <a:pPr/>
              <a:t>‹#›</a:t>
            </a:fld>
            <a:endParaRPr lang="en-US" altLang="en-US"/>
          </a:p>
        </p:txBody>
      </p:sp>
    </p:spTree>
    <p:extLst>
      <p:ext uri="{BB962C8B-B14F-4D97-AF65-F5344CB8AC3E}">
        <p14:creationId xmlns:p14="http://schemas.microsoft.com/office/powerpoint/2010/main" val="147447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BEA5DF45-B60F-5988-2516-152363613297}"/>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13571304-8DF5-AC6B-4049-BDE3306F0319}"/>
              </a:ext>
            </a:extLst>
          </p:cNvPr>
          <p:cNvSpPr>
            <a:spLocks noGrp="1"/>
          </p:cNvSpPr>
          <p:nvPr>
            <p:ph type="dt" sz="half" idx="11"/>
          </p:nvPr>
        </p:nvSpPr>
        <p:spPr/>
        <p:txBody>
          <a:bodyPr/>
          <a:lstStyle>
            <a:lvl1pPr>
              <a:defRPr/>
            </a:lvl1pPr>
          </a:lstStyle>
          <a:p>
            <a:pPr>
              <a:defRPr/>
            </a:pPr>
            <a:fld id="{89FA8695-9D57-41A3-B04D-15CAEAE1BD5C}" type="datetimeFigureOut">
              <a:rPr lang="en-US"/>
              <a:pPr>
                <a:defRPr/>
              </a:pPr>
              <a:t>8/2/2024</a:t>
            </a:fld>
            <a:endParaRPr lang="en-US"/>
          </a:p>
        </p:txBody>
      </p:sp>
      <p:sp>
        <p:nvSpPr>
          <p:cNvPr id="4" name="Holder 6">
            <a:extLst>
              <a:ext uri="{FF2B5EF4-FFF2-40B4-BE49-F238E27FC236}">
                <a16:creationId xmlns:a16="http://schemas.microsoft.com/office/drawing/2014/main" id="{266C1602-628C-E898-F54E-0C128537FE45}"/>
              </a:ext>
            </a:extLst>
          </p:cNvPr>
          <p:cNvSpPr>
            <a:spLocks noGrp="1"/>
          </p:cNvSpPr>
          <p:nvPr>
            <p:ph type="sldNum" sz="quarter" idx="12"/>
          </p:nvPr>
        </p:nvSpPr>
        <p:spPr/>
        <p:txBody>
          <a:bodyPr/>
          <a:lstStyle>
            <a:lvl1pPr>
              <a:defRPr/>
            </a:lvl1pPr>
          </a:lstStyle>
          <a:p>
            <a:fld id="{9CD66B23-2563-4F82-B35B-3E2227C79B0A}" type="slidenum">
              <a:rPr lang="en-US" altLang="en-US"/>
              <a:pPr/>
              <a:t>‹#›</a:t>
            </a:fld>
            <a:endParaRPr lang="en-US" altLang="en-US"/>
          </a:p>
        </p:txBody>
      </p:sp>
    </p:spTree>
    <p:extLst>
      <p:ext uri="{BB962C8B-B14F-4D97-AF65-F5344CB8AC3E}">
        <p14:creationId xmlns:p14="http://schemas.microsoft.com/office/powerpoint/2010/main" val="849103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a:extLst>
              <a:ext uri="{FF2B5EF4-FFF2-40B4-BE49-F238E27FC236}">
                <a16:creationId xmlns:a16="http://schemas.microsoft.com/office/drawing/2014/main" id="{E3B2B3D0-4390-EDA4-5FD1-872BA03C0C4F}"/>
              </a:ext>
            </a:extLst>
          </p:cNvPr>
          <p:cNvSpPr>
            <a:spLocks noGrp="1"/>
          </p:cNvSpPr>
          <p:nvPr>
            <p:ph type="title"/>
          </p:nvPr>
        </p:nvSpPr>
        <p:spPr>
          <a:xfrm>
            <a:off x="1727200" y="1006475"/>
            <a:ext cx="4108450" cy="635000"/>
          </a:xfrm>
          <a:prstGeom prst="rect">
            <a:avLst/>
          </a:prstGeom>
        </p:spPr>
        <p:txBody>
          <a:bodyPr wrap="square" lIns="0" tIns="0" rIns="0" bIns="0">
            <a:spAutoFit/>
          </a:bodyPr>
          <a:lstStyle>
            <a:lvl1pPr>
              <a:defRPr sz="4800" b="0" i="0" u="heavy">
                <a:solidFill>
                  <a:schemeClr val="tx1"/>
                </a:solidFill>
                <a:latin typeface="Times New Roman"/>
                <a:cs typeface="Times New Roman"/>
              </a:defRPr>
            </a:lvl1pPr>
          </a:lstStyle>
          <a:p>
            <a:endParaRPr/>
          </a:p>
        </p:txBody>
      </p:sp>
      <p:sp>
        <p:nvSpPr>
          <p:cNvPr id="1027" name="Holder 3">
            <a:extLst>
              <a:ext uri="{FF2B5EF4-FFF2-40B4-BE49-F238E27FC236}">
                <a16:creationId xmlns:a16="http://schemas.microsoft.com/office/drawing/2014/main" id="{E8427B85-FFEB-41EF-726A-39073E54CDDA}"/>
              </a:ext>
            </a:extLst>
          </p:cNvPr>
          <p:cNvSpPr>
            <a:spLocks noGrp="1"/>
          </p:cNvSpPr>
          <p:nvPr>
            <p:ph type="body" idx="1"/>
          </p:nvPr>
        </p:nvSpPr>
        <p:spPr bwMode="auto">
          <a:xfrm>
            <a:off x="377825" y="2459038"/>
            <a:ext cx="6807200" cy="705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54DE1735-9AF5-064B-93C7-F2A6604ECAE4}"/>
              </a:ext>
            </a:extLst>
          </p:cNvPr>
          <p:cNvSpPr>
            <a:spLocks noGrp="1"/>
          </p:cNvSpPr>
          <p:nvPr>
            <p:ph type="ftr" sz="quarter" idx="5"/>
          </p:nvPr>
        </p:nvSpPr>
        <p:spPr>
          <a:xfrm>
            <a:off x="2571750" y="9944100"/>
            <a:ext cx="2419350" cy="534988"/>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489532DF-B179-7B07-BAA0-3F6221320309}"/>
              </a:ext>
            </a:extLst>
          </p:cNvPr>
          <p:cNvSpPr>
            <a:spLocks noGrp="1"/>
          </p:cNvSpPr>
          <p:nvPr>
            <p:ph type="dt" sz="half" idx="6"/>
          </p:nvPr>
        </p:nvSpPr>
        <p:spPr>
          <a:xfrm>
            <a:off x="377825" y="9944100"/>
            <a:ext cx="1739900" cy="534988"/>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pPr>
              <a:defRPr/>
            </a:pPr>
            <a:fld id="{15C80648-298F-4B7E-8DEF-3ABA8AA6CC39}" type="datetimeFigureOut">
              <a:rPr lang="en-US"/>
              <a:pPr>
                <a:defRPr/>
              </a:pPr>
              <a:t>8/2/2024</a:t>
            </a:fld>
            <a:endParaRPr lang="en-US"/>
          </a:p>
        </p:txBody>
      </p:sp>
      <p:sp>
        <p:nvSpPr>
          <p:cNvPr id="6" name="Holder 6">
            <a:extLst>
              <a:ext uri="{FF2B5EF4-FFF2-40B4-BE49-F238E27FC236}">
                <a16:creationId xmlns:a16="http://schemas.microsoft.com/office/drawing/2014/main" id="{15193453-DA7B-FE81-48D3-3745A735BA77}"/>
              </a:ext>
            </a:extLst>
          </p:cNvPr>
          <p:cNvSpPr>
            <a:spLocks noGrp="1"/>
          </p:cNvSpPr>
          <p:nvPr>
            <p:ph type="sldNum" sz="quarter" idx="7"/>
          </p:nvPr>
        </p:nvSpPr>
        <p:spPr>
          <a:xfrm>
            <a:off x="5445125" y="9944100"/>
            <a:ext cx="1739900" cy="534988"/>
          </a:xfrm>
          <a:prstGeom prst="rect">
            <a:avLst/>
          </a:prstGeom>
        </p:spPr>
        <p:txBody>
          <a:bodyPr vert="horz" wrap="square" lIns="0" tIns="0" rIns="0" bIns="0" numCol="1" anchor="t" anchorCtr="0" compatLnSpc="1">
            <a:prstTxWarp prst="textNoShape">
              <a:avLst/>
            </a:prstTxWarp>
            <a:spAutoFit/>
          </a:bodyPr>
          <a:lstStyle>
            <a:lvl1pPr algn="r">
              <a:defRPr>
                <a:solidFill>
                  <a:srgbClr val="898989"/>
                </a:solidFill>
              </a:defRPr>
            </a:lvl1pPr>
          </a:lstStyle>
          <a:p>
            <a:fld id="{C9D4FAF5-0583-4690-9ADC-6AFFE3D67AB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object 2">
            <a:extLst>
              <a:ext uri="{FF2B5EF4-FFF2-40B4-BE49-F238E27FC236}">
                <a16:creationId xmlns:a16="http://schemas.microsoft.com/office/drawing/2014/main" id="{DE3D4978-829A-602D-D4A5-10394F7EE016}"/>
              </a:ext>
            </a:extLst>
          </p:cNvPr>
          <p:cNvSpPr txBox="1">
            <a:spLocks noChangeArrowheads="1"/>
          </p:cNvSpPr>
          <p:nvPr/>
        </p:nvSpPr>
        <p:spPr bwMode="auto">
          <a:xfrm>
            <a:off x="3767138" y="1155700"/>
            <a:ext cx="84137"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i="1">
                <a:solidFill>
                  <a:srgbClr val="2E5395"/>
                </a:solidFill>
                <a:latin typeface="Calibri Light" panose="020F0302020204030204" pitchFamily="34" charset="0"/>
                <a:cs typeface="Calibri Light" panose="020F0302020204030204" pitchFamily="34" charset="0"/>
              </a:rPr>
              <a:t> </a:t>
            </a:r>
            <a:endParaRPr lang="en-US" altLang="en-US" sz="2000">
              <a:latin typeface="Calibri Light" panose="020F0302020204030204" pitchFamily="34" charset="0"/>
              <a:cs typeface="Calibri Light" panose="020F0302020204030204" pitchFamily="34" charset="0"/>
            </a:endParaRPr>
          </a:p>
        </p:txBody>
      </p:sp>
      <p:sp>
        <p:nvSpPr>
          <p:cNvPr id="3" name="object 3">
            <a:extLst>
              <a:ext uri="{FF2B5EF4-FFF2-40B4-BE49-F238E27FC236}">
                <a16:creationId xmlns:a16="http://schemas.microsoft.com/office/drawing/2014/main" id="{23C646D8-5F40-A440-A517-F7A27F1F7A28}"/>
              </a:ext>
            </a:extLst>
          </p:cNvPr>
          <p:cNvSpPr txBox="1"/>
          <p:nvPr/>
        </p:nvSpPr>
        <p:spPr>
          <a:xfrm>
            <a:off x="958850" y="2298700"/>
            <a:ext cx="5521325" cy="1462773"/>
          </a:xfrm>
          <a:prstGeom prst="rect">
            <a:avLst/>
          </a:prstGeom>
        </p:spPr>
        <p:txBody>
          <a:bodyPr wrap="square" lIns="0" tIns="0" rIns="0" bIns="0">
            <a:spAutoFit/>
          </a:bodyPr>
          <a:lstStyle>
            <a:lvl1pPr marL="849313" indent="-8366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02000"/>
              </a:lnSpc>
            </a:pPr>
            <a:r>
              <a:rPr lang="en-US" altLang="en-US" sz="4800"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Analyze International Debt Statistics </a:t>
            </a:r>
            <a:endParaRPr lang="en-US" altLang="en-US" sz="4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40D4E187-E0BD-050C-7713-2C351F97C4FF}"/>
              </a:ext>
            </a:extLst>
          </p:cNvPr>
          <p:cNvSpPr txBox="1"/>
          <p:nvPr/>
        </p:nvSpPr>
        <p:spPr>
          <a:xfrm>
            <a:off x="1857375" y="4387850"/>
            <a:ext cx="3848100" cy="357188"/>
          </a:xfrm>
          <a:prstGeom prst="rect">
            <a:avLst/>
          </a:prstGeom>
        </p:spPr>
        <p:txBody>
          <a:bodyPr lIns="0" tIns="0" rIns="0" bIns="0">
            <a:spAutoFit/>
          </a:bodyPr>
          <a:lstStyle/>
          <a:p>
            <a:pPr marL="12700" fontAlgn="auto">
              <a:spcBef>
                <a:spcPts val="0"/>
              </a:spcBef>
              <a:spcAft>
                <a:spcPts val="0"/>
              </a:spcAft>
              <a:defRPr/>
            </a:pPr>
            <a:r>
              <a:rPr sz="2600" dirty="0">
                <a:latin typeface="Calibri"/>
                <a:cs typeface="Calibri"/>
              </a:rPr>
              <a:t>(Wire</a:t>
            </a:r>
            <a:r>
              <a:rPr sz="2600" spc="-15" dirty="0">
                <a:latin typeface="Calibri"/>
                <a:cs typeface="Calibri"/>
              </a:rPr>
              <a:t>f</a:t>
            </a:r>
            <a:r>
              <a:rPr sz="2600" dirty="0">
                <a:latin typeface="Calibri"/>
                <a:cs typeface="Calibri"/>
              </a:rPr>
              <a:t>rame</a:t>
            </a:r>
            <a:r>
              <a:rPr sz="2600" spc="-75" dirty="0">
                <a:latin typeface="Times New Roman"/>
                <a:cs typeface="Times New Roman"/>
              </a:rPr>
              <a:t> </a:t>
            </a:r>
            <a:r>
              <a:rPr sz="2600" spc="-5" dirty="0">
                <a:latin typeface="Calibri"/>
                <a:cs typeface="Calibri"/>
              </a:rPr>
              <a:t>Docume</a:t>
            </a:r>
            <a:r>
              <a:rPr sz="2600" spc="-10" dirty="0">
                <a:latin typeface="Calibri"/>
                <a:cs typeface="Calibri"/>
              </a:rPr>
              <a:t>nt</a:t>
            </a:r>
            <a:r>
              <a:rPr sz="2600" dirty="0">
                <a:latin typeface="Calibri"/>
                <a:cs typeface="Calibri"/>
              </a:rPr>
              <a:t>ati</a:t>
            </a:r>
            <a:r>
              <a:rPr sz="2600" spc="-5" dirty="0">
                <a:latin typeface="Calibri"/>
                <a:cs typeface="Calibri"/>
              </a:rPr>
              <a:t>o</a:t>
            </a:r>
            <a:r>
              <a:rPr sz="2600" spc="5" dirty="0">
                <a:latin typeface="Calibri"/>
                <a:cs typeface="Calibri"/>
              </a:rPr>
              <a:t>n</a:t>
            </a:r>
            <a:r>
              <a:rPr sz="2600" dirty="0">
                <a:latin typeface="Calibri"/>
                <a:cs typeface="Calibri"/>
              </a:rPr>
              <a:t>)</a:t>
            </a:r>
          </a:p>
        </p:txBody>
      </p:sp>
      <p:sp>
        <p:nvSpPr>
          <p:cNvPr id="2" name="TextBox 1">
            <a:extLst>
              <a:ext uri="{FF2B5EF4-FFF2-40B4-BE49-F238E27FC236}">
                <a16:creationId xmlns:a16="http://schemas.microsoft.com/office/drawing/2014/main" id="{987FC6C9-F867-5C22-FD07-1B4EC8033BAD}"/>
              </a:ext>
            </a:extLst>
          </p:cNvPr>
          <p:cNvSpPr txBox="1"/>
          <p:nvPr/>
        </p:nvSpPr>
        <p:spPr>
          <a:xfrm>
            <a:off x="1357312" y="7861300"/>
            <a:ext cx="4724400" cy="646331"/>
          </a:xfrm>
          <a:prstGeom prst="rect">
            <a:avLst/>
          </a:prstGeom>
          <a:noFill/>
        </p:spPr>
        <p:txBody>
          <a:bodyPr wrap="square" rtlCol="0">
            <a:spAutoFit/>
          </a:bodyPr>
          <a:lstStyle/>
          <a:p>
            <a:r>
              <a:rPr lang="en-IN" dirty="0"/>
              <a:t>Author: Amit Sharma</a:t>
            </a:r>
          </a:p>
          <a:p>
            <a:r>
              <a:rPr lang="en-IN" dirty="0"/>
              <a:t>Date: 3-08-2024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A817A8-5396-1DA6-59A3-8B5074C9F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4" y="1718876"/>
            <a:ext cx="7522891" cy="72556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E5C26A-CF6E-4E3D-F664-28244F282784}"/>
              </a:ext>
            </a:extLst>
          </p:cNvPr>
          <p:cNvPicPr>
            <a:picLocks noChangeAspect="1"/>
          </p:cNvPicPr>
          <p:nvPr/>
        </p:nvPicPr>
        <p:blipFill rotWithShape="1">
          <a:blip r:embed="rId2">
            <a:extLst>
              <a:ext uri="{28A0092B-C50C-407E-A947-70E740481C1C}">
                <a14:useLocalDpi xmlns:a14="http://schemas.microsoft.com/office/drawing/2010/main" val="0"/>
              </a:ext>
            </a:extLst>
          </a:blip>
          <a:srcRect l="1176"/>
          <a:stretch/>
        </p:blipFill>
        <p:spPr>
          <a:xfrm>
            <a:off x="0" y="1692646"/>
            <a:ext cx="7556500" cy="7308108"/>
          </a:xfrm>
          <a:prstGeom prst="rect">
            <a:avLst/>
          </a:prstGeom>
        </p:spPr>
      </p:pic>
    </p:spTree>
    <p:extLst>
      <p:ext uri="{BB962C8B-B14F-4D97-AF65-F5344CB8AC3E}">
        <p14:creationId xmlns:p14="http://schemas.microsoft.com/office/powerpoint/2010/main" val="240735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B2688C-1005-5ABF-5AEF-1340BEE30CF0}"/>
              </a:ext>
            </a:extLst>
          </p:cNvPr>
          <p:cNvSpPr txBox="1"/>
          <p:nvPr/>
        </p:nvSpPr>
        <p:spPr>
          <a:xfrm>
            <a:off x="196850" y="0"/>
            <a:ext cx="7162800" cy="9510296"/>
          </a:xfrm>
          <a:prstGeom prst="rect">
            <a:avLst/>
          </a:prstGeom>
          <a:noFill/>
        </p:spPr>
        <p:txBody>
          <a:bodyPr wrap="square" rtlCol="0">
            <a:spAutoFit/>
          </a:bodyPr>
          <a:lstStyle/>
          <a:p>
            <a:r>
              <a:rPr lang="en-US" dirty="0"/>
              <a:t>Insights from International Debt Statistics Dashboard</a:t>
            </a:r>
          </a:p>
          <a:p>
            <a:r>
              <a:rPr lang="en-US" dirty="0"/>
              <a:t>Overview</a:t>
            </a:r>
          </a:p>
          <a:p>
            <a:r>
              <a:rPr lang="en-US" dirty="0"/>
              <a:t>Our dashboard presents a comprehensive analysis of international debt statistics from 1970 to 2022, covering 122 countries and 89 different debt indicators. The aim is to provide clear insights into the global debt landscape, identify trends, and highlight key metrics.</a:t>
            </a:r>
          </a:p>
          <a:p>
            <a:endParaRPr lang="en-US" dirty="0"/>
          </a:p>
          <a:p>
            <a:r>
              <a:rPr lang="en-US" dirty="0"/>
              <a:t>Key Findings</a:t>
            </a:r>
          </a:p>
          <a:p>
            <a:r>
              <a:rPr lang="en-US" dirty="0"/>
              <a:t>Countries with the Highest Debt:</a:t>
            </a:r>
          </a:p>
          <a:p>
            <a:endParaRPr lang="en-US" dirty="0"/>
          </a:p>
          <a:p>
            <a:r>
              <a:rPr lang="en-US" dirty="0"/>
              <a:t>China leads with a total debt of $2,388.74B, constituting 39.35% of the global total.</a:t>
            </a:r>
          </a:p>
          <a:p>
            <a:r>
              <a:rPr lang="en-US" dirty="0"/>
              <a:t>India follows with $616.86B, representing 7.50% of the global debt.</a:t>
            </a:r>
          </a:p>
          <a:p>
            <a:r>
              <a:rPr lang="en-US" dirty="0"/>
              <a:t>Other significant contributors include Brazil, Mexico, and Turkey.</a:t>
            </a:r>
          </a:p>
          <a:p>
            <a:r>
              <a:rPr lang="en-US" dirty="0"/>
              <a:t>Principal Repayments:</a:t>
            </a:r>
          </a:p>
          <a:p>
            <a:endParaRPr lang="en-US" dirty="0"/>
          </a:p>
          <a:p>
            <a:r>
              <a:rPr lang="en-US" dirty="0"/>
              <a:t>China again tops the list with $325.2B in principal repayments.</a:t>
            </a:r>
          </a:p>
          <a:p>
            <a:r>
              <a:rPr lang="en-US" dirty="0"/>
              <a:t>Brazil and the Russian Federation are also notable for their high repayments, indicating significant debt servicing commitments.</a:t>
            </a:r>
          </a:p>
          <a:p>
            <a:r>
              <a:rPr lang="en-US" dirty="0"/>
              <a:t>Debt Indicators:</a:t>
            </a:r>
          </a:p>
          <a:p>
            <a:endParaRPr lang="en-US" dirty="0"/>
          </a:p>
          <a:p>
            <a:r>
              <a:rPr lang="en-US" dirty="0"/>
              <a:t>The most common indicators include external debt stocks (total), total reserves, and external debt stocks, long-term.</a:t>
            </a:r>
          </a:p>
          <a:p>
            <a:r>
              <a:rPr lang="en-US" dirty="0"/>
              <a:t>External debt stocks (total) dominate, with a value of $142.84T.</a:t>
            </a:r>
          </a:p>
          <a:p>
            <a:r>
              <a:rPr lang="en-US" dirty="0"/>
              <a:t>Income Group Distribution:</a:t>
            </a:r>
          </a:p>
          <a:p>
            <a:endParaRPr lang="en-US" dirty="0"/>
          </a:p>
          <a:p>
            <a:r>
              <a:rPr lang="en-US" dirty="0"/>
              <a:t>The pie chart reveals that the majority of the debt is held by upper-middle-income countries, followed by lower-middle-income countries.</a:t>
            </a:r>
          </a:p>
          <a:p>
            <a:r>
              <a:rPr lang="en-US" dirty="0"/>
              <a:t>Trends Over Time:</a:t>
            </a:r>
          </a:p>
          <a:p>
            <a:endParaRPr lang="en-US" dirty="0"/>
          </a:p>
          <a:p>
            <a:r>
              <a:rPr lang="en-US" dirty="0"/>
              <a:t>The trend graph shows a significant increase in total debt for countries like China and India, especially from the 2000s onwards.</a:t>
            </a:r>
          </a:p>
          <a:p>
            <a:r>
              <a:rPr lang="en-US" dirty="0"/>
              <a:t>Notable spikes in debt levels are observed around the global financial crises, indicating economic vulnerabilities.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C01FE-116B-3BA4-5368-6CBE7FC21419}"/>
              </a:ext>
            </a:extLst>
          </p:cNvPr>
          <p:cNvSpPr txBox="1"/>
          <p:nvPr/>
        </p:nvSpPr>
        <p:spPr>
          <a:xfrm>
            <a:off x="654050" y="1003300"/>
            <a:ext cx="6248400" cy="5632311"/>
          </a:xfrm>
          <a:prstGeom prst="rect">
            <a:avLst/>
          </a:prstGeom>
          <a:noFill/>
        </p:spPr>
        <p:txBody>
          <a:bodyPr wrap="square" rtlCol="0">
            <a:spAutoFit/>
          </a:bodyPr>
          <a:lstStyle/>
          <a:p>
            <a:r>
              <a:rPr lang="en-US" dirty="0"/>
              <a:t>Interactive Features</a:t>
            </a:r>
          </a:p>
          <a:p>
            <a:r>
              <a:rPr lang="en-US" dirty="0"/>
              <a:t>Filters: Users can filter data by country, region, series name, and series code to tailor the insights to specific needs.</a:t>
            </a:r>
          </a:p>
          <a:p>
            <a:r>
              <a:rPr lang="en-US" dirty="0"/>
              <a:t>Maps and Charts: Interactive maps and charts provide a visual representation of debt distribution and trends.</a:t>
            </a:r>
          </a:p>
          <a:p>
            <a:endParaRPr lang="en-US" dirty="0"/>
          </a:p>
          <a:p>
            <a:r>
              <a:rPr lang="en-US" dirty="0"/>
              <a:t>Recommendations</a:t>
            </a:r>
          </a:p>
          <a:p>
            <a:r>
              <a:rPr lang="en-US" dirty="0"/>
              <a:t>Policy Focus: Countries with high debt and repayments should focus on sustainable debt management strategies.</a:t>
            </a:r>
          </a:p>
          <a:p>
            <a:r>
              <a:rPr lang="en-US" dirty="0"/>
              <a:t>Economic Diversification: High-debt countries might benefit from diversifying their economies to reduce dependency on debt.</a:t>
            </a:r>
          </a:p>
          <a:p>
            <a:r>
              <a:rPr lang="en-US" dirty="0"/>
              <a:t>Further Analysis: Additional analysis on the impact of debt on economic growth and development could provide deeper insights.</a:t>
            </a:r>
          </a:p>
          <a:p>
            <a:endParaRPr lang="en-US" dirty="0"/>
          </a:p>
          <a:p>
            <a:r>
              <a:rPr lang="en-US" dirty="0"/>
              <a:t>Conclusion</a:t>
            </a:r>
          </a:p>
          <a:p>
            <a:r>
              <a:rPr lang="en-US" dirty="0"/>
              <a:t>The dashboard offers a detailed and interactive way to explore international debt statistics, helping policymakers, economists, and analysts to make informed decisions.</a:t>
            </a:r>
            <a:endParaRPr lang="en-IN" dirty="0"/>
          </a:p>
          <a:p>
            <a:endParaRPr lang="en-IN" dirty="0"/>
          </a:p>
        </p:txBody>
      </p:sp>
    </p:spTree>
    <p:extLst>
      <p:ext uri="{BB962C8B-B14F-4D97-AF65-F5344CB8AC3E}">
        <p14:creationId xmlns:p14="http://schemas.microsoft.com/office/powerpoint/2010/main" val="4272639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388</Words>
  <Application>Microsoft Office PowerPoint</Application>
  <PresentationFormat>Custom</PresentationFormat>
  <Paragraphs>41</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Amit Sharma</cp:lastModifiedBy>
  <cp:revision>3</cp:revision>
  <dcterms:created xsi:type="dcterms:W3CDTF">2023-04-02T10:57:25Z</dcterms:created>
  <dcterms:modified xsi:type="dcterms:W3CDTF">2024-08-02T18:42:51Z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2023-04-02T00:00:00Z</vt:filetime>
  </property>
  <property fmtid="{D5CDD505-2E9C-101B-9397-08002B2CF9AE}" pid="3" name="LastSaved">
    <vt:filetime>2023-04-02T00:00:00Z</vt:filetime>
  </property>
</Properties>
</file>