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E21A0-AE25-4B7C-9311-AC79CD12B4DA}" v="1" dt="2023-04-02T09:12:35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DEAFB-E6E6-4896-9021-09888DB204DC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3B821D-E9A7-42D8-8D7E-31B4C43B0DA5}">
      <dgm:prSet phldrT="[Text]"/>
      <dgm:spPr/>
      <dgm:t>
        <a:bodyPr/>
        <a:lstStyle/>
        <a:p>
          <a:r>
            <a:rPr lang="en-GB" dirty="0"/>
            <a:t>Preparing Data</a:t>
          </a:r>
          <a:endParaRPr lang="en-IN" dirty="0"/>
        </a:p>
      </dgm:t>
    </dgm:pt>
    <dgm:pt modelId="{996FF2E1-B41D-4EEA-8188-7F7611973312}" type="parTrans" cxnId="{53B851FA-C739-41F1-ACC6-DA56A17A21F4}">
      <dgm:prSet/>
      <dgm:spPr/>
      <dgm:t>
        <a:bodyPr/>
        <a:lstStyle/>
        <a:p>
          <a:endParaRPr lang="en-IN"/>
        </a:p>
      </dgm:t>
    </dgm:pt>
    <dgm:pt modelId="{01DEE934-14C2-4CC5-ADC7-95C598D55C41}" type="sibTrans" cxnId="{53B851FA-C739-41F1-ACC6-DA56A17A21F4}">
      <dgm:prSet/>
      <dgm:spPr/>
      <dgm:t>
        <a:bodyPr/>
        <a:lstStyle/>
        <a:p>
          <a:endParaRPr lang="en-IN"/>
        </a:p>
      </dgm:t>
    </dgm:pt>
    <dgm:pt modelId="{C5FD11A6-981F-49FE-890D-BFB34B74EDDA}">
      <dgm:prSet phldrT="[Text]"/>
      <dgm:spPr/>
      <dgm:t>
        <a:bodyPr/>
        <a:lstStyle/>
        <a:p>
          <a:r>
            <a:rPr lang="en-GB" dirty="0"/>
            <a:t>Downloaded data from </a:t>
          </a:r>
          <a:r>
            <a:rPr lang="en-IN" dirty="0"/>
            <a:t>https://datacatalog.worldbank.org/dataset/international-debt-statistics</a:t>
          </a:r>
        </a:p>
      </dgm:t>
    </dgm:pt>
    <dgm:pt modelId="{EF5DB0FD-4350-4CEB-A0A4-342B1AA55CEF}" type="parTrans" cxnId="{C9F022AA-EC07-4DE6-BBF1-F4752C826770}">
      <dgm:prSet/>
      <dgm:spPr/>
      <dgm:t>
        <a:bodyPr/>
        <a:lstStyle/>
        <a:p>
          <a:endParaRPr lang="en-IN"/>
        </a:p>
      </dgm:t>
    </dgm:pt>
    <dgm:pt modelId="{593D0D8C-CEB7-4B0F-A334-542C3F04F1CB}" type="sibTrans" cxnId="{C9F022AA-EC07-4DE6-BBF1-F4752C826770}">
      <dgm:prSet/>
      <dgm:spPr/>
      <dgm:t>
        <a:bodyPr/>
        <a:lstStyle/>
        <a:p>
          <a:endParaRPr lang="en-IN"/>
        </a:p>
      </dgm:t>
    </dgm:pt>
    <dgm:pt modelId="{7AE233A2-EB9F-48E6-AADB-BAE7E135B0E0}">
      <dgm:prSet phldrT="[Text]"/>
      <dgm:spPr/>
      <dgm:t>
        <a:bodyPr/>
        <a:lstStyle/>
        <a:p>
          <a:r>
            <a:rPr lang="en-GB" dirty="0"/>
            <a:t>Imported in Python.</a:t>
          </a:r>
          <a:endParaRPr lang="en-IN" dirty="0"/>
        </a:p>
      </dgm:t>
    </dgm:pt>
    <dgm:pt modelId="{2F7E9576-2222-47B3-BBE2-3CED5A9921FD}" type="parTrans" cxnId="{60061193-E2D4-48B5-BDF5-F036E55BD430}">
      <dgm:prSet/>
      <dgm:spPr/>
      <dgm:t>
        <a:bodyPr/>
        <a:lstStyle/>
        <a:p>
          <a:endParaRPr lang="en-IN"/>
        </a:p>
      </dgm:t>
    </dgm:pt>
    <dgm:pt modelId="{A324F04B-0033-419E-8F64-BC5643A97439}" type="sibTrans" cxnId="{60061193-E2D4-48B5-BDF5-F036E55BD430}">
      <dgm:prSet/>
      <dgm:spPr/>
      <dgm:t>
        <a:bodyPr/>
        <a:lstStyle/>
        <a:p>
          <a:endParaRPr lang="en-IN"/>
        </a:p>
      </dgm:t>
    </dgm:pt>
    <dgm:pt modelId="{E7324C4A-7126-4B80-ACEA-B90682480D02}">
      <dgm:prSet phldrT="[Text]"/>
      <dgm:spPr/>
      <dgm:t>
        <a:bodyPr/>
        <a:lstStyle/>
        <a:p>
          <a:r>
            <a:rPr lang="en-GB" dirty="0"/>
            <a:t>MySQL</a:t>
          </a:r>
          <a:br>
            <a:rPr lang="en-GB" dirty="0"/>
          </a:br>
          <a:r>
            <a:rPr lang="en-GB" dirty="0"/>
            <a:t>Database</a:t>
          </a:r>
        </a:p>
      </dgm:t>
    </dgm:pt>
    <dgm:pt modelId="{17822A49-991F-43E2-BCB5-9D5021BEDE98}" type="parTrans" cxnId="{9D77C4BF-DDF9-46D2-91CE-8EDCEA8BE617}">
      <dgm:prSet/>
      <dgm:spPr/>
      <dgm:t>
        <a:bodyPr/>
        <a:lstStyle/>
        <a:p>
          <a:endParaRPr lang="en-IN"/>
        </a:p>
      </dgm:t>
    </dgm:pt>
    <dgm:pt modelId="{5CF215BC-8048-445C-9231-8E4405CE03CC}" type="sibTrans" cxnId="{9D77C4BF-DDF9-46D2-91CE-8EDCEA8BE617}">
      <dgm:prSet/>
      <dgm:spPr/>
      <dgm:t>
        <a:bodyPr/>
        <a:lstStyle/>
        <a:p>
          <a:endParaRPr lang="en-IN"/>
        </a:p>
      </dgm:t>
    </dgm:pt>
    <dgm:pt modelId="{966DE952-F937-4E12-B16F-F7310D614DA9}">
      <dgm:prSet phldrT="[Text]"/>
      <dgm:spPr/>
      <dgm:t>
        <a:bodyPr/>
        <a:lstStyle/>
        <a:p>
          <a:r>
            <a:rPr lang="en-GB" dirty="0"/>
            <a:t>Answered for Problem questions using SQL queries.</a:t>
          </a:r>
          <a:endParaRPr lang="en-IN" dirty="0"/>
        </a:p>
      </dgm:t>
    </dgm:pt>
    <dgm:pt modelId="{B749E1FE-3862-4E2C-BE98-B1DDFBE0939C}" type="parTrans" cxnId="{C66A7D85-5867-442A-9F6B-A45D7FCB96DA}">
      <dgm:prSet/>
      <dgm:spPr/>
      <dgm:t>
        <a:bodyPr/>
        <a:lstStyle/>
        <a:p>
          <a:endParaRPr lang="en-IN"/>
        </a:p>
      </dgm:t>
    </dgm:pt>
    <dgm:pt modelId="{182CF15F-A73A-4A86-9DD5-9C62CAFF9B22}" type="sibTrans" cxnId="{C66A7D85-5867-442A-9F6B-A45D7FCB96DA}">
      <dgm:prSet/>
      <dgm:spPr/>
      <dgm:t>
        <a:bodyPr/>
        <a:lstStyle/>
        <a:p>
          <a:endParaRPr lang="en-IN"/>
        </a:p>
      </dgm:t>
    </dgm:pt>
    <dgm:pt modelId="{4D5E0BD0-F22F-4396-BCC7-187474E3433B}">
      <dgm:prSet phldrT="[Text]"/>
      <dgm:spPr/>
      <dgm:t>
        <a:bodyPr/>
        <a:lstStyle/>
        <a:p>
          <a:r>
            <a:rPr lang="en-GB" dirty="0"/>
            <a:t>Connected MySQL to Power BI Directly for Dashboarding.</a:t>
          </a:r>
          <a:endParaRPr lang="en-IN" dirty="0"/>
        </a:p>
      </dgm:t>
    </dgm:pt>
    <dgm:pt modelId="{8706C4C1-A5D3-4F1C-A85E-50F386629B84}" type="parTrans" cxnId="{44041705-3E70-420E-A47C-BFCFF517B071}">
      <dgm:prSet/>
      <dgm:spPr/>
      <dgm:t>
        <a:bodyPr/>
        <a:lstStyle/>
        <a:p>
          <a:endParaRPr lang="en-IN"/>
        </a:p>
      </dgm:t>
    </dgm:pt>
    <dgm:pt modelId="{F16E374A-8D39-411A-AF35-139DFFE5A315}" type="sibTrans" cxnId="{44041705-3E70-420E-A47C-BFCFF517B071}">
      <dgm:prSet/>
      <dgm:spPr/>
      <dgm:t>
        <a:bodyPr/>
        <a:lstStyle/>
        <a:p>
          <a:endParaRPr lang="en-IN"/>
        </a:p>
      </dgm:t>
    </dgm:pt>
    <dgm:pt modelId="{4D68FE2A-7686-4B74-851F-DB6719960982}">
      <dgm:prSet phldrT="[Text]"/>
      <dgm:spPr/>
      <dgm:t>
        <a:bodyPr/>
        <a:lstStyle/>
        <a:p>
          <a:r>
            <a:rPr lang="en-GB" dirty="0"/>
            <a:t>Saving Report</a:t>
          </a:r>
          <a:endParaRPr lang="en-IN" dirty="0"/>
        </a:p>
      </dgm:t>
    </dgm:pt>
    <dgm:pt modelId="{6C033D98-5153-4673-91FA-45CDD7842C20}" type="parTrans" cxnId="{93FC55E3-5629-44FB-83B3-637F9EA7107F}">
      <dgm:prSet/>
      <dgm:spPr/>
      <dgm:t>
        <a:bodyPr/>
        <a:lstStyle/>
        <a:p>
          <a:endParaRPr lang="en-IN"/>
        </a:p>
      </dgm:t>
    </dgm:pt>
    <dgm:pt modelId="{A89644C4-E59B-4B5F-B954-571B933486C2}" type="sibTrans" cxnId="{93FC55E3-5629-44FB-83B3-637F9EA7107F}">
      <dgm:prSet/>
      <dgm:spPr/>
      <dgm:t>
        <a:bodyPr/>
        <a:lstStyle/>
        <a:p>
          <a:endParaRPr lang="en-IN"/>
        </a:p>
      </dgm:t>
    </dgm:pt>
    <dgm:pt modelId="{2A8EDD8F-E9D9-4ABC-BB1E-17EE69F2AD8D}">
      <dgm:prSet phldrT="[Text]"/>
      <dgm:spPr/>
      <dgm:t>
        <a:bodyPr/>
        <a:lstStyle/>
        <a:p>
          <a:r>
            <a:rPr lang="en-GB" dirty="0"/>
            <a:t>Publishing and Saving the report in BI Service and Desktop.</a:t>
          </a:r>
          <a:endParaRPr lang="en-IN" dirty="0"/>
        </a:p>
      </dgm:t>
    </dgm:pt>
    <dgm:pt modelId="{4DC91048-A285-4691-85DC-EE80108C6B4F}" type="parTrans" cxnId="{D0ECC0A3-9110-4EE8-AAEC-595540F59A91}">
      <dgm:prSet/>
      <dgm:spPr/>
      <dgm:t>
        <a:bodyPr/>
        <a:lstStyle/>
        <a:p>
          <a:endParaRPr lang="en-IN"/>
        </a:p>
      </dgm:t>
    </dgm:pt>
    <dgm:pt modelId="{D50CDADD-3624-43BB-8E5C-B9019B7B17E6}" type="sibTrans" cxnId="{D0ECC0A3-9110-4EE8-AAEC-595540F59A91}">
      <dgm:prSet/>
      <dgm:spPr/>
      <dgm:t>
        <a:bodyPr/>
        <a:lstStyle/>
        <a:p>
          <a:endParaRPr lang="en-IN"/>
        </a:p>
      </dgm:t>
    </dgm:pt>
    <dgm:pt modelId="{0C24CDFB-AE58-42A8-8696-21DEACDA4CAE}">
      <dgm:prSet phldrT="[Text]"/>
      <dgm:spPr/>
      <dgm:t>
        <a:bodyPr/>
        <a:lstStyle/>
        <a:p>
          <a:r>
            <a:rPr lang="en-GB" dirty="0"/>
            <a:t>Using pandas performed Data Cleaning.</a:t>
          </a:r>
          <a:endParaRPr lang="en-IN" dirty="0"/>
        </a:p>
      </dgm:t>
    </dgm:pt>
    <dgm:pt modelId="{2DC32314-A2FA-4D41-B346-5E4CE5A95A08}" type="parTrans" cxnId="{182BCE3C-742D-4038-885B-5748B55BED49}">
      <dgm:prSet/>
      <dgm:spPr/>
      <dgm:t>
        <a:bodyPr/>
        <a:lstStyle/>
        <a:p>
          <a:endParaRPr lang="en-IN"/>
        </a:p>
      </dgm:t>
    </dgm:pt>
    <dgm:pt modelId="{35D89DA1-6E3C-467E-8DA7-4DBF40D495E0}" type="sibTrans" cxnId="{182BCE3C-742D-4038-885B-5748B55BED49}">
      <dgm:prSet/>
      <dgm:spPr/>
      <dgm:t>
        <a:bodyPr/>
        <a:lstStyle/>
        <a:p>
          <a:endParaRPr lang="en-IN"/>
        </a:p>
      </dgm:t>
    </dgm:pt>
    <dgm:pt modelId="{193E2FF6-9808-4E1A-A345-F7CE15130D92}">
      <dgm:prSet phldrT="[Text]"/>
      <dgm:spPr/>
      <dgm:t>
        <a:bodyPr/>
        <a:lstStyle/>
        <a:p>
          <a:r>
            <a:rPr lang="en-IN" dirty="0"/>
            <a:t>Power BI Dashboard</a:t>
          </a:r>
        </a:p>
      </dgm:t>
    </dgm:pt>
    <dgm:pt modelId="{ACA158BE-7226-4FED-B4E3-1AE47E492458}" type="parTrans" cxnId="{DB458AC7-DC5D-4324-BAE1-CA8F22D429D2}">
      <dgm:prSet/>
      <dgm:spPr/>
      <dgm:t>
        <a:bodyPr/>
        <a:lstStyle/>
        <a:p>
          <a:endParaRPr lang="en-IN"/>
        </a:p>
      </dgm:t>
    </dgm:pt>
    <dgm:pt modelId="{5955BD24-1A98-42E7-A84F-25F42E7BEF1F}" type="sibTrans" cxnId="{DB458AC7-DC5D-4324-BAE1-CA8F22D429D2}">
      <dgm:prSet/>
      <dgm:spPr/>
      <dgm:t>
        <a:bodyPr/>
        <a:lstStyle/>
        <a:p>
          <a:endParaRPr lang="en-IN"/>
        </a:p>
      </dgm:t>
    </dgm:pt>
    <dgm:pt modelId="{23451C21-7403-4409-BC74-4B7272DC2789}">
      <dgm:prSet/>
      <dgm:spPr/>
      <dgm:t>
        <a:bodyPr/>
        <a:lstStyle/>
        <a:p>
          <a:r>
            <a:rPr lang="en-US" dirty="0"/>
            <a:t>Connected directly to the MySQL database to create visual representations of the data and analysis results.</a:t>
          </a:r>
          <a:endParaRPr lang="en-IN" dirty="0"/>
        </a:p>
      </dgm:t>
    </dgm:pt>
    <dgm:pt modelId="{C71F53C5-8FBB-4176-9389-B6A7DB9BA76A}" type="parTrans" cxnId="{87349CAB-320D-43CA-8F90-6D24AF7E3F36}">
      <dgm:prSet/>
      <dgm:spPr/>
      <dgm:t>
        <a:bodyPr/>
        <a:lstStyle/>
        <a:p>
          <a:endParaRPr lang="en-IN"/>
        </a:p>
      </dgm:t>
    </dgm:pt>
    <dgm:pt modelId="{24A00F7D-C7D4-461A-B691-4CC9F05553CB}" type="sibTrans" cxnId="{87349CAB-320D-43CA-8F90-6D24AF7E3F36}">
      <dgm:prSet/>
      <dgm:spPr/>
      <dgm:t>
        <a:bodyPr/>
        <a:lstStyle/>
        <a:p>
          <a:endParaRPr lang="en-IN"/>
        </a:p>
      </dgm:t>
    </dgm:pt>
    <dgm:pt modelId="{3CAFE720-A640-4F58-B7CF-40B5AD4D13D3}" type="pres">
      <dgm:prSet presAssocID="{56ADEAFB-E6E6-4896-9021-09888DB204DC}" presName="linearFlow" presStyleCnt="0">
        <dgm:presLayoutVars>
          <dgm:dir/>
          <dgm:animLvl val="lvl"/>
          <dgm:resizeHandles val="exact"/>
        </dgm:presLayoutVars>
      </dgm:prSet>
      <dgm:spPr/>
    </dgm:pt>
    <dgm:pt modelId="{7B954F64-ECB1-4D06-A3AA-EDDBC9BEFBBC}" type="pres">
      <dgm:prSet presAssocID="{913B821D-E9A7-42D8-8D7E-31B4C43B0DA5}" presName="composite" presStyleCnt="0"/>
      <dgm:spPr/>
    </dgm:pt>
    <dgm:pt modelId="{7477017A-2721-4914-8195-3FC011B24192}" type="pres">
      <dgm:prSet presAssocID="{913B821D-E9A7-42D8-8D7E-31B4C43B0DA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C5A0445-5024-486C-9F91-7C70DC6097F0}" type="pres">
      <dgm:prSet presAssocID="{913B821D-E9A7-42D8-8D7E-31B4C43B0DA5}" presName="descendantText" presStyleLbl="alignAcc1" presStyleIdx="0" presStyleCnt="4">
        <dgm:presLayoutVars>
          <dgm:bulletEnabled val="1"/>
        </dgm:presLayoutVars>
      </dgm:prSet>
      <dgm:spPr/>
    </dgm:pt>
    <dgm:pt modelId="{3A856F9B-D2F1-4142-9AAA-1A432FC1D583}" type="pres">
      <dgm:prSet presAssocID="{01DEE934-14C2-4CC5-ADC7-95C598D55C41}" presName="sp" presStyleCnt="0"/>
      <dgm:spPr/>
    </dgm:pt>
    <dgm:pt modelId="{6CDB6077-7332-4D76-8137-6FB215BE3A2E}" type="pres">
      <dgm:prSet presAssocID="{E7324C4A-7126-4B80-ACEA-B90682480D02}" presName="composite" presStyleCnt="0"/>
      <dgm:spPr/>
    </dgm:pt>
    <dgm:pt modelId="{CE8C0AAE-45B4-4D7D-A8D0-C0BA2732B27A}" type="pres">
      <dgm:prSet presAssocID="{E7324C4A-7126-4B80-ACEA-B90682480D02}" presName="parentText" presStyleLbl="alignNode1" presStyleIdx="1" presStyleCnt="4" custLinFactNeighborX="-53" custLinFactNeighborY="2765">
        <dgm:presLayoutVars>
          <dgm:chMax val="1"/>
          <dgm:bulletEnabled val="1"/>
        </dgm:presLayoutVars>
      </dgm:prSet>
      <dgm:spPr/>
    </dgm:pt>
    <dgm:pt modelId="{97810255-2C6F-4414-9F51-469232F30371}" type="pres">
      <dgm:prSet presAssocID="{E7324C4A-7126-4B80-ACEA-B90682480D02}" presName="descendantText" presStyleLbl="alignAcc1" presStyleIdx="1" presStyleCnt="4">
        <dgm:presLayoutVars>
          <dgm:bulletEnabled val="1"/>
        </dgm:presLayoutVars>
      </dgm:prSet>
      <dgm:spPr/>
    </dgm:pt>
    <dgm:pt modelId="{1A415F13-F8BB-48FA-AFB7-5E8F08DF2ACD}" type="pres">
      <dgm:prSet presAssocID="{5CF215BC-8048-445C-9231-8E4405CE03CC}" presName="sp" presStyleCnt="0"/>
      <dgm:spPr/>
    </dgm:pt>
    <dgm:pt modelId="{55EBC962-22F4-4852-A85A-C90F22DC9E4E}" type="pres">
      <dgm:prSet presAssocID="{193E2FF6-9808-4E1A-A345-F7CE15130D92}" presName="composite" presStyleCnt="0"/>
      <dgm:spPr/>
    </dgm:pt>
    <dgm:pt modelId="{AFBEFEAE-020E-45BC-9729-E1E012734164}" type="pres">
      <dgm:prSet presAssocID="{193E2FF6-9808-4E1A-A345-F7CE15130D9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60E0818-09E7-4B76-8C41-8AC2362A4025}" type="pres">
      <dgm:prSet presAssocID="{193E2FF6-9808-4E1A-A345-F7CE15130D92}" presName="descendantText" presStyleLbl="alignAcc1" presStyleIdx="2" presStyleCnt="4">
        <dgm:presLayoutVars>
          <dgm:bulletEnabled val="1"/>
        </dgm:presLayoutVars>
      </dgm:prSet>
      <dgm:spPr/>
    </dgm:pt>
    <dgm:pt modelId="{CBCEE3EE-BB5E-4D28-B20A-9B0FF6C80ACC}" type="pres">
      <dgm:prSet presAssocID="{5955BD24-1A98-42E7-A84F-25F42E7BEF1F}" presName="sp" presStyleCnt="0"/>
      <dgm:spPr/>
    </dgm:pt>
    <dgm:pt modelId="{2550B0A6-7EBE-4901-9AEA-6683A034A075}" type="pres">
      <dgm:prSet presAssocID="{4D68FE2A-7686-4B74-851F-DB6719960982}" presName="composite" presStyleCnt="0"/>
      <dgm:spPr/>
    </dgm:pt>
    <dgm:pt modelId="{AFB38648-15B5-47F7-95E4-85D69D5C8EFE}" type="pres">
      <dgm:prSet presAssocID="{4D68FE2A-7686-4B74-851F-DB671996098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A9FAC64-EFF5-45B8-B2E5-C46C95801656}" type="pres">
      <dgm:prSet presAssocID="{4D68FE2A-7686-4B74-851F-DB6719960982}" presName="descendantText" presStyleLbl="alignAcc1" presStyleIdx="3" presStyleCnt="4" custLinFactNeighborX="-2" custLinFactNeighborY="0">
        <dgm:presLayoutVars>
          <dgm:bulletEnabled val="1"/>
        </dgm:presLayoutVars>
      </dgm:prSet>
      <dgm:spPr/>
    </dgm:pt>
  </dgm:ptLst>
  <dgm:cxnLst>
    <dgm:cxn modelId="{44041705-3E70-420E-A47C-BFCFF517B071}" srcId="{E7324C4A-7126-4B80-ACEA-B90682480D02}" destId="{4D5E0BD0-F22F-4396-BCC7-187474E3433B}" srcOrd="1" destOrd="0" parTransId="{8706C4C1-A5D3-4F1C-A85E-50F386629B84}" sibTransId="{F16E374A-8D39-411A-AF35-139DFFE5A315}"/>
    <dgm:cxn modelId="{0D3EEB06-93F2-4BF6-8B5F-092D1127F755}" type="presOf" srcId="{C5FD11A6-981F-49FE-890D-BFB34B74EDDA}" destId="{1C5A0445-5024-486C-9F91-7C70DC6097F0}" srcOrd="0" destOrd="0" presId="urn:microsoft.com/office/officeart/2005/8/layout/chevron2"/>
    <dgm:cxn modelId="{182BCE3C-742D-4038-885B-5748B55BED49}" srcId="{913B821D-E9A7-42D8-8D7E-31B4C43B0DA5}" destId="{0C24CDFB-AE58-42A8-8696-21DEACDA4CAE}" srcOrd="2" destOrd="0" parTransId="{2DC32314-A2FA-4D41-B346-5E4CE5A95A08}" sibTransId="{35D89DA1-6E3C-467E-8DA7-4DBF40D495E0}"/>
    <dgm:cxn modelId="{102BAD65-25DB-4D1E-BBF0-4C66E7817978}" type="presOf" srcId="{966DE952-F937-4E12-B16F-F7310D614DA9}" destId="{97810255-2C6F-4414-9F51-469232F30371}" srcOrd="0" destOrd="0" presId="urn:microsoft.com/office/officeart/2005/8/layout/chevron2"/>
    <dgm:cxn modelId="{E251D567-B6BB-4658-85BC-602A55E06798}" type="presOf" srcId="{0C24CDFB-AE58-42A8-8696-21DEACDA4CAE}" destId="{1C5A0445-5024-486C-9F91-7C70DC6097F0}" srcOrd="0" destOrd="2" presId="urn:microsoft.com/office/officeart/2005/8/layout/chevron2"/>
    <dgm:cxn modelId="{56E0A475-70D1-40A0-9E19-29C7C1DD0E06}" type="presOf" srcId="{2A8EDD8F-E9D9-4ABC-BB1E-17EE69F2AD8D}" destId="{3A9FAC64-EFF5-45B8-B2E5-C46C95801656}" srcOrd="0" destOrd="0" presId="urn:microsoft.com/office/officeart/2005/8/layout/chevron2"/>
    <dgm:cxn modelId="{4EB3DF78-4CB2-4E24-B701-211D8EFA0585}" type="presOf" srcId="{4D68FE2A-7686-4B74-851F-DB6719960982}" destId="{AFB38648-15B5-47F7-95E4-85D69D5C8EFE}" srcOrd="0" destOrd="0" presId="urn:microsoft.com/office/officeart/2005/8/layout/chevron2"/>
    <dgm:cxn modelId="{000E3582-F100-4259-BD79-BD5E4CFE6F26}" type="presOf" srcId="{7AE233A2-EB9F-48E6-AADB-BAE7E135B0E0}" destId="{1C5A0445-5024-486C-9F91-7C70DC6097F0}" srcOrd="0" destOrd="1" presId="urn:microsoft.com/office/officeart/2005/8/layout/chevron2"/>
    <dgm:cxn modelId="{C66A7D85-5867-442A-9F6B-A45D7FCB96DA}" srcId="{E7324C4A-7126-4B80-ACEA-B90682480D02}" destId="{966DE952-F937-4E12-B16F-F7310D614DA9}" srcOrd="0" destOrd="0" parTransId="{B749E1FE-3862-4E2C-BE98-B1DDFBE0939C}" sibTransId="{182CF15F-A73A-4A86-9DD5-9C62CAFF9B22}"/>
    <dgm:cxn modelId="{60061193-E2D4-48B5-BDF5-F036E55BD430}" srcId="{913B821D-E9A7-42D8-8D7E-31B4C43B0DA5}" destId="{7AE233A2-EB9F-48E6-AADB-BAE7E135B0E0}" srcOrd="1" destOrd="0" parTransId="{2F7E9576-2222-47B3-BBE2-3CED5A9921FD}" sibTransId="{A324F04B-0033-419E-8F64-BC5643A97439}"/>
    <dgm:cxn modelId="{D6FF91A0-E8E3-471C-8B0B-E750F5E7A6F6}" type="presOf" srcId="{23451C21-7403-4409-BC74-4B7272DC2789}" destId="{860E0818-09E7-4B76-8C41-8AC2362A4025}" srcOrd="0" destOrd="0" presId="urn:microsoft.com/office/officeart/2005/8/layout/chevron2"/>
    <dgm:cxn modelId="{D0ECC0A3-9110-4EE8-AAEC-595540F59A91}" srcId="{4D68FE2A-7686-4B74-851F-DB6719960982}" destId="{2A8EDD8F-E9D9-4ABC-BB1E-17EE69F2AD8D}" srcOrd="0" destOrd="0" parTransId="{4DC91048-A285-4691-85DC-EE80108C6B4F}" sibTransId="{D50CDADD-3624-43BB-8E5C-B9019B7B17E6}"/>
    <dgm:cxn modelId="{C9F022AA-EC07-4DE6-BBF1-F4752C826770}" srcId="{913B821D-E9A7-42D8-8D7E-31B4C43B0DA5}" destId="{C5FD11A6-981F-49FE-890D-BFB34B74EDDA}" srcOrd="0" destOrd="0" parTransId="{EF5DB0FD-4350-4CEB-A0A4-342B1AA55CEF}" sibTransId="{593D0D8C-CEB7-4B0F-A334-542C3F04F1CB}"/>
    <dgm:cxn modelId="{87349CAB-320D-43CA-8F90-6D24AF7E3F36}" srcId="{193E2FF6-9808-4E1A-A345-F7CE15130D92}" destId="{23451C21-7403-4409-BC74-4B7272DC2789}" srcOrd="0" destOrd="0" parTransId="{C71F53C5-8FBB-4176-9389-B6A7DB9BA76A}" sibTransId="{24A00F7D-C7D4-461A-B691-4CC9F05553CB}"/>
    <dgm:cxn modelId="{9D77C4BF-DDF9-46D2-91CE-8EDCEA8BE617}" srcId="{56ADEAFB-E6E6-4896-9021-09888DB204DC}" destId="{E7324C4A-7126-4B80-ACEA-B90682480D02}" srcOrd="1" destOrd="0" parTransId="{17822A49-991F-43E2-BCB5-9D5021BEDE98}" sibTransId="{5CF215BC-8048-445C-9231-8E4405CE03CC}"/>
    <dgm:cxn modelId="{DB458AC7-DC5D-4324-BAE1-CA8F22D429D2}" srcId="{56ADEAFB-E6E6-4896-9021-09888DB204DC}" destId="{193E2FF6-9808-4E1A-A345-F7CE15130D92}" srcOrd="2" destOrd="0" parTransId="{ACA158BE-7226-4FED-B4E3-1AE47E492458}" sibTransId="{5955BD24-1A98-42E7-A84F-25F42E7BEF1F}"/>
    <dgm:cxn modelId="{6279D6C7-AF9C-4428-B999-7D6D136FF27F}" type="presOf" srcId="{193E2FF6-9808-4E1A-A345-F7CE15130D92}" destId="{AFBEFEAE-020E-45BC-9729-E1E012734164}" srcOrd="0" destOrd="0" presId="urn:microsoft.com/office/officeart/2005/8/layout/chevron2"/>
    <dgm:cxn modelId="{4FE890C9-A692-4AD9-9990-E43A57F2438E}" type="presOf" srcId="{4D5E0BD0-F22F-4396-BCC7-187474E3433B}" destId="{97810255-2C6F-4414-9F51-469232F30371}" srcOrd="0" destOrd="1" presId="urn:microsoft.com/office/officeart/2005/8/layout/chevron2"/>
    <dgm:cxn modelId="{AEDECDDF-686C-4F65-A3E0-449197A14068}" type="presOf" srcId="{56ADEAFB-E6E6-4896-9021-09888DB204DC}" destId="{3CAFE720-A640-4F58-B7CF-40B5AD4D13D3}" srcOrd="0" destOrd="0" presId="urn:microsoft.com/office/officeart/2005/8/layout/chevron2"/>
    <dgm:cxn modelId="{93FC55E3-5629-44FB-83B3-637F9EA7107F}" srcId="{56ADEAFB-E6E6-4896-9021-09888DB204DC}" destId="{4D68FE2A-7686-4B74-851F-DB6719960982}" srcOrd="3" destOrd="0" parTransId="{6C033D98-5153-4673-91FA-45CDD7842C20}" sibTransId="{A89644C4-E59B-4B5F-B954-571B933486C2}"/>
    <dgm:cxn modelId="{606904E7-7187-46E7-BC09-BB300AD5E535}" type="presOf" srcId="{913B821D-E9A7-42D8-8D7E-31B4C43B0DA5}" destId="{7477017A-2721-4914-8195-3FC011B24192}" srcOrd="0" destOrd="0" presId="urn:microsoft.com/office/officeart/2005/8/layout/chevron2"/>
    <dgm:cxn modelId="{53B851FA-C739-41F1-ACC6-DA56A17A21F4}" srcId="{56ADEAFB-E6E6-4896-9021-09888DB204DC}" destId="{913B821D-E9A7-42D8-8D7E-31B4C43B0DA5}" srcOrd="0" destOrd="0" parTransId="{996FF2E1-B41D-4EEA-8188-7F7611973312}" sibTransId="{01DEE934-14C2-4CC5-ADC7-95C598D55C41}"/>
    <dgm:cxn modelId="{7D532BFD-A822-4DC1-8878-5BDCAA222482}" type="presOf" srcId="{E7324C4A-7126-4B80-ACEA-B90682480D02}" destId="{CE8C0AAE-45B4-4D7D-A8D0-C0BA2732B27A}" srcOrd="0" destOrd="0" presId="urn:microsoft.com/office/officeart/2005/8/layout/chevron2"/>
    <dgm:cxn modelId="{963C7ED3-82DD-4C37-A893-4C01AD2371EF}" type="presParOf" srcId="{3CAFE720-A640-4F58-B7CF-40B5AD4D13D3}" destId="{7B954F64-ECB1-4D06-A3AA-EDDBC9BEFBBC}" srcOrd="0" destOrd="0" presId="urn:microsoft.com/office/officeart/2005/8/layout/chevron2"/>
    <dgm:cxn modelId="{5E7DF863-D0A1-4F89-8005-DFF06208D6AB}" type="presParOf" srcId="{7B954F64-ECB1-4D06-A3AA-EDDBC9BEFBBC}" destId="{7477017A-2721-4914-8195-3FC011B24192}" srcOrd="0" destOrd="0" presId="urn:microsoft.com/office/officeart/2005/8/layout/chevron2"/>
    <dgm:cxn modelId="{D7BD6C8D-46C4-4DDA-85E3-C8A814CD3E34}" type="presParOf" srcId="{7B954F64-ECB1-4D06-A3AA-EDDBC9BEFBBC}" destId="{1C5A0445-5024-486C-9F91-7C70DC6097F0}" srcOrd="1" destOrd="0" presId="urn:microsoft.com/office/officeart/2005/8/layout/chevron2"/>
    <dgm:cxn modelId="{C0DA342C-B8E3-4FF0-B67D-304C002D50FA}" type="presParOf" srcId="{3CAFE720-A640-4F58-B7CF-40B5AD4D13D3}" destId="{3A856F9B-D2F1-4142-9AAA-1A432FC1D583}" srcOrd="1" destOrd="0" presId="urn:microsoft.com/office/officeart/2005/8/layout/chevron2"/>
    <dgm:cxn modelId="{DD923B70-66D2-4521-A020-6011900EB88B}" type="presParOf" srcId="{3CAFE720-A640-4F58-B7CF-40B5AD4D13D3}" destId="{6CDB6077-7332-4D76-8137-6FB215BE3A2E}" srcOrd="2" destOrd="0" presId="urn:microsoft.com/office/officeart/2005/8/layout/chevron2"/>
    <dgm:cxn modelId="{9FAF7E7D-89C2-4983-9DB6-764D7693C041}" type="presParOf" srcId="{6CDB6077-7332-4D76-8137-6FB215BE3A2E}" destId="{CE8C0AAE-45B4-4D7D-A8D0-C0BA2732B27A}" srcOrd="0" destOrd="0" presId="urn:microsoft.com/office/officeart/2005/8/layout/chevron2"/>
    <dgm:cxn modelId="{3215EBA0-29DD-46A0-B95E-253EFBE2C344}" type="presParOf" srcId="{6CDB6077-7332-4D76-8137-6FB215BE3A2E}" destId="{97810255-2C6F-4414-9F51-469232F30371}" srcOrd="1" destOrd="0" presId="urn:microsoft.com/office/officeart/2005/8/layout/chevron2"/>
    <dgm:cxn modelId="{D352BC45-CCE4-4601-B825-4A13E1730D1F}" type="presParOf" srcId="{3CAFE720-A640-4F58-B7CF-40B5AD4D13D3}" destId="{1A415F13-F8BB-48FA-AFB7-5E8F08DF2ACD}" srcOrd="3" destOrd="0" presId="urn:microsoft.com/office/officeart/2005/8/layout/chevron2"/>
    <dgm:cxn modelId="{F9D27040-0EE2-4945-A2F0-9E1735BD4479}" type="presParOf" srcId="{3CAFE720-A640-4F58-B7CF-40B5AD4D13D3}" destId="{55EBC962-22F4-4852-A85A-C90F22DC9E4E}" srcOrd="4" destOrd="0" presId="urn:microsoft.com/office/officeart/2005/8/layout/chevron2"/>
    <dgm:cxn modelId="{1B7DC846-6364-41C7-A441-111FB37E21CF}" type="presParOf" srcId="{55EBC962-22F4-4852-A85A-C90F22DC9E4E}" destId="{AFBEFEAE-020E-45BC-9729-E1E012734164}" srcOrd="0" destOrd="0" presId="urn:microsoft.com/office/officeart/2005/8/layout/chevron2"/>
    <dgm:cxn modelId="{D607A964-BF46-4804-BF04-1B6E7418CF0A}" type="presParOf" srcId="{55EBC962-22F4-4852-A85A-C90F22DC9E4E}" destId="{860E0818-09E7-4B76-8C41-8AC2362A4025}" srcOrd="1" destOrd="0" presId="urn:microsoft.com/office/officeart/2005/8/layout/chevron2"/>
    <dgm:cxn modelId="{35A41D5D-1304-42D4-988C-9223BE3B67D4}" type="presParOf" srcId="{3CAFE720-A640-4F58-B7CF-40B5AD4D13D3}" destId="{CBCEE3EE-BB5E-4D28-B20A-9B0FF6C80ACC}" srcOrd="5" destOrd="0" presId="urn:microsoft.com/office/officeart/2005/8/layout/chevron2"/>
    <dgm:cxn modelId="{BD113AA8-352A-459C-BFB9-D76CE8885148}" type="presParOf" srcId="{3CAFE720-A640-4F58-B7CF-40B5AD4D13D3}" destId="{2550B0A6-7EBE-4901-9AEA-6683A034A075}" srcOrd="6" destOrd="0" presId="urn:microsoft.com/office/officeart/2005/8/layout/chevron2"/>
    <dgm:cxn modelId="{D752A523-278F-493B-8F22-7F3A2E117339}" type="presParOf" srcId="{2550B0A6-7EBE-4901-9AEA-6683A034A075}" destId="{AFB38648-15B5-47F7-95E4-85D69D5C8EFE}" srcOrd="0" destOrd="0" presId="urn:microsoft.com/office/officeart/2005/8/layout/chevron2"/>
    <dgm:cxn modelId="{F8E38B35-D505-4359-BF87-04D1F16F4800}" type="presParOf" srcId="{2550B0A6-7EBE-4901-9AEA-6683A034A075}" destId="{3A9FAC64-EFF5-45B8-B2E5-C46C958016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017A-2721-4914-8195-3FC011B24192}">
      <dsp:nvSpPr>
        <dsp:cNvPr id="0" name=""/>
        <dsp:cNvSpPr/>
      </dsp:nvSpPr>
      <dsp:spPr>
        <a:xfrm rot="5400000">
          <a:off x="-200781" y="203035"/>
          <a:ext cx="1338546" cy="93698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Preparing Data</a:t>
          </a:r>
          <a:endParaRPr lang="en-IN" sz="1300" kern="1200" dirty="0"/>
        </a:p>
      </dsp:txBody>
      <dsp:txXfrm rot="-5400000">
        <a:off x="1" y="470744"/>
        <a:ext cx="936982" cy="401564"/>
      </dsp:txXfrm>
    </dsp:sp>
    <dsp:sp modelId="{1C5A0445-5024-486C-9F91-7C70DC6097F0}">
      <dsp:nvSpPr>
        <dsp:cNvPr id="0" name=""/>
        <dsp:cNvSpPr/>
      </dsp:nvSpPr>
      <dsp:spPr>
        <a:xfrm rot="5400000">
          <a:off x="5099176" y="-4159940"/>
          <a:ext cx="870055" cy="9194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Downloaded data from </a:t>
          </a:r>
          <a:r>
            <a:rPr lang="en-IN" sz="1600" kern="1200" dirty="0"/>
            <a:t>https://datacatalog.worldbank.org/dataset/international-debt-statistics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Imported in Python.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Using pandas performed Data Cleaning.</a:t>
          </a:r>
          <a:endParaRPr lang="en-IN" sz="1600" kern="1200" dirty="0"/>
        </a:p>
      </dsp:txBody>
      <dsp:txXfrm rot="-5400000">
        <a:off x="936983" y="44726"/>
        <a:ext cx="9151969" cy="785109"/>
      </dsp:txXfrm>
    </dsp:sp>
    <dsp:sp modelId="{CE8C0AAE-45B4-4D7D-A8D0-C0BA2732B27A}">
      <dsp:nvSpPr>
        <dsp:cNvPr id="0" name=""/>
        <dsp:cNvSpPr/>
      </dsp:nvSpPr>
      <dsp:spPr>
        <a:xfrm rot="5400000">
          <a:off x="-200781" y="1432902"/>
          <a:ext cx="1338546" cy="93698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MySQL</a:t>
          </a:r>
          <a:br>
            <a:rPr lang="en-GB" sz="1300" kern="1200" dirty="0"/>
          </a:br>
          <a:r>
            <a:rPr lang="en-GB" sz="1300" kern="1200" dirty="0"/>
            <a:t>Database</a:t>
          </a:r>
        </a:p>
      </dsp:txBody>
      <dsp:txXfrm rot="-5400000">
        <a:off x="1" y="1700611"/>
        <a:ext cx="936982" cy="401564"/>
      </dsp:txXfrm>
    </dsp:sp>
    <dsp:sp modelId="{97810255-2C6F-4414-9F51-469232F30371}">
      <dsp:nvSpPr>
        <dsp:cNvPr id="0" name=""/>
        <dsp:cNvSpPr/>
      </dsp:nvSpPr>
      <dsp:spPr>
        <a:xfrm rot="5400000">
          <a:off x="5099176" y="-2967083"/>
          <a:ext cx="870055" cy="9194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Answered for Problem questions using SQL queries.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Connected MySQL to Power BI Directly for Dashboarding.</a:t>
          </a:r>
          <a:endParaRPr lang="en-IN" sz="1600" kern="1200" dirty="0"/>
        </a:p>
      </dsp:txBody>
      <dsp:txXfrm rot="-5400000">
        <a:off x="936983" y="1237583"/>
        <a:ext cx="9151969" cy="785109"/>
      </dsp:txXfrm>
    </dsp:sp>
    <dsp:sp modelId="{AFBEFEAE-020E-45BC-9729-E1E012734164}">
      <dsp:nvSpPr>
        <dsp:cNvPr id="0" name=""/>
        <dsp:cNvSpPr/>
      </dsp:nvSpPr>
      <dsp:spPr>
        <a:xfrm rot="5400000">
          <a:off x="-200781" y="2588747"/>
          <a:ext cx="1338546" cy="93698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Power BI Dashboard</a:t>
          </a:r>
        </a:p>
      </dsp:txBody>
      <dsp:txXfrm rot="-5400000">
        <a:off x="1" y="2856456"/>
        <a:ext cx="936982" cy="401564"/>
      </dsp:txXfrm>
    </dsp:sp>
    <dsp:sp modelId="{860E0818-09E7-4B76-8C41-8AC2362A4025}">
      <dsp:nvSpPr>
        <dsp:cNvPr id="0" name=""/>
        <dsp:cNvSpPr/>
      </dsp:nvSpPr>
      <dsp:spPr>
        <a:xfrm rot="5400000">
          <a:off x="5099176" y="-1774227"/>
          <a:ext cx="870055" cy="9194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Connected directly to the MySQL database to create visual representations of the data and analysis results.</a:t>
          </a:r>
          <a:endParaRPr lang="en-IN" sz="1600" kern="1200" dirty="0"/>
        </a:p>
      </dsp:txBody>
      <dsp:txXfrm rot="-5400000">
        <a:off x="936983" y="2430439"/>
        <a:ext cx="9151969" cy="785109"/>
      </dsp:txXfrm>
    </dsp:sp>
    <dsp:sp modelId="{AFB38648-15B5-47F7-95E4-85D69D5C8EFE}">
      <dsp:nvSpPr>
        <dsp:cNvPr id="0" name=""/>
        <dsp:cNvSpPr/>
      </dsp:nvSpPr>
      <dsp:spPr>
        <a:xfrm rot="5400000">
          <a:off x="-200781" y="3781604"/>
          <a:ext cx="1338546" cy="93698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Saving Report</a:t>
          </a:r>
          <a:endParaRPr lang="en-IN" sz="1300" kern="1200" dirty="0"/>
        </a:p>
      </dsp:txBody>
      <dsp:txXfrm rot="-5400000">
        <a:off x="1" y="4049313"/>
        <a:ext cx="936982" cy="401564"/>
      </dsp:txXfrm>
    </dsp:sp>
    <dsp:sp modelId="{3A9FAC64-EFF5-45B8-B2E5-C46C95801656}">
      <dsp:nvSpPr>
        <dsp:cNvPr id="0" name=""/>
        <dsp:cNvSpPr/>
      </dsp:nvSpPr>
      <dsp:spPr>
        <a:xfrm rot="5400000">
          <a:off x="5098992" y="-581371"/>
          <a:ext cx="870055" cy="9194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Publishing and Saving the report in BI Service and Desktop.</a:t>
          </a:r>
          <a:endParaRPr lang="en-IN" sz="1600" kern="1200" dirty="0"/>
        </a:p>
      </dsp:txBody>
      <dsp:txXfrm rot="-5400000">
        <a:off x="936799" y="3623295"/>
        <a:ext cx="9151969" cy="78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84DA70-C731-4C70-880D-CCD4705E623C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0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30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3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0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76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76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63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42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44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1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81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341" y="116541"/>
            <a:ext cx="9011382" cy="4260387"/>
          </a:xfrm>
        </p:spPr>
        <p:txBody>
          <a:bodyPr anchor="b">
            <a:noAutofit/>
          </a:bodyPr>
          <a:lstStyle/>
          <a:p>
            <a:r>
              <a:rPr lang="en-IN" sz="7200" dirty="0"/>
              <a:t>Analyse International Debt Statistics 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388506"/>
            <a:ext cx="2933461" cy="774186"/>
          </a:xfrm>
        </p:spPr>
        <p:txBody>
          <a:bodyPr anchor="t"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Bahnschrift SemiLight Condensed" panose="020B0502040204020203" pitchFamily="34" charset="0"/>
              </a:rPr>
              <a:t>BI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FBA-0E84-4FDD-AFA8-3999B08E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506"/>
          </a:xfrm>
        </p:spPr>
        <p:txBody>
          <a:bodyPr>
            <a:normAutofit/>
          </a:bodyPr>
          <a:lstStyle/>
          <a:p>
            <a:r>
              <a:rPr lang="en-GB" dirty="0"/>
              <a:t>Objective :</a:t>
            </a:r>
            <a:endParaRPr lang="en-IN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40390218-7052-4A99-A42E-CA961768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525"/>
            <a:ext cx="8596668" cy="1503063"/>
          </a:xfrm>
        </p:spPr>
        <p:txBody>
          <a:bodyPr>
            <a:normAutofit/>
          </a:bodyPr>
          <a:lstStyle/>
          <a:p>
            <a:r>
              <a:rPr lang="en-GB" dirty="0"/>
              <a:t>Creating interactive report by using World Bank’s Data to visualize and analyse the debt owed by the developing and financially unstable countries and economies.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AED6B-3828-E463-B833-28ED97C4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58" y="3063933"/>
            <a:ext cx="4129012" cy="31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8699-36B7-4AB4-B878-2F13DFC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62310"/>
            <a:ext cx="8596668" cy="785004"/>
          </a:xfrm>
        </p:spPr>
        <p:txBody>
          <a:bodyPr>
            <a:normAutofit/>
          </a:bodyPr>
          <a:lstStyle/>
          <a:p>
            <a:r>
              <a:rPr lang="en-GB" dirty="0"/>
              <a:t>Tasks of the BI Report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6C76-CACA-4361-A893-91EA6057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33909"/>
            <a:ext cx="8596668" cy="36539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Summarising</a:t>
            </a:r>
            <a:r>
              <a:rPr lang="en-GB" dirty="0"/>
              <a:t> World Bank's international debt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Finding the number of distinct countries.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Finding out the distinct debt indicators.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Totalling the amount of debt owed by the countries.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Country with the highest debt.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Average amount of debt across indicators.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highest amounts of principal repayments.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most common debt indicator.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Other viable debt issues and conclusion.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5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AB3D-4EAB-49D6-A613-F091FD9E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22695"/>
            <a:ext cx="8596668" cy="860400"/>
          </a:xfrm>
        </p:spPr>
        <p:txBody>
          <a:bodyPr>
            <a:normAutofit/>
          </a:bodyPr>
          <a:lstStyle/>
          <a:p>
            <a:r>
              <a:rPr lang="en-GB" dirty="0"/>
              <a:t>Data Info: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E651-7D9C-4B0B-83FF-E9AF8AC0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87260"/>
            <a:ext cx="8596668" cy="404705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File Name (IDS_ALLCountries.xlsx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Number of Sheets (4)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Length of date stamp (8 Digits)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Number of Columns (6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Column Names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Country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Country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Indicator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Indicator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Columns Data Type ( Characters)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85E-C664-4A89-9041-E1C9736B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0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Process of Creating Report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9D7110-ED97-4ED8-94CE-B0234C7D8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39399"/>
              </p:ext>
            </p:extLst>
          </p:nvPr>
        </p:nvGraphicFramePr>
        <p:xfrm>
          <a:off x="685800" y="1721225"/>
          <a:ext cx="10131425" cy="492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95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D7B-CA76-4B1F-926B-AD0A4703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621508"/>
            <a:ext cx="3334870" cy="5940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Preparing Data</a:t>
            </a: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58AA77CB-E816-49C6-BB45-ED4DDD140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918" y="1142612"/>
            <a:ext cx="5473781" cy="17818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First and second step,  is to download the data and import it to the Python for Data Cleaning and transformation.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FCC36-F333-F2AB-EAA5-0FEED7EF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2954112"/>
            <a:ext cx="6490447" cy="480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4E2E9-3BA5-4B70-F1D0-D69A68FC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3445586"/>
            <a:ext cx="8086165" cy="522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0AECB-1948-55D1-3028-A688B17D9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5" y="3989411"/>
            <a:ext cx="8996082" cy="108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954D8-9804-BF6A-7952-4EC7AC15F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" y="5115996"/>
            <a:ext cx="9627266" cy="1198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5E57AD-B0AC-3434-A5A1-442211999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640" y="16086"/>
            <a:ext cx="5891690" cy="28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4BC-CF8E-4BE3-A1CD-AE84EB48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316174"/>
            <a:ext cx="3863788" cy="506138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BI Report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983F-F9E0-4869-A3CD-A1CB3F8E2E27}"/>
              </a:ext>
            </a:extLst>
          </p:cNvPr>
          <p:cNvSpPr txBox="1"/>
          <p:nvPr/>
        </p:nvSpPr>
        <p:spPr>
          <a:xfrm>
            <a:off x="3971364" y="107578"/>
            <a:ext cx="82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Creating Visuals using Matrix, Cards, Maps and etc,.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Filtering out some of the rows containing group of countries or Organisations.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Top N Filters are used for filtering top countries with respect to the required tables.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41AE4-8C1F-1A9B-0576-F9D292E8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1" y="1239504"/>
            <a:ext cx="5362575" cy="517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DC66C-81A3-461A-6D5B-E4F235BF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5" y="1239504"/>
            <a:ext cx="5362575" cy="51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89DB-2427-4A67-8000-A9D48980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38417"/>
            <a:ext cx="8596668" cy="70217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9783-D7D9-4951-848D-2177351F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12" y="981635"/>
            <a:ext cx="10690411" cy="299869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 Debt Concentration: China and India are the leading countries in terms of total debt, with China holding nearly 40% of the global debt.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Significant Repayments: China also has the highest principal repayments, indicating its large debt servicing obligations.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Debt Trends: There has been a significant rise in total debt since the 2000s, with notable increases during economic crises.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 Group Distribution: Upper-middle-income countries hold the majority of the debt, highlighting economic disparities.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4265-852A-48F5-142D-3ED1BABDF752}"/>
              </a:ext>
            </a:extLst>
          </p:cNvPr>
          <p:cNvSpPr txBox="1"/>
          <p:nvPr/>
        </p:nvSpPr>
        <p:spPr>
          <a:xfrm>
            <a:off x="898712" y="4824388"/>
            <a:ext cx="10690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Policy Focus: Countries with high debt and repayments should focus on sustainable debt management strategies.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Economic Diversification: High-debt countries might benefit from diversifying their economies to reduce dependency on debt.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Further Analysis: Additional analysis on the impact of debt on economic growth and development could provide deeper insights.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744CBA-7E16-92A7-508E-D486195A3997}"/>
              </a:ext>
            </a:extLst>
          </p:cNvPr>
          <p:cNvSpPr txBox="1">
            <a:spLocks/>
          </p:cNvSpPr>
          <p:nvPr/>
        </p:nvSpPr>
        <p:spPr>
          <a:xfrm>
            <a:off x="1945583" y="3980329"/>
            <a:ext cx="8596668" cy="6432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03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764</TotalTime>
  <Words>447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 Condensed</vt:lpstr>
      <vt:lpstr>Calibri</vt:lpstr>
      <vt:lpstr>Calibri Light</vt:lpstr>
      <vt:lpstr>Wingdings</vt:lpstr>
      <vt:lpstr>Celestial</vt:lpstr>
      <vt:lpstr>Analyse International Debt Statistics </vt:lpstr>
      <vt:lpstr>Objective :</vt:lpstr>
      <vt:lpstr>Tasks of the BI Report :</vt:lpstr>
      <vt:lpstr>Data Info: </vt:lpstr>
      <vt:lpstr>Process of Creating Report </vt:lpstr>
      <vt:lpstr>Preparing Data</vt:lpstr>
      <vt:lpstr>Creating BI Report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International Debt Statistics</dc:title>
  <dc:creator>Shivam Pathak</dc:creator>
  <cp:lastModifiedBy>Amit Sharma</cp:lastModifiedBy>
  <cp:revision>4</cp:revision>
  <dcterms:created xsi:type="dcterms:W3CDTF">2022-01-12T08:03:38Z</dcterms:created>
  <dcterms:modified xsi:type="dcterms:W3CDTF">2024-08-03T05:16:21Z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