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8" r:id="rId1"/>
  </p:sldMasterIdLst>
  <p:notesMasterIdLst>
    <p:notesMasterId r:id="rId16"/>
  </p:notesMasterIdLst>
  <p:sldIdLst>
    <p:sldId id="256" r:id="rId2"/>
    <p:sldId id="299" r:id="rId3"/>
    <p:sldId id="297" r:id="rId4"/>
    <p:sldId id="312" r:id="rId5"/>
    <p:sldId id="311" r:id="rId6"/>
    <p:sldId id="301" r:id="rId7"/>
    <p:sldId id="314" r:id="rId8"/>
    <p:sldId id="261" r:id="rId9"/>
    <p:sldId id="324" r:id="rId10"/>
    <p:sldId id="317" r:id="rId11"/>
    <p:sldId id="318" r:id="rId12"/>
    <p:sldId id="325" r:id="rId13"/>
    <p:sldId id="326" r:id="rId14"/>
    <p:sldId id="319" r:id="rId15"/>
  </p:sldIdLst>
  <p:sldSz cx="9144000" cy="5143500" type="screen16x9"/>
  <p:notesSz cx="6858000" cy="9144000"/>
  <p:embeddedFontLst>
    <p:embeddedFont>
      <p:font typeface="Alatsi" panose="020B0604020202020204" charset="0"/>
      <p:regular r:id="rId17"/>
    </p:embeddedFont>
    <p:embeddedFont>
      <p:font typeface="Cambria Math" panose="02040503050406030204" pitchFamily="18" charset="0"/>
      <p:regular r:id="rId18"/>
    </p:embeddedFont>
    <p:embeddedFont>
      <p:font typeface="Nunito Light" panose="020F0502020204030204" pitchFamily="2" charset="0"/>
      <p:regular r:id="rId19"/>
      <p:italic r:id="rId20"/>
    </p:embeddedFont>
    <p:embeddedFont>
      <p:font typeface="Poppins" panose="00000500000000000000" pitchFamily="2" charset="0"/>
      <p:regular r:id="rId21"/>
      <p:bold r:id="rId22"/>
      <p:italic r:id="rId23"/>
      <p:boldItalic r:id="rId2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5A728F"/>
    <a:srgbClr val="BECDE0"/>
    <a:srgbClr val="212C43"/>
    <a:srgbClr val="C5D4E6"/>
    <a:srgbClr val="8094AE"/>
    <a:srgbClr val="8296AF"/>
    <a:srgbClr val="FFECA7"/>
    <a:srgbClr val="FFFA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5270E3B-4294-4F42-A63B-89B4209ADF15}">
  <a:tblStyle styleId="{25270E3B-4294-4F42-A63B-89B4209ADF15}"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CEF9D7EE-D0FA-4FBA-8645-D4ECFCDA1967}" styleName="Table_1">
    <a:wholeTbl>
      <a:tcTxStyle>
        <a:font>
          <a:latin typeface="Arial"/>
          <a:ea typeface="Arial"/>
          <a:cs typeface="Arial"/>
        </a:font>
        <a:srgbClr val="000000"/>
      </a:tcTxStyle>
      <a:tcStyle>
        <a:tcBdr>
          <a:left>
            <a:ln w="9525" cap="flat" cmpd="sng">
              <a:solidFill>
                <a:srgbClr val="000000"/>
              </a:solidFill>
              <a:prstDash val="solid"/>
              <a:round/>
              <a:headEnd type="none" w="sm" len="sm"/>
              <a:tailEnd type="none" w="sm" len="sm"/>
            </a:ln>
          </a:left>
          <a:right>
            <a:ln w="9525" cap="flat" cmpd="sng">
              <a:solidFill>
                <a:srgbClr val="000000"/>
              </a:solidFill>
              <a:prstDash val="solid"/>
              <a:round/>
              <a:headEnd type="none" w="sm" len="sm"/>
              <a:tailEnd type="none" w="sm" len="sm"/>
            </a:ln>
          </a:right>
          <a:top>
            <a:ln w="9525" cap="flat" cmpd="sng">
              <a:solidFill>
                <a:srgbClr val="000000"/>
              </a:solidFill>
              <a:prstDash val="solid"/>
              <a:round/>
              <a:headEnd type="none" w="sm" len="sm"/>
              <a:tailEnd type="none" w="sm" len="sm"/>
            </a:ln>
          </a:top>
          <a:bottom>
            <a:ln w="9525" cap="flat" cmpd="sng">
              <a:solidFill>
                <a:srgbClr val="000000"/>
              </a:solidFill>
              <a:prstDash val="solid"/>
              <a:round/>
              <a:headEnd type="none" w="sm" len="sm"/>
              <a:tailEnd type="none" w="sm" len="sm"/>
            </a:ln>
          </a:bottom>
          <a:insideH>
            <a:ln w="9525" cap="flat" cmpd="sng">
              <a:solidFill>
                <a:srgbClr val="000000"/>
              </a:solidFill>
              <a:prstDash val="solid"/>
              <a:round/>
              <a:headEnd type="none" w="sm" len="sm"/>
              <a:tailEnd type="none" w="sm" len="sm"/>
            </a:ln>
          </a:insideH>
          <a:insideV>
            <a:ln w="9525" cap="flat" cmpd="sng">
              <a:solidFill>
                <a:srgbClr val="000000"/>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3" d="100"/>
          <a:sy n="103" d="100"/>
        </p:scale>
        <p:origin x="874" y="77"/>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font" Target="fonts/font4.fntdata"/><Relationship Id="rId29"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8.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7.fntdata"/><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 Id="rId27"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עמית אורן" userId="9e98f8ea-7c4e-456d-8de2-14e423b44204" providerId="ADAL" clId="{0A7F8C65-AE32-4917-B851-CBFAB4E1DD2C}"/>
    <pc:docChg chg="delSld">
      <pc:chgData name="עמית אורן" userId="9e98f8ea-7c4e-456d-8de2-14e423b44204" providerId="ADAL" clId="{0A7F8C65-AE32-4917-B851-CBFAB4E1DD2C}" dt="2025-04-03T08:48:27.850" v="2" actId="47"/>
      <pc:docMkLst>
        <pc:docMk/>
      </pc:docMkLst>
      <pc:sldChg chg="del">
        <pc:chgData name="עמית אורן" userId="9e98f8ea-7c4e-456d-8de2-14e423b44204" providerId="ADAL" clId="{0A7F8C65-AE32-4917-B851-CBFAB4E1DD2C}" dt="2025-04-03T08:48:27.850" v="2" actId="47"/>
        <pc:sldMkLst>
          <pc:docMk/>
          <pc:sldMk cId="4167965979" sldId="320"/>
        </pc:sldMkLst>
      </pc:sldChg>
      <pc:sldChg chg="del">
        <pc:chgData name="עמית אורן" userId="9e98f8ea-7c4e-456d-8de2-14e423b44204" providerId="ADAL" clId="{0A7F8C65-AE32-4917-B851-CBFAB4E1DD2C}" dt="2025-04-03T08:48:27.201" v="1" actId="47"/>
        <pc:sldMkLst>
          <pc:docMk/>
          <pc:sldMk cId="2667548780" sldId="321"/>
        </pc:sldMkLst>
      </pc:sldChg>
      <pc:sldChg chg="del">
        <pc:chgData name="עמית אורן" userId="9e98f8ea-7c4e-456d-8de2-14e423b44204" providerId="ADAL" clId="{0A7F8C65-AE32-4917-B851-CBFAB4E1DD2C}" dt="2025-04-03T08:48:26.746" v="0" actId="47"/>
        <pc:sldMkLst>
          <pc:docMk/>
          <pc:sldMk cId="703067139" sldId="322"/>
        </pc:sldMkLst>
      </pc:sldChg>
    </pc:docChg>
  </pc:docChgLst>
</pc:chgInfo>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4871AF-EF9C-48F3-AD54-A8DEC559DE39}" type="doc">
      <dgm:prSet loTypeId="urn:microsoft.com/office/officeart/2005/8/layout/vList2" loCatId="list" qsTypeId="urn:microsoft.com/office/officeart/2005/8/quickstyle/simple2" qsCatId="simple" csTypeId="urn:microsoft.com/office/officeart/2005/8/colors/accent2_2" csCatId="accent2" phldr="1"/>
      <dgm:spPr/>
      <dgm:t>
        <a:bodyPr/>
        <a:lstStyle/>
        <a:p>
          <a:pPr rtl="1"/>
          <a:endParaRPr lang="he-IL"/>
        </a:p>
      </dgm:t>
    </dgm:pt>
    <dgm:pt modelId="{1C4D8368-F566-4ACA-BD3A-486F3381E38E}">
      <dgm:prSet>
        <dgm:style>
          <a:lnRef idx="2">
            <a:schemeClr val="accent1"/>
          </a:lnRef>
          <a:fillRef idx="1">
            <a:schemeClr val="lt1"/>
          </a:fillRef>
          <a:effectRef idx="0">
            <a:schemeClr val="accent1"/>
          </a:effectRef>
          <a:fontRef idx="minor">
            <a:schemeClr val="dk1"/>
          </a:fontRef>
        </dgm:style>
      </dgm:prSet>
      <dgm:spPr>
        <a:ln/>
      </dgm:spPr>
      <dgm:t>
        <a:bodyPr/>
        <a:lstStyle/>
        <a:p>
          <a:pPr rtl="1"/>
          <a:r>
            <a:rPr lang="he-IL" b="0" i="0" dirty="0">
              <a:solidFill>
                <a:sysClr val="windowText" lastClr="000000"/>
              </a:solidFill>
              <a:latin typeface="Calibri Light" panose="020F0302020204030204" pitchFamily="34" charset="0"/>
              <a:cs typeface="Calibri Light" panose="020F0302020204030204" pitchFamily="34" charset="0"/>
            </a:rPr>
            <a:t>הפרויקט שלנו מדמה בית מלון עם 110 חדרים מסוגים שונים, כולל סוויטות זוגיות המלון מספק שירותים מרכזיים כמו ארוחת בוקר, מתקני ספא, בריכה ובר</a:t>
          </a:r>
          <a:endParaRPr lang="he-IL" dirty="0">
            <a:solidFill>
              <a:sysClr val="windowText" lastClr="000000"/>
            </a:solidFill>
            <a:latin typeface="Calibri Light" panose="020F0302020204030204" pitchFamily="34" charset="0"/>
            <a:cs typeface="Calibri Light" panose="020F0302020204030204" pitchFamily="34" charset="0"/>
          </a:endParaRPr>
        </a:p>
      </dgm:t>
    </dgm:pt>
    <dgm:pt modelId="{A099FEE3-BD56-4A59-B7AB-41F71E4B9386}" type="parTrans" cxnId="{DEE08219-B6B2-41E9-9D0E-27C11CACB737}">
      <dgm:prSet/>
      <dgm:spPr/>
      <dgm:t>
        <a:bodyPr/>
        <a:lstStyle/>
        <a:p>
          <a:pPr rtl="1"/>
          <a:endParaRPr lang="he-IL"/>
        </a:p>
      </dgm:t>
    </dgm:pt>
    <dgm:pt modelId="{3C0A3C8E-6F47-4AD4-B3C9-8E986E00CB18}" type="sibTrans" cxnId="{DEE08219-B6B2-41E9-9D0E-27C11CACB737}">
      <dgm:prSet/>
      <dgm:spPr/>
      <dgm:t>
        <a:bodyPr/>
        <a:lstStyle/>
        <a:p>
          <a:pPr rtl="1"/>
          <a:endParaRPr lang="he-IL"/>
        </a:p>
      </dgm:t>
    </dgm:pt>
    <dgm:pt modelId="{16FD70C5-7AC1-4874-8DA1-FAE0A2698F95}">
      <dgm:prSet>
        <dgm:style>
          <a:lnRef idx="2">
            <a:schemeClr val="accent1"/>
          </a:lnRef>
          <a:fillRef idx="1">
            <a:schemeClr val="lt1"/>
          </a:fillRef>
          <a:effectRef idx="0">
            <a:schemeClr val="accent1"/>
          </a:effectRef>
          <a:fontRef idx="minor">
            <a:schemeClr val="dk1"/>
          </a:fontRef>
        </dgm:style>
      </dgm:prSet>
      <dgm:spPr>
        <a:ln/>
      </dgm:spPr>
      <dgm:t>
        <a:bodyPr/>
        <a:lstStyle/>
        <a:p>
          <a:pPr rtl="1"/>
          <a:r>
            <a:rPr lang="he-IL" b="0" i="0" dirty="0">
              <a:solidFill>
                <a:sysClr val="windowText" lastClr="000000"/>
              </a:solidFill>
              <a:latin typeface="Calibri Light" panose="020F0302020204030204" pitchFamily="34" charset="0"/>
              <a:cs typeface="Calibri Light" panose="020F0302020204030204" pitchFamily="34" charset="0"/>
            </a:rPr>
            <a:t>הנהלת המלון מעוניינת להשקיע סכום של 250,000$ במטרה לשפר את תפוסת החדרים, את הרווחיות ואת רמת השירות</a:t>
          </a:r>
          <a:endParaRPr lang="he-IL" dirty="0">
            <a:solidFill>
              <a:sysClr val="windowText" lastClr="000000"/>
            </a:solidFill>
            <a:latin typeface="Calibri Light" panose="020F0302020204030204" pitchFamily="34" charset="0"/>
            <a:cs typeface="Calibri Light" panose="020F0302020204030204" pitchFamily="34" charset="0"/>
          </a:endParaRPr>
        </a:p>
      </dgm:t>
    </dgm:pt>
    <dgm:pt modelId="{CA806B74-F277-4987-BC86-E700AB091172}" type="parTrans" cxnId="{1DFC1060-25FB-4F47-B591-156C4267C626}">
      <dgm:prSet/>
      <dgm:spPr/>
      <dgm:t>
        <a:bodyPr/>
        <a:lstStyle/>
        <a:p>
          <a:pPr rtl="1"/>
          <a:endParaRPr lang="he-IL"/>
        </a:p>
      </dgm:t>
    </dgm:pt>
    <dgm:pt modelId="{7066BB6D-AA3B-45F1-9428-F8787B3A25DB}" type="sibTrans" cxnId="{1DFC1060-25FB-4F47-B591-156C4267C626}">
      <dgm:prSet/>
      <dgm:spPr/>
      <dgm:t>
        <a:bodyPr/>
        <a:lstStyle/>
        <a:p>
          <a:pPr rtl="1"/>
          <a:endParaRPr lang="he-IL"/>
        </a:p>
      </dgm:t>
    </dgm:pt>
    <dgm:pt modelId="{55BA7525-E50E-4FDB-8616-295143B5A1FF}">
      <dgm:prSet>
        <dgm:style>
          <a:lnRef idx="2">
            <a:schemeClr val="accent1"/>
          </a:lnRef>
          <a:fillRef idx="1">
            <a:schemeClr val="lt1"/>
          </a:fillRef>
          <a:effectRef idx="0">
            <a:schemeClr val="accent1"/>
          </a:effectRef>
          <a:fontRef idx="minor">
            <a:schemeClr val="dk1"/>
          </a:fontRef>
        </dgm:style>
      </dgm:prSet>
      <dgm:spPr>
        <a:ln/>
      </dgm:spPr>
      <dgm:t>
        <a:bodyPr/>
        <a:lstStyle/>
        <a:p>
          <a:pPr rtl="1"/>
          <a:r>
            <a:rPr lang="he-IL" b="0" i="0" dirty="0">
              <a:solidFill>
                <a:sysClr val="windowText" lastClr="000000"/>
              </a:solidFill>
              <a:latin typeface="Calibri Light" panose="020F0302020204030204" pitchFamily="34" charset="0"/>
              <a:cs typeface="Calibri Light" panose="020F0302020204030204" pitchFamily="34" charset="0"/>
            </a:rPr>
            <a:t>אנו נבצע ניתוח נתונים סטטיסטיים ונמליץ על דרכי השקעה אופטימליות תוך שימוש בסימולציה מבוססת אירועים לבחינת חלופות שונות</a:t>
          </a:r>
          <a:endParaRPr lang="he-IL" dirty="0">
            <a:solidFill>
              <a:sysClr val="windowText" lastClr="000000"/>
            </a:solidFill>
            <a:latin typeface="Calibri Light" panose="020F0302020204030204" pitchFamily="34" charset="0"/>
            <a:cs typeface="Calibri Light" panose="020F0302020204030204" pitchFamily="34" charset="0"/>
          </a:endParaRPr>
        </a:p>
      </dgm:t>
    </dgm:pt>
    <dgm:pt modelId="{F0B1AC25-29B0-442F-B0A6-63A088D2D397}" type="parTrans" cxnId="{AF3DA558-4A30-4F2D-BC85-4F70C3E4FB6B}">
      <dgm:prSet/>
      <dgm:spPr/>
      <dgm:t>
        <a:bodyPr/>
        <a:lstStyle/>
        <a:p>
          <a:pPr rtl="1"/>
          <a:endParaRPr lang="he-IL"/>
        </a:p>
      </dgm:t>
    </dgm:pt>
    <dgm:pt modelId="{4F0C2E3B-BCAE-41C2-9F58-A03D663D14C4}" type="sibTrans" cxnId="{AF3DA558-4A30-4F2D-BC85-4F70C3E4FB6B}">
      <dgm:prSet/>
      <dgm:spPr/>
      <dgm:t>
        <a:bodyPr/>
        <a:lstStyle/>
        <a:p>
          <a:pPr rtl="1"/>
          <a:endParaRPr lang="he-IL"/>
        </a:p>
      </dgm:t>
    </dgm:pt>
    <dgm:pt modelId="{76B664DD-B4CE-44E8-B741-AAE55E8BF649}" type="pres">
      <dgm:prSet presAssocID="{4A4871AF-EF9C-48F3-AD54-A8DEC559DE39}" presName="linear" presStyleCnt="0">
        <dgm:presLayoutVars>
          <dgm:animLvl val="lvl"/>
          <dgm:resizeHandles val="exact"/>
        </dgm:presLayoutVars>
      </dgm:prSet>
      <dgm:spPr/>
    </dgm:pt>
    <dgm:pt modelId="{8F266CD4-0D25-4147-A596-CB3B848C7F7A}" type="pres">
      <dgm:prSet presAssocID="{1C4D8368-F566-4ACA-BD3A-486F3381E38E}" presName="parentText" presStyleLbl="node1" presStyleIdx="0" presStyleCnt="3" custScaleX="90909" custScaleY="90909">
        <dgm:presLayoutVars>
          <dgm:chMax val="0"/>
          <dgm:bulletEnabled val="1"/>
        </dgm:presLayoutVars>
      </dgm:prSet>
      <dgm:spPr/>
    </dgm:pt>
    <dgm:pt modelId="{AA4A921B-8690-4D89-BF9D-1F4647ED728F}" type="pres">
      <dgm:prSet presAssocID="{3C0A3C8E-6F47-4AD4-B3C9-8E986E00CB18}" presName="spacer" presStyleCnt="0"/>
      <dgm:spPr/>
    </dgm:pt>
    <dgm:pt modelId="{19C731BE-4196-40A9-A0E2-CECA0BA56CB3}" type="pres">
      <dgm:prSet presAssocID="{16FD70C5-7AC1-4874-8DA1-FAE0A2698F95}" presName="parentText" presStyleLbl="node1" presStyleIdx="1" presStyleCnt="3" custScaleX="90909" custScaleY="90909">
        <dgm:presLayoutVars>
          <dgm:chMax val="0"/>
          <dgm:bulletEnabled val="1"/>
        </dgm:presLayoutVars>
      </dgm:prSet>
      <dgm:spPr/>
    </dgm:pt>
    <dgm:pt modelId="{4367BBDC-DF31-4852-85C6-21BE89ADBAEA}" type="pres">
      <dgm:prSet presAssocID="{7066BB6D-AA3B-45F1-9428-F8787B3A25DB}" presName="spacer" presStyleCnt="0"/>
      <dgm:spPr/>
    </dgm:pt>
    <dgm:pt modelId="{9B41E5C1-E39D-4855-885D-20676EEBC67A}" type="pres">
      <dgm:prSet presAssocID="{55BA7525-E50E-4FDB-8616-295143B5A1FF}" presName="parentText" presStyleLbl="node1" presStyleIdx="2" presStyleCnt="3" custScaleX="90909" custScaleY="90909">
        <dgm:presLayoutVars>
          <dgm:chMax val="0"/>
          <dgm:bulletEnabled val="1"/>
        </dgm:presLayoutVars>
      </dgm:prSet>
      <dgm:spPr/>
    </dgm:pt>
  </dgm:ptLst>
  <dgm:cxnLst>
    <dgm:cxn modelId="{DEE08219-B6B2-41E9-9D0E-27C11CACB737}" srcId="{4A4871AF-EF9C-48F3-AD54-A8DEC559DE39}" destId="{1C4D8368-F566-4ACA-BD3A-486F3381E38E}" srcOrd="0" destOrd="0" parTransId="{A099FEE3-BD56-4A59-B7AB-41F71E4B9386}" sibTransId="{3C0A3C8E-6F47-4AD4-B3C9-8E986E00CB18}"/>
    <dgm:cxn modelId="{C0AC003D-CB08-4383-8D02-E7CCFC6BCC1A}" type="presOf" srcId="{16FD70C5-7AC1-4874-8DA1-FAE0A2698F95}" destId="{19C731BE-4196-40A9-A0E2-CECA0BA56CB3}" srcOrd="0" destOrd="0" presId="urn:microsoft.com/office/officeart/2005/8/layout/vList2"/>
    <dgm:cxn modelId="{1DFC1060-25FB-4F47-B591-156C4267C626}" srcId="{4A4871AF-EF9C-48F3-AD54-A8DEC559DE39}" destId="{16FD70C5-7AC1-4874-8DA1-FAE0A2698F95}" srcOrd="1" destOrd="0" parTransId="{CA806B74-F277-4987-BC86-E700AB091172}" sibTransId="{7066BB6D-AA3B-45F1-9428-F8787B3A25DB}"/>
    <dgm:cxn modelId="{18232961-743F-4A84-A6DD-4775530786D4}" type="presOf" srcId="{4A4871AF-EF9C-48F3-AD54-A8DEC559DE39}" destId="{76B664DD-B4CE-44E8-B741-AAE55E8BF649}" srcOrd="0" destOrd="0" presId="urn:microsoft.com/office/officeart/2005/8/layout/vList2"/>
    <dgm:cxn modelId="{AF3DA558-4A30-4F2D-BC85-4F70C3E4FB6B}" srcId="{4A4871AF-EF9C-48F3-AD54-A8DEC559DE39}" destId="{55BA7525-E50E-4FDB-8616-295143B5A1FF}" srcOrd="2" destOrd="0" parTransId="{F0B1AC25-29B0-442F-B0A6-63A088D2D397}" sibTransId="{4F0C2E3B-BCAE-41C2-9F58-A03D663D14C4}"/>
    <dgm:cxn modelId="{2C43BD9D-6621-422D-896E-0ADD3BA510A8}" type="presOf" srcId="{55BA7525-E50E-4FDB-8616-295143B5A1FF}" destId="{9B41E5C1-E39D-4855-885D-20676EEBC67A}" srcOrd="0" destOrd="0" presId="urn:microsoft.com/office/officeart/2005/8/layout/vList2"/>
    <dgm:cxn modelId="{2A546FE6-D786-4A6D-85D6-AE6513558CAF}" type="presOf" srcId="{1C4D8368-F566-4ACA-BD3A-486F3381E38E}" destId="{8F266CD4-0D25-4147-A596-CB3B848C7F7A}" srcOrd="0" destOrd="0" presId="urn:microsoft.com/office/officeart/2005/8/layout/vList2"/>
    <dgm:cxn modelId="{8677062F-990A-42E8-A576-2660A4515767}" type="presParOf" srcId="{76B664DD-B4CE-44E8-B741-AAE55E8BF649}" destId="{8F266CD4-0D25-4147-A596-CB3B848C7F7A}" srcOrd="0" destOrd="0" presId="urn:microsoft.com/office/officeart/2005/8/layout/vList2"/>
    <dgm:cxn modelId="{4861E34D-07D9-4FD4-9FFD-0D9FD047C43B}" type="presParOf" srcId="{76B664DD-B4CE-44E8-B741-AAE55E8BF649}" destId="{AA4A921B-8690-4D89-BF9D-1F4647ED728F}" srcOrd="1" destOrd="0" presId="urn:microsoft.com/office/officeart/2005/8/layout/vList2"/>
    <dgm:cxn modelId="{3212BCCE-B27B-4937-B25C-D99FDA9C85A8}" type="presParOf" srcId="{76B664DD-B4CE-44E8-B741-AAE55E8BF649}" destId="{19C731BE-4196-40A9-A0E2-CECA0BA56CB3}" srcOrd="2" destOrd="0" presId="urn:microsoft.com/office/officeart/2005/8/layout/vList2"/>
    <dgm:cxn modelId="{17AE2D1A-DFB6-4A19-B9B7-B375E3B12E0F}" type="presParOf" srcId="{76B664DD-B4CE-44E8-B741-AAE55E8BF649}" destId="{4367BBDC-DF31-4852-85C6-21BE89ADBAEA}" srcOrd="3" destOrd="0" presId="urn:microsoft.com/office/officeart/2005/8/layout/vList2"/>
    <dgm:cxn modelId="{99AB7653-9C7C-4B93-A7DE-825501E0DCE8}" type="presParOf" srcId="{76B664DD-B4CE-44E8-B741-AAE55E8BF649}" destId="{9B41E5C1-E39D-4855-885D-20676EEBC67A}" srcOrd="4"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F266CD4-0D25-4147-A596-CB3B848C7F7A}">
      <dsp:nvSpPr>
        <dsp:cNvPr id="0" name=""/>
        <dsp:cNvSpPr/>
      </dsp:nvSpPr>
      <dsp:spPr>
        <a:xfrm>
          <a:off x="365068" y="394076"/>
          <a:ext cx="7301296" cy="795599"/>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r" defTabSz="889000" rtl="1">
            <a:lnSpc>
              <a:spcPct val="90000"/>
            </a:lnSpc>
            <a:spcBef>
              <a:spcPct val="0"/>
            </a:spcBef>
            <a:spcAft>
              <a:spcPct val="35000"/>
            </a:spcAft>
            <a:buNone/>
          </a:pPr>
          <a:r>
            <a:rPr lang="he-IL" sz="2000" b="0" i="0" kern="1200" dirty="0">
              <a:solidFill>
                <a:sysClr val="windowText" lastClr="000000"/>
              </a:solidFill>
              <a:latin typeface="Calibri Light" panose="020F0302020204030204" pitchFamily="34" charset="0"/>
              <a:cs typeface="Calibri Light" panose="020F0302020204030204" pitchFamily="34" charset="0"/>
            </a:rPr>
            <a:t>הפרויקט שלנו מדמה בית מלון עם 110 חדרים מסוגים שונים, כולל סוויטות זוגיות המלון מספק שירותים מרכזיים כמו ארוחת בוקר, מתקני ספא, בריכה ובר</a:t>
          </a:r>
          <a:endParaRPr lang="he-IL" sz="2000" kern="1200" dirty="0">
            <a:solidFill>
              <a:sysClr val="windowText" lastClr="000000"/>
            </a:solidFill>
            <a:latin typeface="Calibri Light" panose="020F0302020204030204" pitchFamily="34" charset="0"/>
            <a:cs typeface="Calibri Light" panose="020F0302020204030204" pitchFamily="34" charset="0"/>
          </a:endParaRPr>
        </a:p>
      </dsp:txBody>
      <dsp:txXfrm>
        <a:off x="403906" y="432914"/>
        <a:ext cx="7223620" cy="717923"/>
      </dsp:txXfrm>
    </dsp:sp>
    <dsp:sp modelId="{19C731BE-4196-40A9-A0E2-CECA0BA56CB3}">
      <dsp:nvSpPr>
        <dsp:cNvPr id="0" name=""/>
        <dsp:cNvSpPr/>
      </dsp:nvSpPr>
      <dsp:spPr>
        <a:xfrm>
          <a:off x="365068" y="1253035"/>
          <a:ext cx="7301296" cy="795599"/>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r" defTabSz="889000" rtl="1">
            <a:lnSpc>
              <a:spcPct val="90000"/>
            </a:lnSpc>
            <a:spcBef>
              <a:spcPct val="0"/>
            </a:spcBef>
            <a:spcAft>
              <a:spcPct val="35000"/>
            </a:spcAft>
            <a:buNone/>
          </a:pPr>
          <a:r>
            <a:rPr lang="he-IL" sz="2000" b="0" i="0" kern="1200" dirty="0">
              <a:solidFill>
                <a:sysClr val="windowText" lastClr="000000"/>
              </a:solidFill>
              <a:latin typeface="Calibri Light" panose="020F0302020204030204" pitchFamily="34" charset="0"/>
              <a:cs typeface="Calibri Light" panose="020F0302020204030204" pitchFamily="34" charset="0"/>
            </a:rPr>
            <a:t>הנהלת המלון מעוניינת להשקיע סכום של 250,000$ במטרה לשפר את תפוסת החדרים, את הרווחיות ואת רמת השירות</a:t>
          </a:r>
          <a:endParaRPr lang="he-IL" sz="2000" kern="1200" dirty="0">
            <a:solidFill>
              <a:sysClr val="windowText" lastClr="000000"/>
            </a:solidFill>
            <a:latin typeface="Calibri Light" panose="020F0302020204030204" pitchFamily="34" charset="0"/>
            <a:cs typeface="Calibri Light" panose="020F0302020204030204" pitchFamily="34" charset="0"/>
          </a:endParaRPr>
        </a:p>
      </dsp:txBody>
      <dsp:txXfrm>
        <a:off x="403906" y="1291873"/>
        <a:ext cx="7223620" cy="717923"/>
      </dsp:txXfrm>
    </dsp:sp>
    <dsp:sp modelId="{9B41E5C1-E39D-4855-885D-20676EEBC67A}">
      <dsp:nvSpPr>
        <dsp:cNvPr id="0" name=""/>
        <dsp:cNvSpPr/>
      </dsp:nvSpPr>
      <dsp:spPr>
        <a:xfrm>
          <a:off x="365068" y="2111994"/>
          <a:ext cx="7301296" cy="795599"/>
        </a:xfrm>
        <a:prstGeom prst="roundRect">
          <a:avLst/>
        </a:prstGeom>
        <a:solidFill>
          <a:schemeClr val="lt1"/>
        </a:solidFill>
        <a:ln w="25400" cap="flat" cmpd="sng" algn="ctr">
          <a:solidFill>
            <a:schemeClr val="accent1"/>
          </a:solidFill>
          <a:prstDash val="solid"/>
        </a:ln>
        <a:effectLst/>
      </dsp:spPr>
      <dsp:style>
        <a:lnRef idx="2">
          <a:schemeClr val="accent1"/>
        </a:lnRef>
        <a:fillRef idx="1">
          <a:schemeClr val="lt1"/>
        </a:fillRef>
        <a:effectRef idx="0">
          <a:schemeClr val="accent1"/>
        </a:effectRef>
        <a:fontRef idx="minor">
          <a:schemeClr val="dk1"/>
        </a:fontRef>
      </dsp:style>
      <dsp:txBody>
        <a:bodyPr spcFirstLastPara="0" vert="horz" wrap="square" lIns="76200" tIns="76200" rIns="76200" bIns="76200" numCol="1" spcCol="1270" anchor="ctr" anchorCtr="0">
          <a:noAutofit/>
        </a:bodyPr>
        <a:lstStyle/>
        <a:p>
          <a:pPr marL="0" lvl="0" indent="0" algn="r" defTabSz="889000" rtl="1">
            <a:lnSpc>
              <a:spcPct val="90000"/>
            </a:lnSpc>
            <a:spcBef>
              <a:spcPct val="0"/>
            </a:spcBef>
            <a:spcAft>
              <a:spcPct val="35000"/>
            </a:spcAft>
            <a:buNone/>
          </a:pPr>
          <a:r>
            <a:rPr lang="he-IL" sz="2000" b="0" i="0" kern="1200" dirty="0">
              <a:solidFill>
                <a:sysClr val="windowText" lastClr="000000"/>
              </a:solidFill>
              <a:latin typeface="Calibri Light" panose="020F0302020204030204" pitchFamily="34" charset="0"/>
              <a:cs typeface="Calibri Light" panose="020F0302020204030204" pitchFamily="34" charset="0"/>
            </a:rPr>
            <a:t>אנו נבצע ניתוח נתונים סטטיסטיים ונמליץ על דרכי השקעה אופטימליות תוך שימוש בסימולציה מבוססת אירועים לבחינת חלופות שונות</a:t>
          </a:r>
          <a:endParaRPr lang="he-IL" sz="2000" kern="1200" dirty="0">
            <a:solidFill>
              <a:sysClr val="windowText" lastClr="000000"/>
            </a:solidFill>
            <a:latin typeface="Calibri Light" panose="020F0302020204030204" pitchFamily="34" charset="0"/>
            <a:cs typeface="Calibri Light" panose="020F0302020204030204" pitchFamily="34" charset="0"/>
          </a:endParaRPr>
        </a:p>
      </dsp:txBody>
      <dsp:txXfrm>
        <a:off x="403906" y="2150832"/>
        <a:ext cx="7223620" cy="717923"/>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3"/>
        <p:cNvGrpSpPr/>
        <p:nvPr/>
      </p:nvGrpSpPr>
      <p:grpSpPr>
        <a:xfrm>
          <a:off x="0" y="0"/>
          <a:ext cx="0" cy="0"/>
          <a:chOff x="0" y="0"/>
          <a:chExt cx="0" cy="0"/>
        </a:xfrm>
      </p:grpSpPr>
      <p:sp>
        <p:nvSpPr>
          <p:cNvPr id="304" name="Google Shape;30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5" name="Google Shape;30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a:extLst>
            <a:ext uri="{FF2B5EF4-FFF2-40B4-BE49-F238E27FC236}">
              <a16:creationId xmlns:a16="http://schemas.microsoft.com/office/drawing/2014/main" id="{391AFD37-DC26-7C98-52A3-536AFC5BD491}"/>
            </a:ext>
          </a:extLst>
        </p:cNvPr>
        <p:cNvGrpSpPr/>
        <p:nvPr/>
      </p:nvGrpSpPr>
      <p:grpSpPr>
        <a:xfrm>
          <a:off x="0" y="0"/>
          <a:ext cx="0" cy="0"/>
          <a:chOff x="0" y="0"/>
          <a:chExt cx="0" cy="0"/>
        </a:xfrm>
      </p:grpSpPr>
      <p:sp>
        <p:nvSpPr>
          <p:cNvPr id="352" name="Google Shape;352;g54dda1946d_6_332:notes">
            <a:extLst>
              <a:ext uri="{FF2B5EF4-FFF2-40B4-BE49-F238E27FC236}">
                <a16:creationId xmlns:a16="http://schemas.microsoft.com/office/drawing/2014/main" id="{8AB8C011-9B60-AD95-6FBE-0A80AE7E3E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4dda1946d_6_332:notes">
            <a:extLst>
              <a:ext uri="{FF2B5EF4-FFF2-40B4-BE49-F238E27FC236}">
                <a16:creationId xmlns:a16="http://schemas.microsoft.com/office/drawing/2014/main" id="{1EDB7245-D2E5-D189-67FD-5BF00CA9A1B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3966224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1"/>
        <p:cNvGrpSpPr/>
        <p:nvPr/>
      </p:nvGrpSpPr>
      <p:grpSpPr>
        <a:xfrm>
          <a:off x="0" y="0"/>
          <a:ext cx="0" cy="0"/>
          <a:chOff x="0" y="0"/>
          <a:chExt cx="0" cy="0"/>
        </a:xfrm>
      </p:grpSpPr>
      <p:sp>
        <p:nvSpPr>
          <p:cNvPr id="352" name="Google Shape;352;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53" name="Google Shape;353;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57645795"/>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3.png"/><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6.pn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4.png"/><Relationship Id="rId4" Type="http://schemas.openxmlformats.org/officeDocument/2006/relationships/image" Target="../media/image7.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3.png"/><Relationship Id="rId5" Type="http://schemas.openxmlformats.org/officeDocument/2006/relationships/image" Target="../media/image2.png"/><Relationship Id="rId4"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5.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7"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4.png"/><Relationship Id="rId5" Type="http://schemas.openxmlformats.org/officeDocument/2006/relationships/image" Target="../media/image6.png"/><Relationship Id="rId4" Type="http://schemas.openxmlformats.org/officeDocument/2006/relationships/image" Target="../media/image5.png"/></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pic>
        <p:nvPicPr>
          <p:cNvPr id="9" name="Google Shape;9;p2"/>
          <p:cNvPicPr preferRelativeResize="0"/>
          <p:nvPr/>
        </p:nvPicPr>
        <p:blipFill>
          <a:blip r:embed="rId2">
            <a:alphaModFix/>
          </a:blip>
          <a:stretch>
            <a:fillRect/>
          </a:stretch>
        </p:blipFill>
        <p:spPr>
          <a:xfrm>
            <a:off x="-25" y="0"/>
            <a:ext cx="9144000" cy="5143500"/>
          </a:xfrm>
          <a:prstGeom prst="rect">
            <a:avLst/>
          </a:prstGeom>
          <a:noFill/>
          <a:ln>
            <a:noFill/>
          </a:ln>
        </p:spPr>
      </p:pic>
      <p:sp>
        <p:nvSpPr>
          <p:cNvPr id="10" name="Google Shape;10;p2"/>
          <p:cNvSpPr txBox="1">
            <a:spLocks noGrp="1"/>
          </p:cNvSpPr>
          <p:nvPr>
            <p:ph type="ctrTitle"/>
          </p:nvPr>
        </p:nvSpPr>
        <p:spPr>
          <a:xfrm>
            <a:off x="972300" y="1482800"/>
            <a:ext cx="7199400" cy="1477200"/>
          </a:xfrm>
          <a:prstGeom prst="rect">
            <a:avLst/>
          </a:prstGeom>
        </p:spPr>
        <p:txBody>
          <a:bodyPr spcFirstLastPara="1" wrap="square" lIns="91425" tIns="91425" rIns="91425" bIns="91425" anchor="b" anchorCtr="0">
            <a:noAutofit/>
          </a:bodyPr>
          <a:lstStyle>
            <a:lvl1pPr lvl="0" algn="ctr">
              <a:spcBef>
                <a:spcPts val="0"/>
              </a:spcBef>
              <a:spcAft>
                <a:spcPts val="0"/>
              </a:spcAft>
              <a:buClr>
                <a:srgbClr val="191919"/>
              </a:buClr>
              <a:buSzPts val="5200"/>
              <a:buNone/>
              <a:defRPr sz="45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1" name="Google Shape;11;p2"/>
          <p:cNvSpPr txBox="1">
            <a:spLocks noGrp="1"/>
          </p:cNvSpPr>
          <p:nvPr>
            <p:ph type="subTitle" idx="1"/>
          </p:nvPr>
        </p:nvSpPr>
        <p:spPr>
          <a:xfrm>
            <a:off x="972300" y="3239202"/>
            <a:ext cx="7199400" cy="421500"/>
          </a:xfrm>
          <a:prstGeom prst="rect">
            <a:avLst/>
          </a:prstGeom>
          <a:noFill/>
        </p:spPr>
        <p:txBody>
          <a:bodyPr spcFirstLastPara="1" wrap="square" lIns="91425" tIns="91425" rIns="91425" bIns="91425" anchor="t" anchorCtr="0">
            <a:noAutofit/>
          </a:bodyPr>
          <a:lstStyle>
            <a:lvl1pPr lvl="0" algn="ctr">
              <a:lnSpc>
                <a:spcPct val="100000"/>
              </a:lnSpc>
              <a:spcBef>
                <a:spcPts val="0"/>
              </a:spcBef>
              <a:spcAft>
                <a:spcPts val="0"/>
              </a:spcAft>
              <a:buSzPts val="1200"/>
              <a:buNone/>
              <a:defRPr sz="14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grpSp>
        <p:nvGrpSpPr>
          <p:cNvPr id="12" name="Google Shape;12;p2"/>
          <p:cNvGrpSpPr/>
          <p:nvPr/>
        </p:nvGrpSpPr>
        <p:grpSpPr>
          <a:xfrm>
            <a:off x="-6825" y="1613"/>
            <a:ext cx="9163538" cy="5147081"/>
            <a:chOff x="-21325" y="-6819"/>
            <a:chExt cx="9163538" cy="5147081"/>
          </a:xfrm>
        </p:grpSpPr>
        <p:grpSp>
          <p:nvGrpSpPr>
            <p:cNvPr id="13" name="Google Shape;13;p2"/>
            <p:cNvGrpSpPr/>
            <p:nvPr/>
          </p:nvGrpSpPr>
          <p:grpSpPr>
            <a:xfrm>
              <a:off x="2626712" y="4610687"/>
              <a:ext cx="6515501" cy="529575"/>
              <a:chOff x="2626712" y="4610687"/>
              <a:chExt cx="6515501" cy="529575"/>
            </a:xfrm>
          </p:grpSpPr>
          <p:pic>
            <p:nvPicPr>
              <p:cNvPr id="14" name="Google Shape;14;p2"/>
              <p:cNvPicPr preferRelativeResize="0"/>
              <p:nvPr/>
            </p:nvPicPr>
            <p:blipFill>
              <a:blip r:embed="rId3">
                <a:alphaModFix/>
              </a:blip>
              <a:stretch>
                <a:fillRect/>
              </a:stretch>
            </p:blipFill>
            <p:spPr>
              <a:xfrm rot="10800000">
                <a:off x="2626712" y="4610687"/>
                <a:ext cx="6515501" cy="529575"/>
              </a:xfrm>
              <a:prstGeom prst="rect">
                <a:avLst/>
              </a:prstGeom>
              <a:noFill/>
              <a:ln>
                <a:noFill/>
              </a:ln>
            </p:spPr>
          </p:pic>
          <p:pic>
            <p:nvPicPr>
              <p:cNvPr id="15" name="Google Shape;15;p2"/>
              <p:cNvPicPr preferRelativeResize="0"/>
              <p:nvPr/>
            </p:nvPicPr>
            <p:blipFill>
              <a:blip r:embed="rId4">
                <a:alphaModFix/>
              </a:blip>
              <a:stretch>
                <a:fillRect/>
              </a:stretch>
            </p:blipFill>
            <p:spPr>
              <a:xfrm rot="10800000">
                <a:off x="7293388" y="4840980"/>
                <a:ext cx="1585464" cy="69000"/>
              </a:xfrm>
              <a:prstGeom prst="rect">
                <a:avLst/>
              </a:prstGeom>
              <a:noFill/>
              <a:ln>
                <a:noFill/>
              </a:ln>
            </p:spPr>
          </p:pic>
        </p:grpSp>
        <p:grpSp>
          <p:nvGrpSpPr>
            <p:cNvPr id="16" name="Google Shape;16;p2"/>
            <p:cNvGrpSpPr/>
            <p:nvPr/>
          </p:nvGrpSpPr>
          <p:grpSpPr>
            <a:xfrm>
              <a:off x="-21325" y="-6819"/>
              <a:ext cx="6523526" cy="536050"/>
              <a:chOff x="-21325" y="-6819"/>
              <a:chExt cx="6523526" cy="536050"/>
            </a:xfrm>
          </p:grpSpPr>
          <p:pic>
            <p:nvPicPr>
              <p:cNvPr id="17" name="Google Shape;17;p2"/>
              <p:cNvPicPr preferRelativeResize="0"/>
              <p:nvPr/>
            </p:nvPicPr>
            <p:blipFill>
              <a:blip r:embed="rId5">
                <a:alphaModFix/>
              </a:blip>
              <a:stretch>
                <a:fillRect/>
              </a:stretch>
            </p:blipFill>
            <p:spPr>
              <a:xfrm>
                <a:off x="-21325" y="-6819"/>
                <a:ext cx="6523526" cy="536050"/>
              </a:xfrm>
              <a:prstGeom prst="rect">
                <a:avLst/>
              </a:prstGeom>
              <a:noFill/>
              <a:ln>
                <a:noFill/>
              </a:ln>
            </p:spPr>
          </p:pic>
          <p:pic>
            <p:nvPicPr>
              <p:cNvPr id="18" name="Google Shape;18;p2"/>
              <p:cNvPicPr preferRelativeResize="0"/>
              <p:nvPr/>
            </p:nvPicPr>
            <p:blipFill>
              <a:blip r:embed="rId4">
                <a:alphaModFix/>
              </a:blip>
              <a:stretch>
                <a:fillRect/>
              </a:stretch>
            </p:blipFill>
            <p:spPr>
              <a:xfrm>
                <a:off x="243800" y="239786"/>
                <a:ext cx="1585464" cy="69000"/>
              </a:xfrm>
              <a:prstGeom prst="rect">
                <a:avLst/>
              </a:prstGeom>
              <a:noFill/>
              <a:ln>
                <a:noFill/>
              </a:ln>
            </p:spPr>
          </p:pic>
        </p:grpSp>
      </p:grpSp>
      <p:grpSp>
        <p:nvGrpSpPr>
          <p:cNvPr id="19" name="Google Shape;19;p2"/>
          <p:cNvGrpSpPr/>
          <p:nvPr/>
        </p:nvGrpSpPr>
        <p:grpSpPr>
          <a:xfrm>
            <a:off x="-6819" y="-7400"/>
            <a:ext cx="9157637" cy="5158300"/>
            <a:chOff x="0" y="0"/>
            <a:chExt cx="9157637" cy="5158300"/>
          </a:xfrm>
        </p:grpSpPr>
        <p:pic>
          <p:nvPicPr>
            <p:cNvPr id="20" name="Google Shape;20;p2"/>
            <p:cNvPicPr preferRelativeResize="0"/>
            <p:nvPr/>
          </p:nvPicPr>
          <p:blipFill>
            <a:blip r:embed="rId6">
              <a:alphaModFix/>
            </a:blip>
            <a:stretch>
              <a:fillRect/>
            </a:stretch>
          </p:blipFill>
          <p:spPr>
            <a:xfrm>
              <a:off x="7906088" y="0"/>
              <a:ext cx="1251550" cy="1251550"/>
            </a:xfrm>
            <a:prstGeom prst="rect">
              <a:avLst/>
            </a:prstGeom>
            <a:noFill/>
            <a:ln>
              <a:noFill/>
            </a:ln>
          </p:spPr>
        </p:pic>
        <p:pic>
          <p:nvPicPr>
            <p:cNvPr id="21" name="Google Shape;21;p2"/>
            <p:cNvPicPr preferRelativeResize="0"/>
            <p:nvPr/>
          </p:nvPicPr>
          <p:blipFill>
            <a:blip r:embed="rId7">
              <a:alphaModFix/>
            </a:blip>
            <a:stretch>
              <a:fillRect/>
            </a:stretch>
          </p:blipFill>
          <p:spPr>
            <a:xfrm>
              <a:off x="0" y="3906750"/>
              <a:ext cx="1251550" cy="1251550"/>
            </a:xfrm>
            <a:prstGeom prst="rect">
              <a:avLst/>
            </a:prstGeom>
            <a:noFill/>
            <a:ln>
              <a:noFill/>
            </a:ln>
          </p:spPr>
        </p:pic>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2"/>
        <p:cNvGrpSpPr/>
        <p:nvPr/>
      </p:nvGrpSpPr>
      <p:grpSpPr>
        <a:xfrm>
          <a:off x="0" y="0"/>
          <a:ext cx="0" cy="0"/>
          <a:chOff x="0" y="0"/>
          <a:chExt cx="0" cy="0"/>
        </a:xfrm>
      </p:grpSpPr>
      <p:pic>
        <p:nvPicPr>
          <p:cNvPr id="23" name="Google Shape;23;p3"/>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4" name="Google Shape;24;p3"/>
          <p:cNvPicPr preferRelativeResize="0"/>
          <p:nvPr/>
        </p:nvPicPr>
        <p:blipFill>
          <a:blip r:embed="rId3">
            <a:alphaModFix/>
          </a:blip>
          <a:stretch>
            <a:fillRect/>
          </a:stretch>
        </p:blipFill>
        <p:spPr>
          <a:xfrm>
            <a:off x="8171225" y="0"/>
            <a:ext cx="972775" cy="972775"/>
          </a:xfrm>
          <a:prstGeom prst="rect">
            <a:avLst/>
          </a:prstGeom>
          <a:noFill/>
          <a:ln>
            <a:noFill/>
          </a:ln>
        </p:spPr>
      </p:pic>
      <p:grpSp>
        <p:nvGrpSpPr>
          <p:cNvPr id="25" name="Google Shape;25;p3"/>
          <p:cNvGrpSpPr/>
          <p:nvPr/>
        </p:nvGrpSpPr>
        <p:grpSpPr>
          <a:xfrm>
            <a:off x="4303195" y="4617494"/>
            <a:ext cx="4845850" cy="529600"/>
            <a:chOff x="4296376" y="4610675"/>
            <a:chExt cx="4845850" cy="529600"/>
          </a:xfrm>
        </p:grpSpPr>
        <p:pic>
          <p:nvPicPr>
            <p:cNvPr id="26" name="Google Shape;26;p3"/>
            <p:cNvPicPr preferRelativeResize="0"/>
            <p:nvPr/>
          </p:nvPicPr>
          <p:blipFill>
            <a:blip r:embed="rId4">
              <a:alphaModFix/>
            </a:blip>
            <a:stretch>
              <a:fillRect/>
            </a:stretch>
          </p:blipFill>
          <p:spPr>
            <a:xfrm rot="10800000">
              <a:off x="4296376" y="4610675"/>
              <a:ext cx="4845850" cy="529600"/>
            </a:xfrm>
            <a:prstGeom prst="rect">
              <a:avLst/>
            </a:prstGeom>
            <a:noFill/>
            <a:ln>
              <a:noFill/>
            </a:ln>
          </p:spPr>
        </p:pic>
        <p:pic>
          <p:nvPicPr>
            <p:cNvPr id="27" name="Google Shape;27;p3"/>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sp>
        <p:nvSpPr>
          <p:cNvPr id="28" name="Google Shape;28;p3"/>
          <p:cNvSpPr txBox="1">
            <a:spLocks noGrp="1"/>
          </p:cNvSpPr>
          <p:nvPr>
            <p:ph type="title"/>
          </p:nvPr>
        </p:nvSpPr>
        <p:spPr>
          <a:xfrm>
            <a:off x="4047175" y="2409650"/>
            <a:ext cx="4383600" cy="1391700"/>
          </a:xfrm>
          <a:prstGeom prst="rect">
            <a:avLst/>
          </a:prstGeom>
        </p:spPr>
        <p:txBody>
          <a:bodyPr spcFirstLastPara="1" wrap="square" lIns="91425" tIns="91425" rIns="91425" bIns="91425" anchor="t" anchorCtr="0">
            <a:noAutofit/>
          </a:bodyPr>
          <a:lstStyle>
            <a:lvl1pPr lvl="0" algn="ctr">
              <a:spcBef>
                <a:spcPts val="0"/>
              </a:spcBef>
              <a:spcAft>
                <a:spcPts val="0"/>
              </a:spcAft>
              <a:buSzPts val="3600"/>
              <a:buNone/>
              <a:defRPr sz="4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29" name="Google Shape;29;p3"/>
          <p:cNvSpPr txBox="1">
            <a:spLocks noGrp="1"/>
          </p:cNvSpPr>
          <p:nvPr>
            <p:ph type="title" idx="2" hasCustomPrompt="1"/>
          </p:nvPr>
        </p:nvSpPr>
        <p:spPr>
          <a:xfrm>
            <a:off x="5690275" y="1037350"/>
            <a:ext cx="1097400" cy="1097400"/>
          </a:xfrm>
          <a:prstGeom prst="rect">
            <a:avLst/>
          </a:prstGeom>
          <a:solidFill>
            <a:schemeClr val="lt2"/>
          </a:solid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30" name="Google Shape;30;p3"/>
          <p:cNvSpPr>
            <a:spLocks noGrp="1"/>
          </p:cNvSpPr>
          <p:nvPr>
            <p:ph type="pic" idx="3"/>
          </p:nvPr>
        </p:nvSpPr>
        <p:spPr>
          <a:xfrm>
            <a:off x="713225" y="539500"/>
            <a:ext cx="2760600" cy="4064400"/>
          </a:xfrm>
          <a:prstGeom prst="round2DiagRect">
            <a:avLst>
              <a:gd name="adj1" fmla="val 16667"/>
              <a:gd name="adj2" fmla="val 0"/>
            </a:avLst>
          </a:prstGeom>
          <a:noFill/>
          <a:ln>
            <a:noFill/>
          </a:ln>
        </p:spPr>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40"/>
        <p:cNvGrpSpPr/>
        <p:nvPr/>
      </p:nvGrpSpPr>
      <p:grpSpPr>
        <a:xfrm>
          <a:off x="0" y="0"/>
          <a:ext cx="0" cy="0"/>
          <a:chOff x="0" y="0"/>
          <a:chExt cx="0" cy="0"/>
        </a:xfrm>
      </p:grpSpPr>
      <p:pic>
        <p:nvPicPr>
          <p:cNvPr id="41" name="Google Shape;41;p5"/>
          <p:cNvPicPr preferRelativeResize="0"/>
          <p:nvPr/>
        </p:nvPicPr>
        <p:blipFill>
          <a:blip r:embed="rId2">
            <a:alphaModFix/>
          </a:blip>
          <a:stretch>
            <a:fillRect/>
          </a:stretch>
        </p:blipFill>
        <p:spPr>
          <a:xfrm>
            <a:off x="-25" y="0"/>
            <a:ext cx="9144000" cy="5143500"/>
          </a:xfrm>
          <a:prstGeom prst="rect">
            <a:avLst/>
          </a:prstGeom>
          <a:noFill/>
          <a:ln>
            <a:noFill/>
          </a:ln>
        </p:spPr>
      </p:pic>
      <p:sp>
        <p:nvSpPr>
          <p:cNvPr id="42" name="Google Shape;42;p5"/>
          <p:cNvSpPr txBox="1">
            <a:spLocks noGrp="1"/>
          </p:cNvSpPr>
          <p:nvPr>
            <p:ph type="title"/>
          </p:nvPr>
        </p:nvSpPr>
        <p:spPr>
          <a:xfrm>
            <a:off x="720000" y="539500"/>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43" name="Google Shape;43;p5"/>
          <p:cNvSpPr txBox="1">
            <a:spLocks noGrp="1"/>
          </p:cNvSpPr>
          <p:nvPr>
            <p:ph type="subTitle" idx="1"/>
          </p:nvPr>
        </p:nvSpPr>
        <p:spPr>
          <a:xfrm>
            <a:off x="3553500" y="3054555"/>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4" name="Google Shape;44;p5"/>
          <p:cNvSpPr txBox="1">
            <a:spLocks noGrp="1"/>
          </p:cNvSpPr>
          <p:nvPr>
            <p:ph type="subTitle" idx="2"/>
          </p:nvPr>
        </p:nvSpPr>
        <p:spPr>
          <a:xfrm>
            <a:off x="3553500" y="1649136"/>
            <a:ext cx="4787100" cy="903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200"/>
              <a:buNone/>
              <a:defRPr/>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sp>
        <p:nvSpPr>
          <p:cNvPr id="45" name="Google Shape;45;p5"/>
          <p:cNvSpPr txBox="1">
            <a:spLocks noGrp="1"/>
          </p:cNvSpPr>
          <p:nvPr>
            <p:ph type="subTitle" idx="3"/>
          </p:nvPr>
        </p:nvSpPr>
        <p:spPr>
          <a:xfrm>
            <a:off x="1859700" y="1649136"/>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sp>
        <p:nvSpPr>
          <p:cNvPr id="46" name="Google Shape;46;p5"/>
          <p:cNvSpPr txBox="1">
            <a:spLocks noGrp="1"/>
          </p:cNvSpPr>
          <p:nvPr>
            <p:ph type="subTitle" idx="4"/>
          </p:nvPr>
        </p:nvSpPr>
        <p:spPr>
          <a:xfrm>
            <a:off x="1859700" y="3054549"/>
            <a:ext cx="1541400" cy="9039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2400"/>
              <a:buNone/>
              <a:defRPr sz="1800" b="1">
                <a:solidFill>
                  <a:schemeClr val="dk1"/>
                </a:solidFill>
              </a:defRPr>
            </a:lvl1pPr>
            <a:lvl2pPr lvl="1" algn="ctr" rtl="0">
              <a:lnSpc>
                <a:spcPct val="100000"/>
              </a:lnSpc>
              <a:spcBef>
                <a:spcPts val="0"/>
              </a:spcBef>
              <a:spcAft>
                <a:spcPts val="0"/>
              </a:spcAft>
              <a:buSzPts val="2400"/>
              <a:buNone/>
              <a:defRPr sz="2400" b="1"/>
            </a:lvl2pPr>
            <a:lvl3pPr lvl="2" algn="ctr" rtl="0">
              <a:lnSpc>
                <a:spcPct val="100000"/>
              </a:lnSpc>
              <a:spcBef>
                <a:spcPts val="0"/>
              </a:spcBef>
              <a:spcAft>
                <a:spcPts val="0"/>
              </a:spcAft>
              <a:buSzPts val="2400"/>
              <a:buNone/>
              <a:defRPr sz="2400" b="1"/>
            </a:lvl3pPr>
            <a:lvl4pPr lvl="3" algn="ctr" rtl="0">
              <a:lnSpc>
                <a:spcPct val="100000"/>
              </a:lnSpc>
              <a:spcBef>
                <a:spcPts val="0"/>
              </a:spcBef>
              <a:spcAft>
                <a:spcPts val="0"/>
              </a:spcAft>
              <a:buSzPts val="2400"/>
              <a:buNone/>
              <a:defRPr sz="2400" b="1"/>
            </a:lvl4pPr>
            <a:lvl5pPr lvl="4" algn="ctr" rtl="0">
              <a:lnSpc>
                <a:spcPct val="100000"/>
              </a:lnSpc>
              <a:spcBef>
                <a:spcPts val="0"/>
              </a:spcBef>
              <a:spcAft>
                <a:spcPts val="0"/>
              </a:spcAft>
              <a:buSzPts val="2400"/>
              <a:buNone/>
              <a:defRPr sz="2400" b="1"/>
            </a:lvl5pPr>
            <a:lvl6pPr lvl="5" algn="ctr" rtl="0">
              <a:lnSpc>
                <a:spcPct val="100000"/>
              </a:lnSpc>
              <a:spcBef>
                <a:spcPts val="0"/>
              </a:spcBef>
              <a:spcAft>
                <a:spcPts val="0"/>
              </a:spcAft>
              <a:buSzPts val="2400"/>
              <a:buNone/>
              <a:defRPr sz="2400" b="1"/>
            </a:lvl6pPr>
            <a:lvl7pPr lvl="6" algn="ctr" rtl="0">
              <a:lnSpc>
                <a:spcPct val="100000"/>
              </a:lnSpc>
              <a:spcBef>
                <a:spcPts val="0"/>
              </a:spcBef>
              <a:spcAft>
                <a:spcPts val="0"/>
              </a:spcAft>
              <a:buSzPts val="2400"/>
              <a:buNone/>
              <a:defRPr sz="2400" b="1"/>
            </a:lvl7pPr>
            <a:lvl8pPr lvl="7" algn="ctr" rtl="0">
              <a:lnSpc>
                <a:spcPct val="100000"/>
              </a:lnSpc>
              <a:spcBef>
                <a:spcPts val="0"/>
              </a:spcBef>
              <a:spcAft>
                <a:spcPts val="0"/>
              </a:spcAft>
              <a:buSzPts val="2400"/>
              <a:buNone/>
              <a:defRPr sz="2400" b="1"/>
            </a:lvl8pPr>
            <a:lvl9pPr lvl="8" algn="ctr" rtl="0">
              <a:lnSpc>
                <a:spcPct val="100000"/>
              </a:lnSpc>
              <a:spcBef>
                <a:spcPts val="0"/>
              </a:spcBef>
              <a:spcAft>
                <a:spcPts val="0"/>
              </a:spcAft>
              <a:buSzPts val="2400"/>
              <a:buNone/>
              <a:defRPr sz="2400" b="1"/>
            </a:lvl9pPr>
          </a:lstStyle>
          <a:p>
            <a:endParaRPr/>
          </a:p>
        </p:txBody>
      </p:sp>
      <p:grpSp>
        <p:nvGrpSpPr>
          <p:cNvPr id="47" name="Google Shape;47;p5"/>
          <p:cNvGrpSpPr/>
          <p:nvPr/>
        </p:nvGrpSpPr>
        <p:grpSpPr>
          <a:xfrm rot="10800000">
            <a:off x="2620475" y="4773475"/>
            <a:ext cx="6523526" cy="369900"/>
            <a:chOff x="0" y="0"/>
            <a:chExt cx="6523526" cy="369900"/>
          </a:xfrm>
        </p:grpSpPr>
        <p:pic>
          <p:nvPicPr>
            <p:cNvPr id="48" name="Google Shape;48;p5"/>
            <p:cNvPicPr preferRelativeResize="0"/>
            <p:nvPr/>
          </p:nvPicPr>
          <p:blipFill>
            <a:blip r:embed="rId3">
              <a:alphaModFix/>
            </a:blip>
            <a:stretch>
              <a:fillRect/>
            </a:stretch>
          </p:blipFill>
          <p:spPr>
            <a:xfrm>
              <a:off x="0" y="0"/>
              <a:ext cx="6523526" cy="369900"/>
            </a:xfrm>
            <a:prstGeom prst="rect">
              <a:avLst/>
            </a:prstGeom>
            <a:noFill/>
            <a:ln>
              <a:noFill/>
            </a:ln>
          </p:spPr>
        </p:pic>
        <p:pic>
          <p:nvPicPr>
            <p:cNvPr id="49" name="Google Shape;49;p5"/>
            <p:cNvPicPr preferRelativeResize="0"/>
            <p:nvPr/>
          </p:nvPicPr>
          <p:blipFill>
            <a:blip r:embed="rId4">
              <a:alphaModFix/>
            </a:blip>
            <a:stretch>
              <a:fillRect/>
            </a:stretch>
          </p:blipFill>
          <p:spPr>
            <a:xfrm>
              <a:off x="265125" y="150455"/>
              <a:ext cx="1585464" cy="69000"/>
            </a:xfrm>
            <a:prstGeom prst="rect">
              <a:avLst/>
            </a:prstGeom>
            <a:noFill/>
            <a:ln>
              <a:noFill/>
            </a:ln>
          </p:spPr>
        </p:pic>
      </p:grpSp>
      <p:pic>
        <p:nvPicPr>
          <p:cNvPr id="50" name="Google Shape;50;p5"/>
          <p:cNvPicPr preferRelativeResize="0"/>
          <p:nvPr/>
        </p:nvPicPr>
        <p:blipFill>
          <a:blip r:embed="rId5">
            <a:alphaModFix/>
          </a:blip>
          <a:stretch>
            <a:fillRect/>
          </a:stretch>
        </p:blipFill>
        <p:spPr>
          <a:xfrm>
            <a:off x="0" y="4170737"/>
            <a:ext cx="972775" cy="972775"/>
          </a:xfrm>
          <a:prstGeom prst="rect">
            <a:avLst/>
          </a:prstGeom>
          <a:noFill/>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6"/>
        <p:cNvGrpSpPr/>
        <p:nvPr/>
      </p:nvGrpSpPr>
      <p:grpSpPr>
        <a:xfrm>
          <a:off x="0" y="0"/>
          <a:ext cx="0" cy="0"/>
          <a:chOff x="0" y="0"/>
          <a:chExt cx="0" cy="0"/>
        </a:xfrm>
      </p:grpSpPr>
      <p:pic>
        <p:nvPicPr>
          <p:cNvPr id="57" name="Google Shape;57;p7"/>
          <p:cNvPicPr preferRelativeResize="0"/>
          <p:nvPr/>
        </p:nvPicPr>
        <p:blipFill>
          <a:blip r:embed="rId2">
            <a:alphaModFix/>
          </a:blip>
          <a:stretch>
            <a:fillRect/>
          </a:stretch>
        </p:blipFill>
        <p:spPr>
          <a:xfrm>
            <a:off x="-25" y="0"/>
            <a:ext cx="9144000" cy="5143500"/>
          </a:xfrm>
          <a:prstGeom prst="rect">
            <a:avLst/>
          </a:prstGeom>
          <a:noFill/>
          <a:ln>
            <a:noFill/>
          </a:ln>
        </p:spPr>
      </p:pic>
      <p:sp>
        <p:nvSpPr>
          <p:cNvPr id="58" name="Google Shape;58;p7"/>
          <p:cNvSpPr txBox="1">
            <a:spLocks noGrp="1"/>
          </p:cNvSpPr>
          <p:nvPr>
            <p:ph type="title"/>
          </p:nvPr>
        </p:nvSpPr>
        <p:spPr>
          <a:xfrm>
            <a:off x="713225" y="987538"/>
            <a:ext cx="4294800" cy="1062600"/>
          </a:xfrm>
          <a:prstGeom prst="rect">
            <a:avLst/>
          </a:prstGeom>
        </p:spPr>
        <p:txBody>
          <a:bodyPr spcFirstLastPara="1" wrap="square" lIns="91425" tIns="91425" rIns="91425" bIns="91425" anchor="b" anchorCtr="0">
            <a:noAutofit/>
          </a:bodyPr>
          <a:lstStyle>
            <a:lvl1pPr lvl="0" rtl="0">
              <a:spcBef>
                <a:spcPts val="0"/>
              </a:spcBef>
              <a:spcAft>
                <a:spcPts val="0"/>
              </a:spcAft>
              <a:buSzPts val="3000"/>
              <a:buNone/>
              <a:defRPr/>
            </a:lvl1pPr>
            <a:lvl2pPr lvl="1" rtl="0">
              <a:spcBef>
                <a:spcPts val="0"/>
              </a:spcBef>
              <a:spcAft>
                <a:spcPts val="0"/>
              </a:spcAft>
              <a:buSzPts val="3000"/>
              <a:buNone/>
              <a:defRPr/>
            </a:lvl2pPr>
            <a:lvl3pPr lvl="2" rtl="0">
              <a:spcBef>
                <a:spcPts val="0"/>
              </a:spcBef>
              <a:spcAft>
                <a:spcPts val="0"/>
              </a:spcAft>
              <a:buSzPts val="3000"/>
              <a:buNone/>
              <a:defRPr/>
            </a:lvl3pPr>
            <a:lvl4pPr lvl="3" rtl="0">
              <a:spcBef>
                <a:spcPts val="0"/>
              </a:spcBef>
              <a:spcAft>
                <a:spcPts val="0"/>
              </a:spcAft>
              <a:buSzPts val="3000"/>
              <a:buNone/>
              <a:defRPr/>
            </a:lvl4pPr>
            <a:lvl5pPr lvl="4" rtl="0">
              <a:spcBef>
                <a:spcPts val="0"/>
              </a:spcBef>
              <a:spcAft>
                <a:spcPts val="0"/>
              </a:spcAft>
              <a:buSzPts val="3000"/>
              <a:buNone/>
              <a:defRPr/>
            </a:lvl5pPr>
            <a:lvl6pPr lvl="5" rtl="0">
              <a:spcBef>
                <a:spcPts val="0"/>
              </a:spcBef>
              <a:spcAft>
                <a:spcPts val="0"/>
              </a:spcAft>
              <a:buSzPts val="3000"/>
              <a:buNone/>
              <a:defRPr/>
            </a:lvl6pPr>
            <a:lvl7pPr lvl="6" rtl="0">
              <a:spcBef>
                <a:spcPts val="0"/>
              </a:spcBef>
              <a:spcAft>
                <a:spcPts val="0"/>
              </a:spcAft>
              <a:buSzPts val="3000"/>
              <a:buNone/>
              <a:defRPr/>
            </a:lvl7pPr>
            <a:lvl8pPr lvl="7" rtl="0">
              <a:spcBef>
                <a:spcPts val="0"/>
              </a:spcBef>
              <a:spcAft>
                <a:spcPts val="0"/>
              </a:spcAft>
              <a:buSzPts val="3000"/>
              <a:buNone/>
              <a:defRPr/>
            </a:lvl8pPr>
            <a:lvl9pPr lvl="8" rtl="0">
              <a:spcBef>
                <a:spcPts val="0"/>
              </a:spcBef>
              <a:spcAft>
                <a:spcPts val="0"/>
              </a:spcAft>
              <a:buSzPts val="3000"/>
              <a:buNone/>
              <a:defRPr/>
            </a:lvl9pPr>
          </a:lstStyle>
          <a:p>
            <a:endParaRPr/>
          </a:p>
        </p:txBody>
      </p:sp>
      <p:sp>
        <p:nvSpPr>
          <p:cNvPr id="59" name="Google Shape;59;p7"/>
          <p:cNvSpPr txBox="1">
            <a:spLocks noGrp="1"/>
          </p:cNvSpPr>
          <p:nvPr>
            <p:ph type="subTitle" idx="1"/>
          </p:nvPr>
        </p:nvSpPr>
        <p:spPr>
          <a:xfrm>
            <a:off x="713225" y="2109663"/>
            <a:ext cx="4294800" cy="25035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200"/>
              <a:buAutoNum type="arabicPeriod"/>
              <a:defRPr/>
            </a:lvl1pPr>
            <a:lvl2pPr lvl="1" algn="ctr" rtl="0">
              <a:lnSpc>
                <a:spcPct val="100000"/>
              </a:lnSpc>
              <a:spcBef>
                <a:spcPts val="1000"/>
              </a:spcBef>
              <a:spcAft>
                <a:spcPts val="0"/>
              </a:spcAft>
              <a:buClr>
                <a:srgbClr val="E76A28"/>
              </a:buClr>
              <a:buSzPts val="1200"/>
              <a:buFont typeface="Nunito Light"/>
              <a:buAutoNum type="alphaLcPeriod"/>
              <a:defRPr/>
            </a:lvl2pPr>
            <a:lvl3pPr lvl="2" algn="ctr" rtl="0">
              <a:lnSpc>
                <a:spcPct val="100000"/>
              </a:lnSpc>
              <a:spcBef>
                <a:spcPts val="0"/>
              </a:spcBef>
              <a:spcAft>
                <a:spcPts val="0"/>
              </a:spcAft>
              <a:buClr>
                <a:srgbClr val="E76A28"/>
              </a:buClr>
              <a:buSzPts val="1200"/>
              <a:buFont typeface="Nunito Light"/>
              <a:buAutoNum type="romanLcPeriod"/>
              <a:defRPr/>
            </a:lvl3pPr>
            <a:lvl4pPr lvl="3" algn="ctr" rtl="0">
              <a:lnSpc>
                <a:spcPct val="100000"/>
              </a:lnSpc>
              <a:spcBef>
                <a:spcPts val="0"/>
              </a:spcBef>
              <a:spcAft>
                <a:spcPts val="0"/>
              </a:spcAft>
              <a:buClr>
                <a:srgbClr val="E76A28"/>
              </a:buClr>
              <a:buSzPts val="1200"/>
              <a:buFont typeface="Nunito Light"/>
              <a:buAutoNum type="arabicPeriod"/>
              <a:defRPr/>
            </a:lvl4pPr>
            <a:lvl5pPr lvl="4" algn="ctr" rtl="0">
              <a:lnSpc>
                <a:spcPct val="100000"/>
              </a:lnSpc>
              <a:spcBef>
                <a:spcPts val="0"/>
              </a:spcBef>
              <a:spcAft>
                <a:spcPts val="0"/>
              </a:spcAft>
              <a:buClr>
                <a:srgbClr val="E76A28"/>
              </a:buClr>
              <a:buSzPts val="1200"/>
              <a:buFont typeface="Nunito Light"/>
              <a:buAutoNum type="alphaLcPeriod"/>
              <a:defRPr/>
            </a:lvl5pPr>
            <a:lvl6pPr lvl="5" algn="ctr" rtl="0">
              <a:lnSpc>
                <a:spcPct val="100000"/>
              </a:lnSpc>
              <a:spcBef>
                <a:spcPts val="0"/>
              </a:spcBef>
              <a:spcAft>
                <a:spcPts val="0"/>
              </a:spcAft>
              <a:buClr>
                <a:srgbClr val="999999"/>
              </a:buClr>
              <a:buSzPts val="1200"/>
              <a:buFont typeface="Nunito Light"/>
              <a:buAutoNum type="romanLcPeriod"/>
              <a:defRPr/>
            </a:lvl6pPr>
            <a:lvl7pPr lvl="6" algn="ctr" rtl="0">
              <a:lnSpc>
                <a:spcPct val="100000"/>
              </a:lnSpc>
              <a:spcBef>
                <a:spcPts val="0"/>
              </a:spcBef>
              <a:spcAft>
                <a:spcPts val="0"/>
              </a:spcAft>
              <a:buClr>
                <a:srgbClr val="999999"/>
              </a:buClr>
              <a:buSzPts val="1200"/>
              <a:buFont typeface="Nunito Light"/>
              <a:buAutoNum type="arabicPeriod"/>
              <a:defRPr/>
            </a:lvl7pPr>
            <a:lvl8pPr lvl="7" algn="ctr" rtl="0">
              <a:lnSpc>
                <a:spcPct val="100000"/>
              </a:lnSpc>
              <a:spcBef>
                <a:spcPts val="0"/>
              </a:spcBef>
              <a:spcAft>
                <a:spcPts val="0"/>
              </a:spcAft>
              <a:buClr>
                <a:srgbClr val="999999"/>
              </a:buClr>
              <a:buSzPts val="1200"/>
              <a:buFont typeface="Nunito Light"/>
              <a:buAutoNum type="alphaLcPeriod"/>
              <a:defRPr/>
            </a:lvl8pPr>
            <a:lvl9pPr lvl="8" algn="ctr" rtl="0">
              <a:lnSpc>
                <a:spcPct val="100000"/>
              </a:lnSpc>
              <a:spcBef>
                <a:spcPts val="0"/>
              </a:spcBef>
              <a:spcAft>
                <a:spcPts val="0"/>
              </a:spcAft>
              <a:buClr>
                <a:srgbClr val="999999"/>
              </a:buClr>
              <a:buSzPts val="1200"/>
              <a:buFont typeface="Nunito Light"/>
              <a:buAutoNum type="romanLcPeriod"/>
              <a:defRPr/>
            </a:lvl9pPr>
          </a:lstStyle>
          <a:p>
            <a:endParaRPr/>
          </a:p>
        </p:txBody>
      </p:sp>
      <p:sp>
        <p:nvSpPr>
          <p:cNvPr id="60" name="Google Shape;60;p7"/>
          <p:cNvSpPr>
            <a:spLocks noGrp="1"/>
          </p:cNvSpPr>
          <p:nvPr>
            <p:ph type="pic" idx="2"/>
          </p:nvPr>
        </p:nvSpPr>
        <p:spPr>
          <a:xfrm>
            <a:off x="5643775" y="539500"/>
            <a:ext cx="2787000" cy="4064400"/>
          </a:xfrm>
          <a:prstGeom prst="round2DiagRect">
            <a:avLst>
              <a:gd name="adj1" fmla="val 16667"/>
              <a:gd name="adj2" fmla="val 0"/>
            </a:avLst>
          </a:prstGeom>
          <a:noFill/>
          <a:ln>
            <a:noFill/>
          </a:ln>
        </p:spPr>
      </p:sp>
      <p:pic>
        <p:nvPicPr>
          <p:cNvPr id="61" name="Google Shape;61;p7"/>
          <p:cNvPicPr preferRelativeResize="0"/>
          <p:nvPr/>
        </p:nvPicPr>
        <p:blipFill>
          <a:blip r:embed="rId3">
            <a:alphaModFix/>
          </a:blip>
          <a:stretch>
            <a:fillRect/>
          </a:stretch>
        </p:blipFill>
        <p:spPr>
          <a:xfrm rot="-5400000" flipH="1">
            <a:off x="-25" y="4170725"/>
            <a:ext cx="972775" cy="972775"/>
          </a:xfrm>
          <a:prstGeom prst="rect">
            <a:avLst/>
          </a:prstGeom>
          <a:noFill/>
          <a:ln>
            <a:noFill/>
          </a:ln>
        </p:spPr>
      </p:pic>
      <p:pic>
        <p:nvPicPr>
          <p:cNvPr id="62" name="Google Shape;62;p7"/>
          <p:cNvPicPr preferRelativeResize="0"/>
          <p:nvPr/>
        </p:nvPicPr>
        <p:blipFill rotWithShape="1">
          <a:blip r:embed="rId4">
            <a:alphaModFix/>
          </a:blip>
          <a:srcRect t="129" b="129"/>
          <a:stretch/>
        </p:blipFill>
        <p:spPr>
          <a:xfrm rot="-5400000">
            <a:off x="7509601" y="3503753"/>
            <a:ext cx="1716695" cy="1307947"/>
          </a:xfrm>
          <a:prstGeom prst="rect">
            <a:avLst/>
          </a:prstGeom>
          <a:noFill/>
          <a:ln>
            <a:noFill/>
          </a:ln>
        </p:spPr>
      </p:pic>
      <p:grpSp>
        <p:nvGrpSpPr>
          <p:cNvPr id="63" name="Google Shape;63;p7"/>
          <p:cNvGrpSpPr/>
          <p:nvPr/>
        </p:nvGrpSpPr>
        <p:grpSpPr>
          <a:xfrm>
            <a:off x="0" y="0"/>
            <a:ext cx="5837899" cy="536050"/>
            <a:chOff x="0" y="0"/>
            <a:chExt cx="5837899" cy="536050"/>
          </a:xfrm>
        </p:grpSpPr>
        <p:pic>
          <p:nvPicPr>
            <p:cNvPr id="64" name="Google Shape;64;p7"/>
            <p:cNvPicPr preferRelativeResize="0"/>
            <p:nvPr/>
          </p:nvPicPr>
          <p:blipFill>
            <a:blip r:embed="rId5">
              <a:alphaModFix/>
            </a:blip>
            <a:stretch>
              <a:fillRect/>
            </a:stretch>
          </p:blipFill>
          <p:spPr>
            <a:xfrm>
              <a:off x="0" y="0"/>
              <a:ext cx="5837899" cy="536050"/>
            </a:xfrm>
            <a:prstGeom prst="rect">
              <a:avLst/>
            </a:prstGeom>
            <a:noFill/>
            <a:ln>
              <a:noFill/>
            </a:ln>
          </p:spPr>
        </p:pic>
        <p:pic>
          <p:nvPicPr>
            <p:cNvPr id="65" name="Google Shape;65;p7"/>
            <p:cNvPicPr preferRelativeResize="0"/>
            <p:nvPr/>
          </p:nvPicPr>
          <p:blipFill>
            <a:blip r:embed="rId6">
              <a:alphaModFix/>
            </a:blip>
            <a:stretch>
              <a:fillRect/>
            </a:stretch>
          </p:blipFill>
          <p:spPr>
            <a:xfrm>
              <a:off x="265125" y="246605"/>
              <a:ext cx="1585464" cy="69000"/>
            </a:xfrm>
            <a:prstGeom prst="rect">
              <a:avLst/>
            </a:prstGeom>
            <a:noFill/>
            <a:ln>
              <a:noFill/>
            </a:ln>
          </p:spPr>
        </p:pic>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6"/>
        <p:cNvGrpSpPr/>
        <p:nvPr/>
      </p:nvGrpSpPr>
      <p:grpSpPr>
        <a:xfrm>
          <a:off x="0" y="0"/>
          <a:ext cx="0" cy="0"/>
          <a:chOff x="0" y="0"/>
          <a:chExt cx="0" cy="0"/>
        </a:xfrm>
      </p:grpSpPr>
      <p:pic>
        <p:nvPicPr>
          <p:cNvPr id="67" name="Google Shape;67;p8"/>
          <p:cNvPicPr preferRelativeResize="0"/>
          <p:nvPr/>
        </p:nvPicPr>
        <p:blipFill>
          <a:blip r:embed="rId2">
            <a:alphaModFix/>
          </a:blip>
          <a:stretch>
            <a:fillRect/>
          </a:stretch>
        </p:blipFill>
        <p:spPr>
          <a:xfrm>
            <a:off x="-25" y="0"/>
            <a:ext cx="9144000" cy="5143500"/>
          </a:xfrm>
          <a:prstGeom prst="rect">
            <a:avLst/>
          </a:prstGeom>
          <a:noFill/>
          <a:ln>
            <a:noFill/>
          </a:ln>
        </p:spPr>
      </p:pic>
      <p:sp>
        <p:nvSpPr>
          <p:cNvPr id="68" name="Google Shape;68;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pic>
        <p:nvPicPr>
          <p:cNvPr id="69" name="Google Shape;69;p8"/>
          <p:cNvPicPr preferRelativeResize="0"/>
          <p:nvPr/>
        </p:nvPicPr>
        <p:blipFill rotWithShape="1">
          <a:blip r:embed="rId3">
            <a:alphaModFix/>
          </a:blip>
          <a:srcRect b="22420"/>
          <a:stretch/>
        </p:blipFill>
        <p:spPr>
          <a:xfrm rot="5400000">
            <a:off x="-257665" y="461283"/>
            <a:ext cx="1768000" cy="1047800"/>
          </a:xfrm>
          <a:prstGeom prst="rect">
            <a:avLst/>
          </a:prstGeom>
          <a:noFill/>
          <a:ln>
            <a:noFill/>
          </a:ln>
        </p:spPr>
      </p:pic>
      <p:pic>
        <p:nvPicPr>
          <p:cNvPr id="70" name="Google Shape;70;p8"/>
          <p:cNvPicPr preferRelativeResize="0"/>
          <p:nvPr/>
        </p:nvPicPr>
        <p:blipFill>
          <a:blip r:embed="rId4">
            <a:alphaModFix/>
          </a:blip>
          <a:stretch>
            <a:fillRect/>
          </a:stretch>
        </p:blipFill>
        <p:spPr>
          <a:xfrm rot="10800000">
            <a:off x="7890675" y="0"/>
            <a:ext cx="1251550" cy="1251550"/>
          </a:xfrm>
          <a:prstGeom prst="rect">
            <a:avLst/>
          </a:prstGeom>
          <a:noFill/>
          <a:ln>
            <a:noFill/>
          </a:ln>
        </p:spPr>
      </p:pic>
      <p:grpSp>
        <p:nvGrpSpPr>
          <p:cNvPr id="71" name="Google Shape;71;p8"/>
          <p:cNvGrpSpPr/>
          <p:nvPr/>
        </p:nvGrpSpPr>
        <p:grpSpPr>
          <a:xfrm>
            <a:off x="3881699" y="4752250"/>
            <a:ext cx="5260526" cy="388025"/>
            <a:chOff x="3881699" y="4752250"/>
            <a:chExt cx="5260526" cy="388025"/>
          </a:xfrm>
        </p:grpSpPr>
        <p:pic>
          <p:nvPicPr>
            <p:cNvPr id="72" name="Google Shape;72;p8"/>
            <p:cNvPicPr preferRelativeResize="0"/>
            <p:nvPr/>
          </p:nvPicPr>
          <p:blipFill>
            <a:blip r:embed="rId5">
              <a:alphaModFix/>
            </a:blip>
            <a:stretch>
              <a:fillRect/>
            </a:stretch>
          </p:blipFill>
          <p:spPr>
            <a:xfrm rot="10800000">
              <a:off x="3881699" y="4752250"/>
              <a:ext cx="5260526" cy="388025"/>
            </a:xfrm>
            <a:prstGeom prst="rect">
              <a:avLst/>
            </a:prstGeom>
            <a:noFill/>
            <a:ln>
              <a:noFill/>
            </a:ln>
          </p:spPr>
        </p:pic>
        <p:pic>
          <p:nvPicPr>
            <p:cNvPr id="73" name="Google Shape;73;p8"/>
            <p:cNvPicPr preferRelativeResize="0"/>
            <p:nvPr/>
          </p:nvPicPr>
          <p:blipFill>
            <a:blip r:embed="rId6">
              <a:alphaModFix/>
            </a:blip>
            <a:stretch>
              <a:fillRect/>
            </a:stretch>
          </p:blipFill>
          <p:spPr>
            <a:xfrm rot="10800000">
              <a:off x="7293388" y="4911768"/>
              <a:ext cx="1585464" cy="69000"/>
            </a:xfrm>
            <a:prstGeom prst="rect">
              <a:avLst/>
            </a:prstGeom>
            <a:noFill/>
            <a:ln>
              <a:noFill/>
            </a:ln>
          </p:spPr>
        </p:pic>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4"/>
        <p:cNvGrpSpPr/>
        <p:nvPr/>
      </p:nvGrpSpPr>
      <p:grpSpPr>
        <a:xfrm>
          <a:off x="0" y="0"/>
          <a:ext cx="0" cy="0"/>
          <a:chOff x="0" y="0"/>
          <a:chExt cx="0" cy="0"/>
        </a:xfrm>
      </p:grpSpPr>
      <p:pic>
        <p:nvPicPr>
          <p:cNvPr id="75" name="Google Shape;75;p9"/>
          <p:cNvPicPr preferRelativeResize="0"/>
          <p:nvPr/>
        </p:nvPicPr>
        <p:blipFill>
          <a:blip r:embed="rId2">
            <a:alphaModFix/>
          </a:blip>
          <a:stretch>
            <a:fillRect/>
          </a:stretch>
        </p:blipFill>
        <p:spPr>
          <a:xfrm>
            <a:off x="-25" y="0"/>
            <a:ext cx="9144000" cy="5143500"/>
          </a:xfrm>
          <a:prstGeom prst="rect">
            <a:avLst/>
          </a:prstGeom>
          <a:noFill/>
          <a:ln>
            <a:noFill/>
          </a:ln>
        </p:spPr>
      </p:pic>
      <p:sp>
        <p:nvSpPr>
          <p:cNvPr id="76" name="Google Shape;76;p9"/>
          <p:cNvSpPr txBox="1">
            <a:spLocks noGrp="1"/>
          </p:cNvSpPr>
          <p:nvPr>
            <p:ph type="title"/>
          </p:nvPr>
        </p:nvSpPr>
        <p:spPr>
          <a:xfrm>
            <a:off x="2135550" y="1189100"/>
            <a:ext cx="4872900" cy="19644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6000"/>
              <a:buNone/>
              <a:defRPr sz="6000"/>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
        <p:nvSpPr>
          <p:cNvPr id="77" name="Google Shape;77;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200"/>
              <a:buNone/>
              <a:defRPr sz="1600"/>
            </a:lvl1pPr>
            <a:lvl2pPr lvl="1" algn="ctr" rtl="0">
              <a:lnSpc>
                <a:spcPct val="100000"/>
              </a:lnSpc>
              <a:spcBef>
                <a:spcPts val="0"/>
              </a:spcBef>
              <a:spcAft>
                <a:spcPts val="0"/>
              </a:spcAft>
              <a:buSzPts val="1200"/>
              <a:buNone/>
              <a:defRPr/>
            </a:lvl2pPr>
            <a:lvl3pPr lvl="2" algn="ctr" rtl="0">
              <a:lnSpc>
                <a:spcPct val="100000"/>
              </a:lnSpc>
              <a:spcBef>
                <a:spcPts val="0"/>
              </a:spcBef>
              <a:spcAft>
                <a:spcPts val="0"/>
              </a:spcAft>
              <a:buSzPts val="1200"/>
              <a:buNone/>
              <a:defRPr/>
            </a:lvl3pPr>
            <a:lvl4pPr lvl="3" algn="ctr" rtl="0">
              <a:lnSpc>
                <a:spcPct val="100000"/>
              </a:lnSpc>
              <a:spcBef>
                <a:spcPts val="0"/>
              </a:spcBef>
              <a:spcAft>
                <a:spcPts val="0"/>
              </a:spcAft>
              <a:buSzPts val="1200"/>
              <a:buNone/>
              <a:defRPr/>
            </a:lvl4pPr>
            <a:lvl5pPr lvl="4" algn="ctr" rtl="0">
              <a:lnSpc>
                <a:spcPct val="100000"/>
              </a:lnSpc>
              <a:spcBef>
                <a:spcPts val="0"/>
              </a:spcBef>
              <a:spcAft>
                <a:spcPts val="0"/>
              </a:spcAft>
              <a:buSzPts val="1200"/>
              <a:buNone/>
              <a:defRPr/>
            </a:lvl5pPr>
            <a:lvl6pPr lvl="5" algn="ctr" rtl="0">
              <a:lnSpc>
                <a:spcPct val="100000"/>
              </a:lnSpc>
              <a:spcBef>
                <a:spcPts val="0"/>
              </a:spcBef>
              <a:spcAft>
                <a:spcPts val="0"/>
              </a:spcAft>
              <a:buSzPts val="1200"/>
              <a:buNone/>
              <a:defRPr/>
            </a:lvl6pPr>
            <a:lvl7pPr lvl="6" algn="ctr" rtl="0">
              <a:lnSpc>
                <a:spcPct val="100000"/>
              </a:lnSpc>
              <a:spcBef>
                <a:spcPts val="0"/>
              </a:spcBef>
              <a:spcAft>
                <a:spcPts val="0"/>
              </a:spcAft>
              <a:buSzPts val="1200"/>
              <a:buNone/>
              <a:defRPr/>
            </a:lvl7pPr>
            <a:lvl8pPr lvl="7" algn="ctr" rtl="0">
              <a:lnSpc>
                <a:spcPct val="100000"/>
              </a:lnSpc>
              <a:spcBef>
                <a:spcPts val="0"/>
              </a:spcBef>
              <a:spcAft>
                <a:spcPts val="0"/>
              </a:spcAft>
              <a:buSzPts val="1200"/>
              <a:buNone/>
              <a:defRPr/>
            </a:lvl8pPr>
            <a:lvl9pPr lvl="8" algn="ctr" rtl="0">
              <a:lnSpc>
                <a:spcPct val="100000"/>
              </a:lnSpc>
              <a:spcBef>
                <a:spcPts val="0"/>
              </a:spcBef>
              <a:spcAft>
                <a:spcPts val="0"/>
              </a:spcAft>
              <a:buSzPts val="1200"/>
              <a:buNone/>
              <a:defRPr/>
            </a:lvl9pPr>
          </a:lstStyle>
          <a:p>
            <a:endParaRPr/>
          </a:p>
        </p:txBody>
      </p:sp>
      <p:grpSp>
        <p:nvGrpSpPr>
          <p:cNvPr id="78" name="Google Shape;78;p9"/>
          <p:cNvGrpSpPr/>
          <p:nvPr/>
        </p:nvGrpSpPr>
        <p:grpSpPr>
          <a:xfrm>
            <a:off x="-1" y="2100"/>
            <a:ext cx="9144001" cy="5141388"/>
            <a:chOff x="-1" y="2100"/>
            <a:chExt cx="9144001" cy="5141388"/>
          </a:xfrm>
        </p:grpSpPr>
        <p:pic>
          <p:nvPicPr>
            <p:cNvPr id="79" name="Google Shape;79;p9"/>
            <p:cNvPicPr preferRelativeResize="0"/>
            <p:nvPr/>
          </p:nvPicPr>
          <p:blipFill>
            <a:blip r:embed="rId3">
              <a:alphaModFix/>
            </a:blip>
            <a:stretch>
              <a:fillRect/>
            </a:stretch>
          </p:blipFill>
          <p:spPr>
            <a:xfrm rot="5400000" flipH="1">
              <a:off x="8171225" y="2100"/>
              <a:ext cx="972775" cy="972775"/>
            </a:xfrm>
            <a:prstGeom prst="rect">
              <a:avLst/>
            </a:prstGeom>
            <a:noFill/>
            <a:ln>
              <a:noFill/>
            </a:ln>
          </p:spPr>
        </p:pic>
        <p:pic>
          <p:nvPicPr>
            <p:cNvPr id="80" name="Google Shape;80;p9"/>
            <p:cNvPicPr preferRelativeResize="0"/>
            <p:nvPr/>
          </p:nvPicPr>
          <p:blipFill>
            <a:blip r:embed="rId4">
              <a:alphaModFix/>
            </a:blip>
            <a:stretch>
              <a:fillRect/>
            </a:stretch>
          </p:blipFill>
          <p:spPr>
            <a:xfrm rot="5400000" flipH="1">
              <a:off x="-1" y="4170713"/>
              <a:ext cx="972775" cy="972775"/>
            </a:xfrm>
            <a:prstGeom prst="rect">
              <a:avLst/>
            </a:prstGeom>
            <a:noFill/>
            <a:ln>
              <a:noFill/>
            </a:ln>
          </p:spPr>
        </p:pic>
      </p:grpSp>
      <p:grpSp>
        <p:nvGrpSpPr>
          <p:cNvPr id="81" name="Google Shape;81;p9"/>
          <p:cNvGrpSpPr/>
          <p:nvPr/>
        </p:nvGrpSpPr>
        <p:grpSpPr>
          <a:xfrm rot="10800000">
            <a:off x="0" y="2100"/>
            <a:ext cx="4881173" cy="365700"/>
            <a:chOff x="4261050" y="4610675"/>
            <a:chExt cx="4881173" cy="365700"/>
          </a:xfrm>
        </p:grpSpPr>
        <p:pic>
          <p:nvPicPr>
            <p:cNvPr id="82" name="Google Shape;82;p9"/>
            <p:cNvPicPr preferRelativeResize="0"/>
            <p:nvPr/>
          </p:nvPicPr>
          <p:blipFill>
            <a:blip r:embed="rId5">
              <a:alphaModFix/>
            </a:blip>
            <a:stretch>
              <a:fillRect/>
            </a:stretch>
          </p:blipFill>
          <p:spPr>
            <a:xfrm rot="10800000">
              <a:off x="4261050" y="4610675"/>
              <a:ext cx="4881173" cy="365700"/>
            </a:xfrm>
            <a:prstGeom prst="rect">
              <a:avLst/>
            </a:prstGeom>
            <a:noFill/>
            <a:ln>
              <a:noFill/>
            </a:ln>
          </p:spPr>
        </p:pic>
        <p:pic>
          <p:nvPicPr>
            <p:cNvPr id="83" name="Google Shape;83;p9"/>
            <p:cNvPicPr preferRelativeResize="0"/>
            <p:nvPr/>
          </p:nvPicPr>
          <p:blipFill>
            <a:blip r:embed="rId6">
              <a:alphaModFix/>
            </a:blip>
            <a:stretch>
              <a:fillRect/>
            </a:stretch>
          </p:blipFill>
          <p:spPr>
            <a:xfrm rot="10800000">
              <a:off x="7293388" y="4759030"/>
              <a:ext cx="1585464" cy="69000"/>
            </a:xfrm>
            <a:prstGeom prst="rect">
              <a:avLst/>
            </a:prstGeom>
            <a:noFill/>
            <a:ln>
              <a:noFill/>
            </a:ln>
          </p:spPr>
        </p:pic>
      </p:gr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4"/>
        <p:cNvGrpSpPr/>
        <p:nvPr/>
      </p:nvGrpSpPr>
      <p:grpSpPr>
        <a:xfrm>
          <a:off x="0" y="0"/>
          <a:ext cx="0" cy="0"/>
          <a:chOff x="0" y="0"/>
          <a:chExt cx="0" cy="0"/>
        </a:xfrm>
      </p:grpSpPr>
      <p:sp>
        <p:nvSpPr>
          <p:cNvPr id="85" name="Google Shape;85;p10"/>
          <p:cNvSpPr>
            <a:spLocks noGrp="1"/>
          </p:cNvSpPr>
          <p:nvPr>
            <p:ph type="pic" idx="2"/>
          </p:nvPr>
        </p:nvSpPr>
        <p:spPr>
          <a:xfrm>
            <a:off x="0" y="0"/>
            <a:ext cx="9144000" cy="5143500"/>
          </a:xfrm>
          <a:prstGeom prst="rect">
            <a:avLst/>
          </a:prstGeom>
          <a:noFill/>
          <a:ln>
            <a:noFill/>
          </a:ln>
        </p:spPr>
      </p:sp>
      <p:sp>
        <p:nvSpPr>
          <p:cNvPr id="86" name="Google Shape;86;p10"/>
          <p:cNvSpPr txBox="1">
            <a:spLocks noGrp="1"/>
          </p:cNvSpPr>
          <p:nvPr>
            <p:ph type="title"/>
          </p:nvPr>
        </p:nvSpPr>
        <p:spPr>
          <a:xfrm>
            <a:off x="720000" y="4014450"/>
            <a:ext cx="7704000" cy="572700"/>
          </a:xfrm>
          <a:prstGeom prst="rect">
            <a:avLst/>
          </a:prstGeom>
          <a:solidFill>
            <a:schemeClr val="accent2"/>
          </a:solidFill>
        </p:spPr>
        <p:txBody>
          <a:bodyPr spcFirstLastPara="1" wrap="square" lIns="91425" tIns="91425" rIns="91425" bIns="91425" anchor="t" anchorCtr="0">
            <a:noAutofit/>
          </a:bodyPr>
          <a:lstStyle>
            <a:lvl1pPr lvl="0" algn="ctr" rtl="0">
              <a:spcBef>
                <a:spcPts val="0"/>
              </a:spcBef>
              <a:spcAft>
                <a:spcPts val="0"/>
              </a:spcAft>
              <a:buSzPts val="3000"/>
              <a:buNone/>
              <a:defRPr>
                <a:solidFill>
                  <a:schemeClr val="lt1"/>
                </a:solidFill>
              </a:defRPr>
            </a:lvl1pPr>
            <a:lvl2pPr lvl="1" algn="ctr" rtl="0">
              <a:spcBef>
                <a:spcPts val="0"/>
              </a:spcBef>
              <a:spcAft>
                <a:spcPts val="0"/>
              </a:spcAft>
              <a:buSzPts val="3000"/>
              <a:buNone/>
              <a:defRPr/>
            </a:lvl2pPr>
            <a:lvl3pPr lvl="2" algn="ctr" rtl="0">
              <a:spcBef>
                <a:spcPts val="0"/>
              </a:spcBef>
              <a:spcAft>
                <a:spcPts val="0"/>
              </a:spcAft>
              <a:buSzPts val="3000"/>
              <a:buNone/>
              <a:defRPr/>
            </a:lvl3pPr>
            <a:lvl4pPr lvl="3" algn="ctr" rtl="0">
              <a:spcBef>
                <a:spcPts val="0"/>
              </a:spcBef>
              <a:spcAft>
                <a:spcPts val="0"/>
              </a:spcAft>
              <a:buSzPts val="3000"/>
              <a:buNone/>
              <a:defRPr/>
            </a:lvl4pPr>
            <a:lvl5pPr lvl="4" algn="ctr" rtl="0">
              <a:spcBef>
                <a:spcPts val="0"/>
              </a:spcBef>
              <a:spcAft>
                <a:spcPts val="0"/>
              </a:spcAft>
              <a:buSzPts val="3000"/>
              <a:buNone/>
              <a:defRPr/>
            </a:lvl5pPr>
            <a:lvl6pPr lvl="5" algn="ctr" rtl="0">
              <a:spcBef>
                <a:spcPts val="0"/>
              </a:spcBef>
              <a:spcAft>
                <a:spcPts val="0"/>
              </a:spcAft>
              <a:buSzPts val="3000"/>
              <a:buNone/>
              <a:defRPr/>
            </a:lvl6pPr>
            <a:lvl7pPr lvl="6" algn="ctr" rtl="0">
              <a:spcBef>
                <a:spcPts val="0"/>
              </a:spcBef>
              <a:spcAft>
                <a:spcPts val="0"/>
              </a:spcAft>
              <a:buSzPts val="3000"/>
              <a:buNone/>
              <a:defRPr/>
            </a:lvl7pPr>
            <a:lvl8pPr lvl="7" algn="ctr" rtl="0">
              <a:spcBef>
                <a:spcPts val="0"/>
              </a:spcBef>
              <a:spcAft>
                <a:spcPts val="0"/>
              </a:spcAft>
              <a:buSzPts val="3000"/>
              <a:buNone/>
              <a:defRPr/>
            </a:lvl8pPr>
            <a:lvl9pPr lvl="8" algn="ctr" rtl="0">
              <a:spcBef>
                <a:spcPts val="0"/>
              </a:spcBef>
              <a:spcAft>
                <a:spcPts val="0"/>
              </a:spcAft>
              <a:buSzPts val="30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278"/>
        <p:cNvGrpSpPr/>
        <p:nvPr/>
      </p:nvGrpSpPr>
      <p:grpSpPr>
        <a:xfrm>
          <a:off x="0" y="0"/>
          <a:ext cx="0" cy="0"/>
          <a:chOff x="0" y="0"/>
          <a:chExt cx="0" cy="0"/>
        </a:xfrm>
      </p:grpSpPr>
      <p:pic>
        <p:nvPicPr>
          <p:cNvPr id="279" name="Google Shape;279;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0" name="Google Shape;280;p28"/>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81" name="Google Shape;281;p28"/>
          <p:cNvPicPr preferRelativeResize="0"/>
          <p:nvPr/>
        </p:nvPicPr>
        <p:blipFill rotWithShape="1">
          <a:blip r:embed="rId3">
            <a:alphaModFix/>
          </a:blip>
          <a:srcRect t="129" b="129"/>
          <a:stretch/>
        </p:blipFill>
        <p:spPr>
          <a:xfrm rot="-5400000">
            <a:off x="-145124" y="3582752"/>
            <a:ext cx="1716695" cy="1307947"/>
          </a:xfrm>
          <a:prstGeom prst="rect">
            <a:avLst/>
          </a:prstGeom>
          <a:noFill/>
          <a:ln>
            <a:noFill/>
          </a:ln>
        </p:spPr>
      </p:pic>
      <p:pic>
        <p:nvPicPr>
          <p:cNvPr id="282" name="Google Shape;282;p28"/>
          <p:cNvPicPr preferRelativeResize="0"/>
          <p:nvPr/>
        </p:nvPicPr>
        <p:blipFill>
          <a:blip r:embed="rId4">
            <a:alphaModFix/>
          </a:blip>
          <a:stretch>
            <a:fillRect/>
          </a:stretch>
        </p:blipFill>
        <p:spPr>
          <a:xfrm>
            <a:off x="7906088" y="-13650"/>
            <a:ext cx="1251550" cy="1251550"/>
          </a:xfrm>
          <a:prstGeom prst="rect">
            <a:avLst/>
          </a:prstGeom>
          <a:noFill/>
          <a:ln>
            <a:noFill/>
          </a:ln>
        </p:spPr>
      </p:pic>
      <p:grpSp>
        <p:nvGrpSpPr>
          <p:cNvPr id="283" name="Google Shape;283;p28"/>
          <p:cNvGrpSpPr/>
          <p:nvPr/>
        </p:nvGrpSpPr>
        <p:grpSpPr>
          <a:xfrm>
            <a:off x="0" y="-13638"/>
            <a:ext cx="8878852" cy="4923618"/>
            <a:chOff x="0" y="-13638"/>
            <a:chExt cx="8878852" cy="4923618"/>
          </a:xfrm>
        </p:grpSpPr>
        <p:pic>
          <p:nvPicPr>
            <p:cNvPr id="284" name="Google Shape;284;p28"/>
            <p:cNvPicPr preferRelativeResize="0"/>
            <p:nvPr/>
          </p:nvPicPr>
          <p:blipFill>
            <a:blip r:embed="rId5">
              <a:alphaModFix/>
            </a:blip>
            <a:stretch>
              <a:fillRect/>
            </a:stretch>
          </p:blipFill>
          <p:spPr>
            <a:xfrm rot="10800000">
              <a:off x="7293388" y="4840980"/>
              <a:ext cx="1585464" cy="69000"/>
            </a:xfrm>
            <a:prstGeom prst="rect">
              <a:avLst/>
            </a:prstGeom>
            <a:noFill/>
            <a:ln>
              <a:noFill/>
            </a:ln>
          </p:spPr>
        </p:pic>
        <p:grpSp>
          <p:nvGrpSpPr>
            <p:cNvPr id="285" name="Google Shape;285;p28"/>
            <p:cNvGrpSpPr/>
            <p:nvPr/>
          </p:nvGrpSpPr>
          <p:grpSpPr>
            <a:xfrm>
              <a:off x="0" y="-13638"/>
              <a:ext cx="6523526" cy="536050"/>
              <a:chOff x="0" y="-13638"/>
              <a:chExt cx="6523526" cy="536050"/>
            </a:xfrm>
          </p:grpSpPr>
          <p:pic>
            <p:nvPicPr>
              <p:cNvPr id="286" name="Google Shape;286;p28"/>
              <p:cNvPicPr preferRelativeResize="0"/>
              <p:nvPr/>
            </p:nvPicPr>
            <p:blipFill>
              <a:blip r:embed="rId6">
                <a:alphaModFix/>
              </a:blip>
              <a:stretch>
                <a:fillRect/>
              </a:stretch>
            </p:blipFill>
            <p:spPr>
              <a:xfrm>
                <a:off x="0" y="-13638"/>
                <a:ext cx="6523526" cy="536050"/>
              </a:xfrm>
              <a:prstGeom prst="rect">
                <a:avLst/>
              </a:prstGeom>
              <a:noFill/>
              <a:ln>
                <a:noFill/>
              </a:ln>
            </p:spPr>
          </p:pic>
          <p:pic>
            <p:nvPicPr>
              <p:cNvPr id="287" name="Google Shape;287;p28"/>
              <p:cNvPicPr preferRelativeResize="0"/>
              <p:nvPr/>
            </p:nvPicPr>
            <p:blipFill>
              <a:blip r:embed="rId5">
                <a:alphaModFix/>
              </a:blip>
              <a:stretch>
                <a:fillRect/>
              </a:stretch>
            </p:blipFill>
            <p:spPr>
              <a:xfrm>
                <a:off x="265125" y="232968"/>
                <a:ext cx="1585464" cy="69000"/>
              </a:xfrm>
              <a:prstGeom prst="rect">
                <a:avLst/>
              </a:prstGeom>
              <a:noFill/>
              <a:ln>
                <a:noFill/>
              </a:ln>
            </p:spPr>
          </p:pic>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288"/>
        <p:cNvGrpSpPr/>
        <p:nvPr/>
      </p:nvGrpSpPr>
      <p:grpSpPr>
        <a:xfrm>
          <a:off x="0" y="0"/>
          <a:ext cx="0" cy="0"/>
          <a:chOff x="0" y="0"/>
          <a:chExt cx="0" cy="0"/>
        </a:xfrm>
      </p:grpSpPr>
      <p:pic>
        <p:nvPicPr>
          <p:cNvPr id="289" name="Google Shape;289;p29"/>
          <p:cNvPicPr preferRelativeResize="0"/>
          <p:nvPr/>
        </p:nvPicPr>
        <p:blipFill>
          <a:blip r:embed="rId2">
            <a:alphaModFix/>
          </a:blip>
          <a:stretch>
            <a:fillRect/>
          </a:stretch>
        </p:blipFill>
        <p:spPr>
          <a:xfrm>
            <a:off x="-25" y="0"/>
            <a:ext cx="9144000" cy="5143500"/>
          </a:xfrm>
          <a:prstGeom prst="rect">
            <a:avLst/>
          </a:prstGeom>
          <a:noFill/>
          <a:ln>
            <a:noFill/>
          </a:ln>
        </p:spPr>
      </p:pic>
      <p:pic>
        <p:nvPicPr>
          <p:cNvPr id="290" name="Google Shape;290;p29"/>
          <p:cNvPicPr preferRelativeResize="0"/>
          <p:nvPr/>
        </p:nvPicPr>
        <p:blipFill rotWithShape="1">
          <a:blip r:embed="rId3">
            <a:alphaModFix/>
          </a:blip>
          <a:srcRect l="73637" t="129" b="129"/>
          <a:stretch/>
        </p:blipFill>
        <p:spPr>
          <a:xfrm>
            <a:off x="8632789" y="38875"/>
            <a:ext cx="452574" cy="1307951"/>
          </a:xfrm>
          <a:prstGeom prst="rect">
            <a:avLst/>
          </a:prstGeom>
          <a:noFill/>
          <a:ln>
            <a:noFill/>
          </a:ln>
        </p:spPr>
      </p:pic>
      <p:grpSp>
        <p:nvGrpSpPr>
          <p:cNvPr id="291" name="Google Shape;291;p29"/>
          <p:cNvGrpSpPr/>
          <p:nvPr/>
        </p:nvGrpSpPr>
        <p:grpSpPr>
          <a:xfrm>
            <a:off x="-26" y="-20456"/>
            <a:ext cx="972776" cy="5162894"/>
            <a:chOff x="-26" y="-20456"/>
            <a:chExt cx="972776" cy="5162894"/>
          </a:xfrm>
        </p:grpSpPr>
        <p:pic>
          <p:nvPicPr>
            <p:cNvPr id="292" name="Google Shape;292;p29"/>
            <p:cNvPicPr preferRelativeResize="0"/>
            <p:nvPr/>
          </p:nvPicPr>
          <p:blipFill>
            <a:blip r:embed="rId4">
              <a:alphaModFix/>
            </a:blip>
            <a:stretch>
              <a:fillRect/>
            </a:stretch>
          </p:blipFill>
          <p:spPr>
            <a:xfrm flipH="1">
              <a:off x="-25" y="-20456"/>
              <a:ext cx="972775" cy="972775"/>
            </a:xfrm>
            <a:prstGeom prst="rect">
              <a:avLst/>
            </a:prstGeom>
            <a:noFill/>
            <a:ln>
              <a:noFill/>
            </a:ln>
          </p:spPr>
        </p:pic>
        <p:pic>
          <p:nvPicPr>
            <p:cNvPr id="293" name="Google Shape;293;p29"/>
            <p:cNvPicPr preferRelativeResize="0"/>
            <p:nvPr/>
          </p:nvPicPr>
          <p:blipFill>
            <a:blip r:embed="rId5">
              <a:alphaModFix/>
            </a:blip>
            <a:stretch>
              <a:fillRect/>
            </a:stretch>
          </p:blipFill>
          <p:spPr>
            <a:xfrm rot="5400000" flipH="1">
              <a:off x="-26" y="4169663"/>
              <a:ext cx="972775" cy="972775"/>
            </a:xfrm>
            <a:prstGeom prst="rect">
              <a:avLst/>
            </a:prstGeom>
            <a:noFill/>
            <a:ln>
              <a:noFill/>
            </a:ln>
          </p:spPr>
        </p:pic>
      </p:grpSp>
      <p:grpSp>
        <p:nvGrpSpPr>
          <p:cNvPr id="294" name="Google Shape;294;p29"/>
          <p:cNvGrpSpPr/>
          <p:nvPr/>
        </p:nvGrpSpPr>
        <p:grpSpPr>
          <a:xfrm rot="10800000">
            <a:off x="5368113" y="4784100"/>
            <a:ext cx="3789523" cy="359400"/>
            <a:chOff x="-13638" y="0"/>
            <a:chExt cx="3789523" cy="359400"/>
          </a:xfrm>
        </p:grpSpPr>
        <p:pic>
          <p:nvPicPr>
            <p:cNvPr id="295" name="Google Shape;295;p29"/>
            <p:cNvPicPr preferRelativeResize="0"/>
            <p:nvPr/>
          </p:nvPicPr>
          <p:blipFill>
            <a:blip r:embed="rId6">
              <a:alphaModFix/>
            </a:blip>
            <a:stretch>
              <a:fillRect/>
            </a:stretch>
          </p:blipFill>
          <p:spPr>
            <a:xfrm>
              <a:off x="-13638" y="0"/>
              <a:ext cx="3789523" cy="359400"/>
            </a:xfrm>
            <a:prstGeom prst="rect">
              <a:avLst/>
            </a:prstGeom>
            <a:noFill/>
            <a:ln>
              <a:noFill/>
            </a:ln>
          </p:spPr>
        </p:pic>
        <p:pic>
          <p:nvPicPr>
            <p:cNvPr id="296" name="Google Shape;296;p29"/>
            <p:cNvPicPr preferRelativeResize="0"/>
            <p:nvPr/>
          </p:nvPicPr>
          <p:blipFill>
            <a:blip r:embed="rId7">
              <a:alphaModFix/>
            </a:blip>
            <a:stretch>
              <a:fillRect/>
            </a:stretch>
          </p:blipFill>
          <p:spPr>
            <a:xfrm>
              <a:off x="265125" y="145205"/>
              <a:ext cx="1585464" cy="69000"/>
            </a:xfrm>
            <a:prstGeom prst="rect">
              <a:avLst/>
            </a:prstGeom>
            <a:noFill/>
            <a:ln>
              <a:noFill/>
            </a:ln>
          </p:spPr>
        </p:pic>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1pPr>
            <a:lvl2pPr lvl="1"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2pPr>
            <a:lvl3pPr lvl="2"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3pPr>
            <a:lvl4pPr lvl="3"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4pPr>
            <a:lvl5pPr lvl="4"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5pPr>
            <a:lvl6pPr lvl="5"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6pPr>
            <a:lvl7pPr lvl="6"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7pPr>
            <a:lvl8pPr lvl="7"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8pPr>
            <a:lvl9pPr lvl="8" rtl="0">
              <a:spcBef>
                <a:spcPts val="0"/>
              </a:spcBef>
              <a:spcAft>
                <a:spcPts val="0"/>
              </a:spcAft>
              <a:buClr>
                <a:schemeClr val="dk1"/>
              </a:buClr>
              <a:buSzPts val="3000"/>
              <a:buFont typeface="Poppins"/>
              <a:buNone/>
              <a:defRPr sz="3000" b="1">
                <a:solidFill>
                  <a:schemeClr val="dk1"/>
                </a:solidFill>
                <a:latin typeface="Poppins"/>
                <a:ea typeface="Poppins"/>
                <a:cs typeface="Poppins"/>
                <a:sym typeface="Poppi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1pPr>
            <a:lvl2pPr marL="914400" lvl="1"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2pPr>
            <a:lvl3pPr marL="1371600" lvl="2"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3pPr>
            <a:lvl4pPr marL="1828800" lvl="3"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4pPr>
            <a:lvl5pPr marL="2286000" lvl="4"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5pPr>
            <a:lvl6pPr marL="2743200" lvl="5"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6pPr>
            <a:lvl7pPr marL="3200400" lvl="6"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7pPr>
            <a:lvl8pPr marL="3657600" lvl="7"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8pPr>
            <a:lvl9pPr marL="4114800" lvl="8" indent="-304800">
              <a:lnSpc>
                <a:spcPct val="100000"/>
              </a:lnSpc>
              <a:spcBef>
                <a:spcPts val="0"/>
              </a:spcBef>
              <a:spcAft>
                <a:spcPts val="0"/>
              </a:spcAft>
              <a:buClr>
                <a:schemeClr val="dk1"/>
              </a:buClr>
              <a:buSzPts val="1200"/>
              <a:buFont typeface="Poppins"/>
              <a:buChar char="■"/>
              <a:defRPr sz="1200">
                <a:solidFill>
                  <a:schemeClr val="dk1"/>
                </a:solidFill>
                <a:latin typeface="Poppins"/>
                <a:ea typeface="Poppins"/>
                <a:cs typeface="Poppins"/>
                <a:sym typeface="Poppins"/>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1" r:id="rId3"/>
    <p:sldLayoutId id="2147483653" r:id="rId4"/>
    <p:sldLayoutId id="2147483654" r:id="rId5"/>
    <p:sldLayoutId id="2147483655" r:id="rId6"/>
    <p:sldLayoutId id="2147483656" r:id="rId7"/>
    <p:sldLayoutId id="2147483674" r:id="rId8"/>
    <p:sldLayoutId id="2147483675" r:id="rId9"/>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ECA7"/>
        </a:solidFill>
        <a:effectLst/>
      </p:bgPr>
    </p:bg>
    <p:spTree>
      <p:nvGrpSpPr>
        <p:cNvPr id="1" name="Shape 306"/>
        <p:cNvGrpSpPr/>
        <p:nvPr/>
      </p:nvGrpSpPr>
      <p:grpSpPr>
        <a:xfrm>
          <a:off x="0" y="0"/>
          <a:ext cx="0" cy="0"/>
          <a:chOff x="0" y="0"/>
          <a:chExt cx="0" cy="0"/>
        </a:xfrm>
      </p:grpSpPr>
      <p:sp>
        <p:nvSpPr>
          <p:cNvPr id="307" name="Google Shape;307;p33"/>
          <p:cNvSpPr txBox="1">
            <a:spLocks noGrp="1"/>
          </p:cNvSpPr>
          <p:nvPr>
            <p:ph type="ctrTitle"/>
          </p:nvPr>
        </p:nvSpPr>
        <p:spPr>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he-IL" dirty="0">
                <a:latin typeface="Calibri Light" panose="020F0302020204030204" pitchFamily="34" charset="0"/>
                <a:cs typeface="Calibri Light" panose="020F0302020204030204" pitchFamily="34" charset="0"/>
              </a:rPr>
              <a:t>פרוייקט סימולציה </a:t>
            </a:r>
            <a:endParaRPr dirty="0">
              <a:latin typeface="Calibri Light" panose="020F0302020204030204" pitchFamily="34" charset="0"/>
              <a:cs typeface="Calibri Light" panose="020F0302020204030204" pitchFamily="34" charset="0"/>
            </a:endParaRPr>
          </a:p>
        </p:txBody>
      </p:sp>
      <p:grpSp>
        <p:nvGrpSpPr>
          <p:cNvPr id="11" name="קבוצה 10">
            <a:extLst>
              <a:ext uri="{FF2B5EF4-FFF2-40B4-BE49-F238E27FC236}">
                <a16:creationId xmlns:a16="http://schemas.microsoft.com/office/drawing/2014/main" id="{C1B5AA40-1F53-D681-0441-B2F4A657124A}"/>
              </a:ext>
            </a:extLst>
          </p:cNvPr>
          <p:cNvGrpSpPr/>
          <p:nvPr/>
        </p:nvGrpSpPr>
        <p:grpSpPr>
          <a:xfrm>
            <a:off x="6442506" y="3378287"/>
            <a:ext cx="2390343" cy="1171433"/>
            <a:chOff x="2676956" y="3371937"/>
            <a:chExt cx="2390343" cy="1171433"/>
          </a:xfrm>
        </p:grpSpPr>
        <p:grpSp>
          <p:nvGrpSpPr>
            <p:cNvPr id="2" name="Google Shape;1208;p60">
              <a:extLst>
                <a:ext uri="{FF2B5EF4-FFF2-40B4-BE49-F238E27FC236}">
                  <a16:creationId xmlns:a16="http://schemas.microsoft.com/office/drawing/2014/main" id="{CC6FFD10-52B2-78E5-3D18-856D5B75FBB3}"/>
                </a:ext>
              </a:extLst>
            </p:cNvPr>
            <p:cNvGrpSpPr/>
            <p:nvPr/>
          </p:nvGrpSpPr>
          <p:grpSpPr>
            <a:xfrm>
              <a:off x="2676956" y="3371937"/>
              <a:ext cx="2390343" cy="1171433"/>
              <a:chOff x="4411970" y="1801825"/>
              <a:chExt cx="734586" cy="409262"/>
            </a:xfrm>
          </p:grpSpPr>
          <p:sp>
            <p:nvSpPr>
              <p:cNvPr id="3" name="Google Shape;1209;p60">
                <a:extLst>
                  <a:ext uri="{FF2B5EF4-FFF2-40B4-BE49-F238E27FC236}">
                    <a16:creationId xmlns:a16="http://schemas.microsoft.com/office/drawing/2014/main" id="{D312FCC3-9176-2B24-0123-7240884CB98F}"/>
                  </a:ext>
                </a:extLst>
              </p:cNvPr>
              <p:cNvSpPr/>
              <p:nvPr/>
            </p:nvSpPr>
            <p:spPr>
              <a:xfrm>
                <a:off x="4411970" y="1801825"/>
                <a:ext cx="734586" cy="409262"/>
              </a:xfrm>
              <a:custGeom>
                <a:avLst/>
                <a:gdLst/>
                <a:ahLst/>
                <a:cxnLst/>
                <a:rect l="l" t="t" r="r" b="b"/>
                <a:pathLst>
                  <a:path w="16269" h="9064" extrusionOk="0">
                    <a:moveTo>
                      <a:pt x="428" y="0"/>
                    </a:moveTo>
                    <a:cubicBezTo>
                      <a:pt x="193" y="0"/>
                      <a:pt x="2" y="191"/>
                      <a:pt x="2" y="428"/>
                    </a:cubicBezTo>
                    <a:lnTo>
                      <a:pt x="2" y="6900"/>
                    </a:lnTo>
                    <a:cubicBezTo>
                      <a:pt x="1" y="7136"/>
                      <a:pt x="193" y="7328"/>
                      <a:pt x="428" y="7328"/>
                    </a:cubicBezTo>
                    <a:lnTo>
                      <a:pt x="12834" y="7328"/>
                    </a:lnTo>
                    <a:lnTo>
                      <a:pt x="13836" y="9064"/>
                    </a:lnTo>
                    <a:lnTo>
                      <a:pt x="14839" y="7328"/>
                    </a:lnTo>
                    <a:lnTo>
                      <a:pt x="15839" y="7328"/>
                    </a:lnTo>
                    <a:cubicBezTo>
                      <a:pt x="16076" y="7328"/>
                      <a:pt x="16269" y="7137"/>
                      <a:pt x="16269" y="6900"/>
                    </a:cubicBezTo>
                    <a:lnTo>
                      <a:pt x="16269" y="428"/>
                    </a:lnTo>
                    <a:cubicBezTo>
                      <a:pt x="16267" y="191"/>
                      <a:pt x="16076" y="0"/>
                      <a:pt x="15839" y="0"/>
                    </a:cubicBezTo>
                    <a:close/>
                  </a:path>
                </a:pathLst>
              </a:custGeom>
              <a:solidFill>
                <a:srgbClr val="E3E9ED"/>
              </a:solidFill>
              <a:ln>
                <a:solidFill>
                  <a:srgbClr val="BECDE0"/>
                </a:solid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 name="Google Shape;1210;p60">
                <a:extLst>
                  <a:ext uri="{FF2B5EF4-FFF2-40B4-BE49-F238E27FC236}">
                    <a16:creationId xmlns:a16="http://schemas.microsoft.com/office/drawing/2014/main" id="{70BB6347-1C4B-80BD-4C97-0198BC55C032}"/>
                  </a:ext>
                </a:extLst>
              </p:cNvPr>
              <p:cNvSpPr/>
              <p:nvPr/>
            </p:nvSpPr>
            <p:spPr>
              <a:xfrm>
                <a:off x="4411970" y="1801825"/>
                <a:ext cx="184087" cy="330923"/>
              </a:xfrm>
              <a:custGeom>
                <a:avLst/>
                <a:gdLst/>
                <a:ahLst/>
                <a:cxnLst/>
                <a:rect l="l" t="t" r="r" b="b"/>
                <a:pathLst>
                  <a:path w="4077" h="7329" extrusionOk="0">
                    <a:moveTo>
                      <a:pt x="428" y="0"/>
                    </a:moveTo>
                    <a:cubicBezTo>
                      <a:pt x="193" y="0"/>
                      <a:pt x="2" y="191"/>
                      <a:pt x="2" y="428"/>
                    </a:cubicBezTo>
                    <a:lnTo>
                      <a:pt x="2" y="6900"/>
                    </a:lnTo>
                    <a:cubicBezTo>
                      <a:pt x="1" y="7136"/>
                      <a:pt x="193" y="7328"/>
                      <a:pt x="428" y="7328"/>
                    </a:cubicBezTo>
                    <a:lnTo>
                      <a:pt x="4076" y="7328"/>
                    </a:lnTo>
                    <a:lnTo>
                      <a:pt x="4076" y="0"/>
                    </a:lnTo>
                    <a:close/>
                  </a:path>
                </a:pathLst>
              </a:custGeom>
              <a:solidFill>
                <a:srgbClr val="212C4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dirty="0"/>
              </a:p>
            </p:txBody>
          </p:sp>
        </p:grpSp>
        <p:sp>
          <p:nvSpPr>
            <p:cNvPr id="8" name="תיבת טקסט 7">
              <a:extLst>
                <a:ext uri="{FF2B5EF4-FFF2-40B4-BE49-F238E27FC236}">
                  <a16:creationId xmlns:a16="http://schemas.microsoft.com/office/drawing/2014/main" id="{3B9DB67F-8887-10A4-4F23-3E27E7333566}"/>
                </a:ext>
              </a:extLst>
            </p:cNvPr>
            <p:cNvSpPr txBox="1"/>
            <p:nvPr/>
          </p:nvSpPr>
          <p:spPr>
            <a:xfrm>
              <a:off x="3275975" y="3455585"/>
              <a:ext cx="1791324" cy="738664"/>
            </a:xfrm>
            <a:prstGeom prst="rect">
              <a:avLst/>
            </a:prstGeom>
            <a:noFill/>
          </p:spPr>
          <p:txBody>
            <a:bodyPr wrap="square">
              <a:spAutoFit/>
            </a:bodyPr>
            <a:lstStyle/>
            <a:p>
              <a:pPr algn="r"/>
              <a:r>
                <a:rPr lang="he-IL" b="1" dirty="0">
                  <a:solidFill>
                    <a:schemeClr val="tx1"/>
                  </a:solidFill>
                  <a:latin typeface="Calibri Light" panose="020F0302020204030204" pitchFamily="34" charset="0"/>
                  <a:cs typeface="Calibri Light" panose="020F0302020204030204" pitchFamily="34" charset="0"/>
                </a:rPr>
                <a:t>עדן כהן  207696246</a:t>
              </a:r>
              <a:br>
                <a:rPr lang="en-US" b="1" dirty="0">
                  <a:solidFill>
                    <a:schemeClr val="tx1"/>
                  </a:solidFill>
                  <a:latin typeface="Calibri Light" panose="020F0302020204030204" pitchFamily="34" charset="0"/>
                  <a:cs typeface="Calibri Light" panose="020F0302020204030204" pitchFamily="34" charset="0"/>
                </a:rPr>
              </a:br>
              <a:r>
                <a:rPr lang="he-IL" sz="1400" b="1" dirty="0">
                  <a:solidFill>
                    <a:schemeClr val="tx1"/>
                  </a:solidFill>
                  <a:latin typeface="Calibri Light" panose="020F0302020204030204" pitchFamily="34" charset="0"/>
                  <a:ea typeface="Alatsi"/>
                  <a:cs typeface="Calibri Light" panose="020F0302020204030204" pitchFamily="34" charset="0"/>
                  <a:sym typeface="Alatsi"/>
                </a:rPr>
                <a:t>מאיה רודריק 209371780</a:t>
              </a:r>
            </a:p>
            <a:p>
              <a:pPr algn="r"/>
              <a:r>
                <a:rPr lang="he-IL" sz="1400" b="1" dirty="0">
                  <a:solidFill>
                    <a:schemeClr val="tx1"/>
                  </a:solidFill>
                  <a:latin typeface="Calibri Light" panose="020F0302020204030204" pitchFamily="34" charset="0"/>
                  <a:ea typeface="Alatsi"/>
                  <a:cs typeface="Calibri Light" panose="020F0302020204030204" pitchFamily="34" charset="0"/>
                  <a:sym typeface="Alatsi"/>
                </a:rPr>
                <a:t>עמית אורן 315152190</a:t>
              </a: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0A67E0F9-0947-443C-9957-D02D7CF70A03}"/>
              </a:ext>
            </a:extLst>
          </p:cNvPr>
          <p:cNvSpPr txBox="1"/>
          <p:nvPr/>
        </p:nvSpPr>
        <p:spPr>
          <a:xfrm>
            <a:off x="611886" y="150295"/>
            <a:ext cx="8115300" cy="685444"/>
          </a:xfrm>
          <a:prstGeom prst="rect">
            <a:avLst/>
          </a:prstGeom>
        </p:spPr>
        <p:txBody>
          <a:bodyPr lIns="0" tIns="0" rIns="0" bIns="0" rtlCol="0" anchor="t">
            <a:spAutoFit/>
          </a:bodyPr>
          <a:lstStyle/>
          <a:p>
            <a:pPr algn="ctr">
              <a:lnSpc>
                <a:spcPts val="5950"/>
              </a:lnSpc>
            </a:pPr>
            <a:r>
              <a:rPr lang="he-IL" sz="3200" b="1" dirty="0">
                <a:latin typeface="Calibri Light" panose="020F0302020204030204" pitchFamily="34" charset="0"/>
                <a:ea typeface="Alatsi"/>
                <a:cs typeface="Calibri Light" panose="020F0302020204030204" pitchFamily="34" charset="0"/>
                <a:sym typeface="Alatsi"/>
              </a:rPr>
              <a:t>בחינת חלופות לסימולציה</a:t>
            </a:r>
            <a:endParaRPr lang="en-US" sz="3200" b="1" dirty="0">
              <a:latin typeface="Calibri Light" panose="020F0302020204030204" pitchFamily="34" charset="0"/>
              <a:ea typeface="Alatsi"/>
              <a:cs typeface="Calibri Light" panose="020F0302020204030204" pitchFamily="34" charset="0"/>
              <a:sym typeface="Alatsi"/>
            </a:endParaRPr>
          </a:p>
        </p:txBody>
      </p:sp>
      <p:sp>
        <p:nvSpPr>
          <p:cNvPr id="2" name="TextBox 1">
            <a:extLst>
              <a:ext uri="{FF2B5EF4-FFF2-40B4-BE49-F238E27FC236}">
                <a16:creationId xmlns:a16="http://schemas.microsoft.com/office/drawing/2014/main" id="{441F0F94-8E7A-B662-7724-57194A934F4C}"/>
              </a:ext>
            </a:extLst>
          </p:cNvPr>
          <p:cNvSpPr txBox="1"/>
          <p:nvPr/>
        </p:nvSpPr>
        <p:spPr>
          <a:xfrm>
            <a:off x="1051681" y="980897"/>
            <a:ext cx="7357534" cy="3785652"/>
          </a:xfrm>
          <a:prstGeom prst="rect">
            <a:avLst/>
          </a:prstGeom>
          <a:noFill/>
        </p:spPr>
        <p:txBody>
          <a:bodyPr wrap="square" rtlCol="0">
            <a:spAutoFit/>
          </a:bodyPr>
          <a:lstStyle/>
          <a:p>
            <a:pPr marL="0" marR="0" algn="r" rtl="1">
              <a:lnSpc>
                <a:spcPct val="115000"/>
              </a:lnSpc>
              <a:spcAft>
                <a:spcPts val="800"/>
              </a:spcAft>
              <a:buNone/>
            </a:pPr>
            <a:r>
              <a:rPr lang="he-IL" sz="1600" b="1" dirty="0">
                <a:latin typeface="Calibri Light" panose="020F0302020204030204" pitchFamily="34" charset="0"/>
                <a:cs typeface="Calibri Light" panose="020F0302020204030204" pitchFamily="34" charset="0"/>
              </a:rPr>
              <a:t>החלופה</a:t>
            </a:r>
          </a:p>
          <a:p>
            <a:pPr marL="0" marR="0" algn="r" rtl="1">
              <a:lnSpc>
                <a:spcPct val="115000"/>
              </a:lnSpc>
              <a:spcAft>
                <a:spcPts val="800"/>
              </a:spcAft>
              <a:buNone/>
            </a:pPr>
            <a:r>
              <a:rPr lang="he-IL" sz="1600" kern="100" dirty="0">
                <a:effectLst/>
                <a:latin typeface="Calibri Light" panose="020F0302020204030204" pitchFamily="34" charset="0"/>
                <a:ea typeface="Calibri Light" panose="020F0302020204030204" pitchFamily="34" charset="0"/>
                <a:cs typeface="Calibri Light" panose="020F0302020204030204" pitchFamily="34" charset="0"/>
              </a:rPr>
              <a:t>שדרוג צוות המטבח לשיפור איכות ארוחת הבוקר.</a:t>
            </a:r>
            <a:endParaRPr lang="en-US" sz="1600" kern="100" dirty="0">
              <a:effectLst/>
              <a:latin typeface="Calibri Light" panose="020F0302020204030204" pitchFamily="34" charset="0"/>
              <a:ea typeface="Calibri Light" panose="020F0302020204030204" pitchFamily="34" charset="0"/>
              <a:cs typeface="Calibri Light" panose="020F0302020204030204" pitchFamily="34" charset="0"/>
            </a:endParaRPr>
          </a:p>
          <a:p>
            <a:pPr marL="0" marR="0" algn="r" rtl="1">
              <a:lnSpc>
                <a:spcPct val="115000"/>
              </a:lnSpc>
              <a:spcAft>
                <a:spcPts val="800"/>
              </a:spcAft>
              <a:buNone/>
            </a:pPr>
            <a:r>
              <a:rPr lang="he-IL" sz="1600" kern="100" dirty="0">
                <a:effectLst/>
                <a:latin typeface="Calibri Light" panose="020F0302020204030204" pitchFamily="34" charset="0"/>
                <a:ea typeface="Calibri Light" panose="020F0302020204030204" pitchFamily="34" charset="0"/>
                <a:cs typeface="Calibri Light" panose="020F0302020204030204" pitchFamily="34" charset="0"/>
              </a:rPr>
              <a:t> עלות: $200,000 </a:t>
            </a:r>
            <a:endParaRPr lang="en-US" sz="1600" kern="100" dirty="0">
              <a:effectLst/>
              <a:latin typeface="Calibri Light" panose="020F0302020204030204" pitchFamily="34" charset="0"/>
              <a:ea typeface="Calibri Light" panose="020F0302020204030204" pitchFamily="34" charset="0"/>
              <a:cs typeface="Calibri Light" panose="020F0302020204030204" pitchFamily="34" charset="0"/>
            </a:endParaRPr>
          </a:p>
          <a:p>
            <a:pPr marL="0" marR="0" algn="r" rtl="1">
              <a:lnSpc>
                <a:spcPct val="115000"/>
              </a:lnSpc>
              <a:spcAft>
                <a:spcPts val="800"/>
              </a:spcAft>
            </a:pPr>
            <a:r>
              <a:rPr lang="he-IL" sz="1600" kern="100" dirty="0">
                <a:effectLst/>
                <a:latin typeface="Calibri Light" panose="020F0302020204030204" pitchFamily="34" charset="0"/>
                <a:ea typeface="Calibri Light" panose="020F0302020204030204" pitchFamily="34" charset="0"/>
                <a:cs typeface="Calibri Light" panose="020F0302020204030204" pitchFamily="34" charset="0"/>
              </a:rPr>
              <a:t>פרטים: העסקת שף מקצועי נוסף ושני טבחים. הקטנת הסיכוי לארוחת בוקר לא טובה מ-10% ל-3%.</a:t>
            </a:r>
            <a:endParaRPr lang="he-IL" sz="1600" kern="100" dirty="0">
              <a:latin typeface="Calibri Light" panose="020F0302020204030204" pitchFamily="34" charset="0"/>
              <a:ea typeface="Calibri Light" panose="020F0302020204030204" pitchFamily="34" charset="0"/>
              <a:cs typeface="Calibri Light" panose="020F0302020204030204" pitchFamily="34" charset="0"/>
            </a:endParaRPr>
          </a:p>
          <a:p>
            <a:pPr marL="0" marR="0" algn="r" rtl="1">
              <a:lnSpc>
                <a:spcPct val="115000"/>
              </a:lnSpc>
              <a:spcAft>
                <a:spcPts val="800"/>
              </a:spcAft>
            </a:pPr>
            <a:endParaRPr lang="he-IL" sz="1600" b="1" dirty="0">
              <a:latin typeface="Calibri Light" panose="020F0302020204030204" pitchFamily="34" charset="0"/>
              <a:cs typeface="Calibri Light" panose="020F0302020204030204" pitchFamily="34" charset="0"/>
            </a:endParaRPr>
          </a:p>
          <a:p>
            <a:pPr marL="0" marR="0" algn="r" rtl="1">
              <a:lnSpc>
                <a:spcPct val="115000"/>
              </a:lnSpc>
              <a:spcAft>
                <a:spcPts val="800"/>
              </a:spcAft>
            </a:pPr>
            <a:r>
              <a:rPr lang="he-IL" sz="1600" b="1" dirty="0">
                <a:latin typeface="Calibri Light" panose="020F0302020204030204" pitchFamily="34" charset="0"/>
                <a:cs typeface="Calibri Light" panose="020F0302020204030204" pitchFamily="34" charset="0"/>
              </a:rPr>
              <a:t>החלופה תורמת לדירוג המלון שמשפיע על קצב הגעת האורחים למלון, כתוצאה מכך מדד דירוג בית המלון יכול להשתפר  וכנגזר מכך קצב הגעת האורחים לבית מלון יכול לעלות מה שיגרום לעלייה בכמות האורחים בבית המלון. מכיוון שכל אורחי בית המלון אמורים ללכת לחדר האוכל, עם עליית רייטינג בית המלון נרצה להיות בבקרה על מדד אורך התור הממוצע לארוחת הבוקר ולהבין האם שיפור במדד הרייטינג לא מזיק לאורך התור הממוצע לארוחת בוקר.  </a:t>
            </a:r>
            <a:endParaRPr lang="en-IL" sz="1600" b="1" kern="100" dirty="0">
              <a:effectLst/>
              <a:latin typeface="Aptos" panose="020B0004020202020204" pitchFamily="34" charset="0"/>
              <a:ea typeface="Aptos" panose="020B0004020202020204" pitchFamily="34" charset="0"/>
              <a:cs typeface="Arial" panose="020B0604020202020204" pitchFamily="34" charset="0"/>
            </a:endParaRPr>
          </a:p>
          <a:p>
            <a:endParaRPr lang="en-IL" sz="1600" dirty="0"/>
          </a:p>
        </p:txBody>
      </p:sp>
    </p:spTree>
    <p:extLst>
      <p:ext uri="{BB962C8B-B14F-4D97-AF65-F5344CB8AC3E}">
        <p14:creationId xmlns:p14="http://schemas.microsoft.com/office/powerpoint/2010/main" val="413194799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a:extLst>
              <a:ext uri="{FF2B5EF4-FFF2-40B4-BE49-F238E27FC236}">
                <a16:creationId xmlns:a16="http://schemas.microsoft.com/office/drawing/2014/main" id="{0A67E0F9-0947-443C-9957-D02D7CF70A03}"/>
              </a:ext>
            </a:extLst>
          </p:cNvPr>
          <p:cNvSpPr txBox="1"/>
          <p:nvPr/>
        </p:nvSpPr>
        <p:spPr>
          <a:xfrm>
            <a:off x="611886" y="150295"/>
            <a:ext cx="8115300" cy="685444"/>
          </a:xfrm>
          <a:prstGeom prst="rect">
            <a:avLst/>
          </a:prstGeom>
        </p:spPr>
        <p:txBody>
          <a:bodyPr lIns="0" tIns="0" rIns="0" bIns="0" rtlCol="0" anchor="t">
            <a:spAutoFit/>
          </a:bodyPr>
          <a:lstStyle/>
          <a:p>
            <a:pPr algn="ctr">
              <a:lnSpc>
                <a:spcPts val="5950"/>
              </a:lnSpc>
            </a:pPr>
            <a:r>
              <a:rPr lang="he-IL" sz="3200" b="1" dirty="0">
                <a:latin typeface="Calibri Light" panose="020F0302020204030204" pitchFamily="34" charset="0"/>
                <a:ea typeface="Alatsi"/>
                <a:cs typeface="Calibri Light" panose="020F0302020204030204" pitchFamily="34" charset="0"/>
                <a:sym typeface="Alatsi"/>
              </a:rPr>
              <a:t>ניתוח חלופות לעומת מצב קיים</a:t>
            </a:r>
            <a:endParaRPr lang="en-US" sz="3200" b="1" dirty="0">
              <a:latin typeface="Calibri Light" panose="020F0302020204030204" pitchFamily="34" charset="0"/>
              <a:ea typeface="Alatsi"/>
              <a:cs typeface="Calibri Light" panose="020F0302020204030204" pitchFamily="34" charset="0"/>
              <a:sym typeface="Alatsi"/>
            </a:endParaRPr>
          </a:p>
        </p:txBody>
      </p:sp>
      <p:sp>
        <p:nvSpPr>
          <p:cNvPr id="2" name="TextBox 1">
            <a:extLst>
              <a:ext uri="{FF2B5EF4-FFF2-40B4-BE49-F238E27FC236}">
                <a16:creationId xmlns:a16="http://schemas.microsoft.com/office/drawing/2014/main" id="{CCA4F317-C452-0231-A5B5-0563FFD9424A}"/>
              </a:ext>
            </a:extLst>
          </p:cNvPr>
          <p:cNvSpPr txBox="1"/>
          <p:nvPr/>
        </p:nvSpPr>
        <p:spPr>
          <a:xfrm>
            <a:off x="1068868" y="902285"/>
            <a:ext cx="7201336" cy="3951595"/>
          </a:xfrm>
          <a:prstGeom prst="rect">
            <a:avLst/>
          </a:prstGeom>
          <a:noFill/>
        </p:spPr>
        <p:txBody>
          <a:bodyPr wrap="square" rtlCol="0">
            <a:spAutoFit/>
          </a:bodyPr>
          <a:lstStyle/>
          <a:p>
            <a:pPr algn="r" rtl="1">
              <a:lnSpc>
                <a:spcPct val="107000"/>
              </a:lnSpc>
              <a:spcAft>
                <a:spcPts val="800"/>
              </a:spcAft>
              <a:buNone/>
            </a:pPr>
            <a:r>
              <a:rPr lang="he-IL" sz="1600" b="1" dirty="0">
                <a:solidFill>
                  <a:schemeClr val="dk1"/>
                </a:solidFill>
                <a:latin typeface="Calibri Light" panose="020F0302020204030204" pitchFamily="34" charset="0"/>
                <a:cs typeface="Calibri Light" panose="020F0302020204030204" pitchFamily="34" charset="0"/>
                <a:sym typeface="Poppins"/>
              </a:rPr>
              <a:t>השוואת אורך התור לארוחת הבוקר</a:t>
            </a:r>
          </a:p>
          <a:p>
            <a:pPr algn="r" rtl="1">
              <a:lnSpc>
                <a:spcPct val="107000"/>
              </a:lnSpc>
              <a:spcAft>
                <a:spcPts val="800"/>
              </a:spcAft>
              <a:buNone/>
            </a:pPr>
            <a:r>
              <a:rPr lang="he-IL" sz="1600" dirty="0">
                <a:solidFill>
                  <a:schemeClr val="dk1"/>
                </a:solidFill>
                <a:latin typeface="Calibri Light" panose="020F0302020204030204" pitchFamily="34" charset="0"/>
                <a:cs typeface="Calibri Light" panose="020F0302020204030204" pitchFamily="34" charset="0"/>
                <a:sym typeface="Poppins"/>
              </a:rPr>
              <a:t>נמצא כי ההבדל בין ממוצעי האלטרנטיבות המוצעות הוא 0.0638.</a:t>
            </a:r>
            <a:br>
              <a:rPr lang="en-US" sz="1600" dirty="0">
                <a:solidFill>
                  <a:schemeClr val="dk1"/>
                </a:solidFill>
                <a:latin typeface="Calibri Light" panose="020F0302020204030204" pitchFamily="34" charset="0"/>
                <a:cs typeface="Calibri Light" panose="020F0302020204030204" pitchFamily="34" charset="0"/>
                <a:sym typeface="Poppins"/>
              </a:rPr>
            </a:br>
            <a:r>
              <a:rPr lang="he-IL" sz="1600" dirty="0">
                <a:solidFill>
                  <a:schemeClr val="dk1"/>
                </a:solidFill>
                <a:latin typeface="Calibri Light" panose="020F0302020204030204" pitchFamily="34" charset="0"/>
                <a:cs typeface="Calibri Light" panose="020F0302020204030204" pitchFamily="34" charset="0"/>
                <a:sym typeface="Poppins"/>
              </a:rPr>
              <a:t>רווח הסמך שנמצא: [0.0769-, 0.2045].</a:t>
            </a:r>
            <a:br>
              <a:rPr lang="en-US" sz="1600" dirty="0">
                <a:solidFill>
                  <a:schemeClr val="dk1"/>
                </a:solidFill>
                <a:latin typeface="Calibri Light" panose="020F0302020204030204" pitchFamily="34" charset="0"/>
                <a:cs typeface="Calibri Light" panose="020F0302020204030204" pitchFamily="34" charset="0"/>
                <a:sym typeface="Poppins"/>
              </a:rPr>
            </a:br>
            <a:r>
              <a:rPr lang="he-IL" sz="1600" dirty="0">
                <a:solidFill>
                  <a:schemeClr val="dk1"/>
                </a:solidFill>
                <a:latin typeface="Calibri Light" panose="020F0302020204030204" pitchFamily="34" charset="0"/>
                <a:cs typeface="Calibri Light" panose="020F0302020204030204" pitchFamily="34" charset="0"/>
                <a:sym typeface="Poppins"/>
              </a:rPr>
              <a:t>מכיוון שהרווח כולל את 0, ברמת מובהקות 95% לא ניתן לקבוע איזה אלטרנטיבה עדיפה.</a:t>
            </a:r>
          </a:p>
          <a:p>
            <a:pPr algn="r" rtl="1">
              <a:lnSpc>
                <a:spcPct val="107000"/>
              </a:lnSpc>
              <a:spcAft>
                <a:spcPts val="800"/>
              </a:spcAft>
              <a:buNone/>
            </a:pPr>
            <a:r>
              <a:rPr lang="he-IL" sz="1600" b="1" dirty="0">
                <a:solidFill>
                  <a:schemeClr val="dk1"/>
                </a:solidFill>
                <a:latin typeface="Calibri Light" panose="020F0302020204030204" pitchFamily="34" charset="0"/>
                <a:cs typeface="Calibri Light" panose="020F0302020204030204" pitchFamily="34" charset="0"/>
                <a:sym typeface="Poppins"/>
              </a:rPr>
              <a:t>השוואת הדירוג הממוצע</a:t>
            </a:r>
          </a:p>
          <a:p>
            <a:pPr algn="r" rtl="1">
              <a:lnSpc>
                <a:spcPct val="107000"/>
              </a:lnSpc>
              <a:spcAft>
                <a:spcPts val="800"/>
              </a:spcAft>
              <a:buNone/>
            </a:pPr>
            <a:r>
              <a:rPr lang="he-IL" sz="1600" dirty="0">
                <a:solidFill>
                  <a:schemeClr val="dk1"/>
                </a:solidFill>
                <a:latin typeface="Calibri Light" panose="020F0302020204030204" pitchFamily="34" charset="0"/>
                <a:cs typeface="Calibri Light" panose="020F0302020204030204" pitchFamily="34" charset="0"/>
                <a:sym typeface="Poppins"/>
              </a:rPr>
              <a:t>נמצא כי ההבדל בין הממוצעים של החלופות הוא 0.0025-, כלומר החלופה השנייה קיבלה דירוג גבוה יותר בממוצע.</a:t>
            </a:r>
            <a:br>
              <a:rPr lang="en-US" sz="1600" dirty="0">
                <a:solidFill>
                  <a:schemeClr val="dk1"/>
                </a:solidFill>
                <a:latin typeface="Calibri Light" panose="020F0302020204030204" pitchFamily="34" charset="0"/>
                <a:cs typeface="Calibri Light" panose="020F0302020204030204" pitchFamily="34" charset="0"/>
                <a:sym typeface="Poppins"/>
              </a:rPr>
            </a:br>
            <a:r>
              <a:rPr lang="he-IL" sz="1600" dirty="0">
                <a:solidFill>
                  <a:schemeClr val="dk1"/>
                </a:solidFill>
                <a:latin typeface="Calibri Light" panose="020F0302020204030204" pitchFamily="34" charset="0"/>
                <a:cs typeface="Calibri Light" panose="020F0302020204030204" pitchFamily="34" charset="0"/>
                <a:sym typeface="Poppins"/>
              </a:rPr>
              <a:t>רווח הסמך שנמצא: [0.0042-, 0.0008-].</a:t>
            </a:r>
            <a:br>
              <a:rPr lang="en-US" sz="1600" dirty="0">
                <a:solidFill>
                  <a:schemeClr val="dk1"/>
                </a:solidFill>
                <a:latin typeface="Calibri Light" panose="020F0302020204030204" pitchFamily="34" charset="0"/>
                <a:cs typeface="Calibri Light" panose="020F0302020204030204" pitchFamily="34" charset="0"/>
                <a:sym typeface="Poppins"/>
              </a:rPr>
            </a:br>
            <a:r>
              <a:rPr lang="he-IL" sz="1600" dirty="0">
                <a:solidFill>
                  <a:schemeClr val="dk1"/>
                </a:solidFill>
                <a:latin typeface="Calibri Light" panose="020F0302020204030204" pitchFamily="34" charset="0"/>
                <a:cs typeface="Calibri Light" panose="020F0302020204030204" pitchFamily="34" charset="0"/>
                <a:sym typeface="Poppins"/>
              </a:rPr>
              <a:t>מכיוון שכל רווח הביטחון שלילי לחלוטין, ניתן לקבוע ברמת מובהקות של 95% שהחלופה השנייה משיגה דירוג גבוה יותר.</a:t>
            </a:r>
          </a:p>
          <a:p>
            <a:pPr algn="r" rtl="1">
              <a:lnSpc>
                <a:spcPct val="107000"/>
              </a:lnSpc>
              <a:spcAft>
                <a:spcPts val="800"/>
              </a:spcAft>
              <a:buNone/>
            </a:pPr>
            <a:r>
              <a:rPr lang="he-IL" sz="1600" b="1" dirty="0">
                <a:solidFill>
                  <a:schemeClr val="dk1"/>
                </a:solidFill>
                <a:latin typeface="Calibri Light" panose="020F0302020204030204" pitchFamily="34" charset="0"/>
                <a:cs typeface="Calibri Light" panose="020F0302020204030204" pitchFamily="34" charset="0"/>
                <a:sym typeface="Poppins"/>
              </a:rPr>
              <a:t>לסיכום, בעוד שאין לא נוכל לקבוע מי מהחלופות עדיפה עבור אורך התור, יש עדות סטטיסטית מובהקת לכך שהחלופה השנייה עדיפה מבחינת הדירוג הממוצע.</a:t>
            </a:r>
            <a:endParaRPr lang="en-IL" sz="1600" dirty="0">
              <a:solidFill>
                <a:schemeClr val="dk1"/>
              </a:solidFill>
              <a:latin typeface="Calibri Light" panose="020F0302020204030204" pitchFamily="34" charset="0"/>
              <a:cs typeface="Calibri Light" panose="020F0302020204030204" pitchFamily="34" charset="0"/>
              <a:sym typeface="Poppins"/>
            </a:endParaRPr>
          </a:p>
          <a:p>
            <a:endParaRPr lang="en-IL" sz="1200" dirty="0"/>
          </a:p>
        </p:txBody>
      </p:sp>
      <p:grpSp>
        <p:nvGrpSpPr>
          <p:cNvPr id="3" name="Google Shape;951;p60">
            <a:extLst>
              <a:ext uri="{FF2B5EF4-FFF2-40B4-BE49-F238E27FC236}">
                <a16:creationId xmlns:a16="http://schemas.microsoft.com/office/drawing/2014/main" id="{12655982-0559-6A71-6B3B-77F28DC15071}"/>
              </a:ext>
            </a:extLst>
          </p:cNvPr>
          <p:cNvGrpSpPr/>
          <p:nvPr/>
        </p:nvGrpSpPr>
        <p:grpSpPr>
          <a:xfrm>
            <a:off x="7106006" y="323844"/>
            <a:ext cx="544563" cy="511895"/>
            <a:chOff x="4815575" y="1416800"/>
            <a:chExt cx="73750" cy="71400"/>
          </a:xfrm>
        </p:grpSpPr>
        <p:sp>
          <p:nvSpPr>
            <p:cNvPr id="4" name="Google Shape;952;p60">
              <a:extLst>
                <a:ext uri="{FF2B5EF4-FFF2-40B4-BE49-F238E27FC236}">
                  <a16:creationId xmlns:a16="http://schemas.microsoft.com/office/drawing/2014/main" id="{2D0105C5-F1FA-F175-6A11-171FAED7839F}"/>
                </a:ext>
              </a:extLst>
            </p:cNvPr>
            <p:cNvSpPr/>
            <p:nvPr/>
          </p:nvSpPr>
          <p:spPr>
            <a:xfrm>
              <a:off x="4815575" y="1416800"/>
              <a:ext cx="43100" cy="52150"/>
            </a:xfrm>
            <a:custGeom>
              <a:avLst/>
              <a:gdLst/>
              <a:ahLst/>
              <a:cxnLst/>
              <a:rect l="l" t="t" r="r" b="b"/>
              <a:pathLst>
                <a:path w="1724" h="2086" extrusionOk="0">
                  <a:moveTo>
                    <a:pt x="1327" y="1"/>
                  </a:moveTo>
                  <a:lnTo>
                    <a:pt x="1327" y="181"/>
                  </a:lnTo>
                  <a:cubicBezTo>
                    <a:pt x="469" y="361"/>
                    <a:pt x="0" y="1299"/>
                    <a:pt x="375" y="2085"/>
                  </a:cubicBezTo>
                  <a:lnTo>
                    <a:pt x="772" y="1818"/>
                  </a:lnTo>
                  <a:cubicBezTo>
                    <a:pt x="729" y="1717"/>
                    <a:pt x="707" y="1609"/>
                    <a:pt x="707" y="1501"/>
                  </a:cubicBezTo>
                  <a:cubicBezTo>
                    <a:pt x="714" y="1111"/>
                    <a:pt x="959" y="772"/>
                    <a:pt x="1327" y="657"/>
                  </a:cubicBezTo>
                  <a:lnTo>
                    <a:pt x="1327" y="823"/>
                  </a:lnTo>
                  <a:lnTo>
                    <a:pt x="1724" y="426"/>
                  </a:lnTo>
                  <a:lnTo>
                    <a:pt x="1327" y="1"/>
                  </a:lnTo>
                  <a:close/>
                </a:path>
              </a:pathLst>
            </a:custGeom>
            <a:solidFill>
              <a:srgbClr val="A5B7C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953;p60">
              <a:extLst>
                <a:ext uri="{FF2B5EF4-FFF2-40B4-BE49-F238E27FC236}">
                  <a16:creationId xmlns:a16="http://schemas.microsoft.com/office/drawing/2014/main" id="{988EC853-05F5-DB16-8FAE-0CA4A14CE74E}"/>
                </a:ext>
              </a:extLst>
            </p:cNvPr>
            <p:cNvSpPr/>
            <p:nvPr/>
          </p:nvSpPr>
          <p:spPr>
            <a:xfrm>
              <a:off x="4861725" y="1421125"/>
              <a:ext cx="27600" cy="51250"/>
            </a:xfrm>
            <a:custGeom>
              <a:avLst/>
              <a:gdLst/>
              <a:ahLst/>
              <a:cxnLst/>
              <a:rect l="l" t="t" r="r" b="b"/>
              <a:pathLst>
                <a:path w="1104" h="2050" extrusionOk="0">
                  <a:moveTo>
                    <a:pt x="0" y="1"/>
                  </a:moveTo>
                  <a:lnTo>
                    <a:pt x="0" y="477"/>
                  </a:lnTo>
                  <a:cubicBezTo>
                    <a:pt x="375" y="592"/>
                    <a:pt x="635" y="938"/>
                    <a:pt x="635" y="1328"/>
                  </a:cubicBezTo>
                  <a:cubicBezTo>
                    <a:pt x="635" y="1429"/>
                    <a:pt x="621" y="1530"/>
                    <a:pt x="585" y="1624"/>
                  </a:cubicBezTo>
                  <a:lnTo>
                    <a:pt x="404" y="1494"/>
                  </a:lnTo>
                  <a:lnTo>
                    <a:pt x="513" y="2049"/>
                  </a:lnTo>
                  <a:lnTo>
                    <a:pt x="1089" y="1963"/>
                  </a:lnTo>
                  <a:lnTo>
                    <a:pt x="981" y="1883"/>
                  </a:lnTo>
                  <a:cubicBezTo>
                    <a:pt x="1061" y="1710"/>
                    <a:pt x="1104" y="1523"/>
                    <a:pt x="1104" y="1328"/>
                  </a:cubicBezTo>
                  <a:cubicBezTo>
                    <a:pt x="1104" y="679"/>
                    <a:pt x="635" y="123"/>
                    <a:pt x="0" y="1"/>
                  </a:cubicBezTo>
                  <a:close/>
                </a:path>
              </a:pathLst>
            </a:custGeom>
            <a:solidFill>
              <a:srgbClr val="869FB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954;p60">
              <a:extLst>
                <a:ext uri="{FF2B5EF4-FFF2-40B4-BE49-F238E27FC236}">
                  <a16:creationId xmlns:a16="http://schemas.microsoft.com/office/drawing/2014/main" id="{F1F9A5BF-67F7-1981-BDB4-20E2EB0E3E64}"/>
                </a:ext>
              </a:extLst>
            </p:cNvPr>
            <p:cNvSpPr/>
            <p:nvPr/>
          </p:nvSpPr>
          <p:spPr>
            <a:xfrm>
              <a:off x="4829450" y="1467825"/>
              <a:ext cx="49250" cy="20375"/>
            </a:xfrm>
            <a:custGeom>
              <a:avLst/>
              <a:gdLst/>
              <a:ahLst/>
              <a:cxnLst/>
              <a:rect l="l" t="t" r="r" b="b"/>
              <a:pathLst>
                <a:path w="1970" h="815" extrusionOk="0">
                  <a:moveTo>
                    <a:pt x="109" y="1"/>
                  </a:moveTo>
                  <a:lnTo>
                    <a:pt x="0" y="556"/>
                  </a:lnTo>
                  <a:lnTo>
                    <a:pt x="137" y="462"/>
                  </a:lnTo>
                  <a:cubicBezTo>
                    <a:pt x="394" y="698"/>
                    <a:pt x="720" y="815"/>
                    <a:pt x="1045" y="815"/>
                  </a:cubicBezTo>
                  <a:cubicBezTo>
                    <a:pt x="1378" y="815"/>
                    <a:pt x="1710" y="692"/>
                    <a:pt x="1969" y="448"/>
                  </a:cubicBezTo>
                  <a:lnTo>
                    <a:pt x="1969" y="441"/>
                  </a:lnTo>
                  <a:lnTo>
                    <a:pt x="1573" y="174"/>
                  </a:lnTo>
                  <a:cubicBezTo>
                    <a:pt x="1418" y="292"/>
                    <a:pt x="1232" y="352"/>
                    <a:pt x="1046" y="352"/>
                  </a:cubicBezTo>
                  <a:cubicBezTo>
                    <a:pt x="868" y="352"/>
                    <a:pt x="689" y="297"/>
                    <a:pt x="534" y="188"/>
                  </a:cubicBezTo>
                  <a:lnTo>
                    <a:pt x="678" y="95"/>
                  </a:lnTo>
                  <a:lnTo>
                    <a:pt x="109" y="1"/>
                  </a:lnTo>
                  <a:close/>
                </a:path>
              </a:pathLst>
            </a:custGeom>
            <a:solidFill>
              <a:srgbClr val="5F7D9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00911077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B999A-263F-56CB-9CB8-6C9213B08366}"/>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04E614EC-2303-1689-0F71-40638C43CEB5}"/>
              </a:ext>
            </a:extLst>
          </p:cNvPr>
          <p:cNvSpPr txBox="1"/>
          <p:nvPr/>
        </p:nvSpPr>
        <p:spPr>
          <a:xfrm>
            <a:off x="648447" y="0"/>
            <a:ext cx="8115300" cy="685444"/>
          </a:xfrm>
          <a:prstGeom prst="rect">
            <a:avLst/>
          </a:prstGeom>
        </p:spPr>
        <p:txBody>
          <a:bodyPr lIns="0" tIns="0" rIns="0" bIns="0" rtlCol="0" anchor="t">
            <a:spAutoFit/>
          </a:bodyPr>
          <a:lstStyle/>
          <a:p>
            <a:pPr algn="ctr">
              <a:lnSpc>
                <a:spcPts val="5950"/>
              </a:lnSpc>
            </a:pPr>
            <a:r>
              <a:rPr lang="he-IL" sz="3200" b="1" dirty="0">
                <a:latin typeface="Calibri Light" panose="020F0302020204030204" pitchFamily="34" charset="0"/>
                <a:ea typeface="Alatsi"/>
                <a:cs typeface="Calibri Light" panose="020F0302020204030204" pitchFamily="34" charset="0"/>
                <a:sym typeface="Alatsi"/>
              </a:rPr>
              <a:t>תרשימי הסימולציה לפי מדד אורך תור</a:t>
            </a:r>
            <a:endParaRPr lang="en-US" sz="3200" b="1" dirty="0">
              <a:latin typeface="Calibri Light" panose="020F0302020204030204" pitchFamily="34" charset="0"/>
              <a:ea typeface="Alatsi"/>
              <a:cs typeface="Calibri Light" panose="020F0302020204030204" pitchFamily="34" charset="0"/>
              <a:sym typeface="Alatsi"/>
            </a:endParaRPr>
          </a:p>
        </p:txBody>
      </p:sp>
      <p:pic>
        <p:nvPicPr>
          <p:cNvPr id="1028" name="Picture 4">
            <a:extLst>
              <a:ext uri="{FF2B5EF4-FFF2-40B4-BE49-F238E27FC236}">
                <a16:creationId xmlns:a16="http://schemas.microsoft.com/office/drawing/2014/main" id="{918B7B52-E7FB-6F42-D696-DFB6E7BA26A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b="49877"/>
          <a:stretch/>
        </p:blipFill>
        <p:spPr bwMode="auto">
          <a:xfrm>
            <a:off x="648447" y="796596"/>
            <a:ext cx="5868335" cy="1955711"/>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6" name="מלבן: פינות מעוגלות 5">
            <a:extLst>
              <a:ext uri="{FF2B5EF4-FFF2-40B4-BE49-F238E27FC236}">
                <a16:creationId xmlns:a16="http://schemas.microsoft.com/office/drawing/2014/main" id="{3C00E042-3655-1CE1-8E68-32F9F84B0F8D}"/>
              </a:ext>
            </a:extLst>
          </p:cNvPr>
          <p:cNvSpPr/>
          <p:nvPr/>
        </p:nvSpPr>
        <p:spPr>
          <a:xfrm>
            <a:off x="7633447" y="796596"/>
            <a:ext cx="1130300" cy="386062"/>
          </a:xfrm>
          <a:prstGeom prst="roundRect">
            <a:avLst/>
          </a:prstGeom>
          <a:solidFill>
            <a:srgbClr val="5A728F"/>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מצב קיים</a:t>
            </a:r>
          </a:p>
        </p:txBody>
      </p:sp>
      <p:sp>
        <p:nvSpPr>
          <p:cNvPr id="8" name="מלבן: פינות מעוגלות 7">
            <a:extLst>
              <a:ext uri="{FF2B5EF4-FFF2-40B4-BE49-F238E27FC236}">
                <a16:creationId xmlns:a16="http://schemas.microsoft.com/office/drawing/2014/main" id="{91C83F76-9928-B748-E57D-764EBAD53DF9}"/>
              </a:ext>
            </a:extLst>
          </p:cNvPr>
          <p:cNvSpPr/>
          <p:nvPr/>
        </p:nvSpPr>
        <p:spPr>
          <a:xfrm>
            <a:off x="7654925" y="2955055"/>
            <a:ext cx="1130300" cy="386062"/>
          </a:xfrm>
          <a:prstGeom prst="roundRect">
            <a:avLst/>
          </a:prstGeom>
          <a:solidFill>
            <a:srgbClr val="5A728F"/>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חלופה</a:t>
            </a:r>
          </a:p>
        </p:txBody>
      </p:sp>
      <p:pic>
        <p:nvPicPr>
          <p:cNvPr id="4098" name="Picture 2">
            <a:extLst>
              <a:ext uri="{FF2B5EF4-FFF2-40B4-BE49-F238E27FC236}">
                <a16:creationId xmlns:a16="http://schemas.microsoft.com/office/drawing/2014/main" id="{7C9B17E4-ADEE-6ACB-4D05-94ABD96E90E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b="50000"/>
          <a:stretch/>
        </p:blipFill>
        <p:spPr bwMode="auto">
          <a:xfrm>
            <a:off x="648447" y="2955055"/>
            <a:ext cx="5882829" cy="1955712"/>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mc:AlternateContent xmlns:mc="http://schemas.openxmlformats.org/markup-compatibility/2006" xmlns:a14="http://schemas.microsoft.com/office/drawing/2010/main">
        <mc:Choice Requires="a14">
          <p:sp>
            <p:nvSpPr>
              <p:cNvPr id="10" name="תיבת טקסט 9">
                <a:extLst>
                  <a:ext uri="{FF2B5EF4-FFF2-40B4-BE49-F238E27FC236}">
                    <a16:creationId xmlns:a16="http://schemas.microsoft.com/office/drawing/2014/main" id="{F4964704-BADE-C4F3-E5CB-4ADC1868DE9F}"/>
                  </a:ext>
                </a:extLst>
              </p:cNvPr>
              <p:cNvSpPr txBox="1"/>
              <p:nvPr/>
            </p:nvSpPr>
            <p:spPr>
              <a:xfrm>
                <a:off x="6810375" y="1293810"/>
                <a:ext cx="1974850" cy="817245"/>
              </a:xfrm>
              <a:prstGeom prst="roundRect">
                <a:avLst/>
              </a:prstGeom>
              <a:solidFill>
                <a:schemeClr val="tx2"/>
              </a:solidFill>
            </p:spPr>
            <p:txBody>
              <a:bodyPr wrap="square">
                <a:spAutoFit/>
              </a:bodyPr>
              <a:lstStyle/>
              <a:p>
                <a:pPr algn="ctr"/>
                <a:r>
                  <a:rPr lang="he-IL" b="0" i="0" dirty="0">
                    <a:effectLst/>
                    <a:latin typeface="Calibri Light" panose="020F0302020204030204" pitchFamily="34" charset="0"/>
                    <a:ea typeface="Calibri Light" panose="020F0302020204030204" pitchFamily="34" charset="0"/>
                    <a:cs typeface="Calibri Light" panose="020F0302020204030204" pitchFamily="34" charset="0"/>
                  </a:rPr>
                  <a:t>רווח סמך עבור אורך תור </a:t>
                </a:r>
              </a:p>
              <a:p>
                <a:pPr algn="ctr"/>
                <a:r>
                  <a:rPr lang="en-US" dirty="0">
                    <a:latin typeface="Calibri Light" panose="020F0302020204030204" pitchFamily="34" charset="0"/>
                    <a:ea typeface="Calibri Light" panose="020F0302020204030204" pitchFamily="34" charset="0"/>
                    <a:cs typeface="Calibri Light" panose="020F0302020204030204" pitchFamily="34" charset="0"/>
                  </a:rPr>
                  <a:t>n = 20, </a:t>
                </a:r>
                <a14:m>
                  <m:oMath xmlns:m="http://schemas.openxmlformats.org/officeDocument/2006/math">
                    <m:r>
                      <a:rPr lang="en-US" i="1" smtClean="0">
                        <a:latin typeface="Cambria Math" panose="02040503050406030204" pitchFamily="18" charset="0"/>
                        <a:ea typeface="Cambria Math" panose="02040503050406030204" pitchFamily="18" charset="0"/>
                        <a:cs typeface="Calibri Light" panose="020F0302020204030204" pitchFamily="34" charset="0"/>
                      </a:rPr>
                      <m:t>𝛼</m:t>
                    </m:r>
                  </m:oMath>
                </a14:m>
                <a:r>
                  <a:rPr lang="en-US" dirty="0">
                    <a:latin typeface="Calibri Light" panose="020F0302020204030204" pitchFamily="34" charset="0"/>
                    <a:ea typeface="Calibri Light" panose="020F0302020204030204" pitchFamily="34" charset="0"/>
                    <a:cs typeface="Calibri Light" panose="020F0302020204030204" pitchFamily="34" charset="0"/>
                  </a:rPr>
                  <a:t> = 0.05</a:t>
                </a:r>
                <a:endParaRPr lang="he-IL" dirty="0">
                  <a:latin typeface="Calibri Light" panose="020F0302020204030204" pitchFamily="34" charset="0"/>
                  <a:ea typeface="Calibri Light" panose="020F0302020204030204" pitchFamily="34" charset="0"/>
                  <a:cs typeface="Calibri Light" panose="020F0302020204030204" pitchFamily="34" charset="0"/>
                </a:endParaRPr>
              </a:p>
              <a:p>
                <a:pPr algn="ctr"/>
                <a:r>
                  <a:rPr lang="he-IL" b="0" i="0" dirty="0">
                    <a:effectLst/>
                    <a:latin typeface="Calibri Light" panose="020F0302020204030204" pitchFamily="34" charset="0"/>
                    <a:ea typeface="Calibri Light" panose="020F0302020204030204" pitchFamily="34" charset="0"/>
                    <a:cs typeface="Calibri Light" panose="020F0302020204030204" pitchFamily="34" charset="0"/>
                  </a:rPr>
                  <a:t>[12.5905, 12.8073]</a:t>
                </a:r>
                <a:endParaRPr lang="he-IL" dirty="0">
                  <a:latin typeface="Calibri Light" panose="020F0302020204030204" pitchFamily="34" charset="0"/>
                  <a:ea typeface="Calibri Light" panose="020F0302020204030204" pitchFamily="34" charset="0"/>
                  <a:cs typeface="Calibri Light" panose="020F0302020204030204" pitchFamily="34" charset="0"/>
                </a:endParaRPr>
              </a:p>
            </p:txBody>
          </p:sp>
        </mc:Choice>
        <mc:Fallback xmlns="">
          <p:sp>
            <p:nvSpPr>
              <p:cNvPr id="10" name="תיבת טקסט 9">
                <a:extLst>
                  <a:ext uri="{FF2B5EF4-FFF2-40B4-BE49-F238E27FC236}">
                    <a16:creationId xmlns:a16="http://schemas.microsoft.com/office/drawing/2014/main" id="{F4964704-BADE-C4F3-E5CB-4ADC1868DE9F}"/>
                  </a:ext>
                </a:extLst>
              </p:cNvPr>
              <p:cNvSpPr txBox="1">
                <a:spLocks noRot="1" noChangeAspect="1" noMove="1" noResize="1" noEditPoints="1" noAdjustHandles="1" noChangeArrowheads="1" noChangeShapeType="1" noTextEdit="1"/>
              </p:cNvSpPr>
              <p:nvPr/>
            </p:nvSpPr>
            <p:spPr>
              <a:xfrm>
                <a:off x="6810375" y="1293810"/>
                <a:ext cx="1974850" cy="817245"/>
              </a:xfrm>
              <a:prstGeom prst="roundRect">
                <a:avLst/>
              </a:prstGeom>
              <a:blipFill>
                <a:blip r:embed="rId4"/>
                <a:stretch>
                  <a:fillRect b="-223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11" name="תיבת טקסט 10">
                <a:extLst>
                  <a:ext uri="{FF2B5EF4-FFF2-40B4-BE49-F238E27FC236}">
                    <a16:creationId xmlns:a16="http://schemas.microsoft.com/office/drawing/2014/main" id="{49504783-E23C-67C3-47BC-ADFD4675C666}"/>
                  </a:ext>
                </a:extLst>
              </p:cNvPr>
              <p:cNvSpPr txBox="1"/>
              <p:nvPr/>
            </p:nvSpPr>
            <p:spPr>
              <a:xfrm>
                <a:off x="6810375" y="3529659"/>
                <a:ext cx="1974850" cy="817245"/>
              </a:xfrm>
              <a:prstGeom prst="roundRect">
                <a:avLst/>
              </a:prstGeom>
              <a:solidFill>
                <a:schemeClr val="tx2"/>
              </a:solidFill>
            </p:spPr>
            <p:txBody>
              <a:bodyPr wrap="square">
                <a:spAutoFit/>
              </a:bodyPr>
              <a:lstStyle/>
              <a:p>
                <a:pPr algn="ctr"/>
                <a:r>
                  <a:rPr lang="he-IL" b="0" i="0" dirty="0">
                    <a:effectLst/>
                    <a:latin typeface="Calibri Light" panose="020F0302020204030204" pitchFamily="34" charset="0"/>
                    <a:ea typeface="Calibri Light" panose="020F0302020204030204" pitchFamily="34" charset="0"/>
                    <a:cs typeface="Calibri Light" panose="020F0302020204030204" pitchFamily="34" charset="0"/>
                  </a:rPr>
                  <a:t>רווח סמך עבור אורך תור </a:t>
                </a:r>
              </a:p>
              <a:p>
                <a:pPr algn="ctr"/>
                <a:r>
                  <a:rPr lang="en-US" dirty="0">
                    <a:latin typeface="Calibri Light" panose="020F0302020204030204" pitchFamily="34" charset="0"/>
                    <a:ea typeface="Calibri Light" panose="020F0302020204030204" pitchFamily="34" charset="0"/>
                    <a:cs typeface="Calibri Light" panose="020F0302020204030204" pitchFamily="34" charset="0"/>
                  </a:rPr>
                  <a:t>n = 20, </a:t>
                </a:r>
                <a14:m>
                  <m:oMath xmlns:m="http://schemas.openxmlformats.org/officeDocument/2006/math">
                    <m:r>
                      <a:rPr lang="en-US" i="1" smtClean="0">
                        <a:latin typeface="Cambria Math" panose="02040503050406030204" pitchFamily="18" charset="0"/>
                        <a:ea typeface="Cambria Math" panose="02040503050406030204" pitchFamily="18" charset="0"/>
                        <a:cs typeface="Calibri Light" panose="020F0302020204030204" pitchFamily="34" charset="0"/>
                      </a:rPr>
                      <m:t>𝛼</m:t>
                    </m:r>
                  </m:oMath>
                </a14:m>
                <a:r>
                  <a:rPr lang="en-US" dirty="0">
                    <a:latin typeface="Calibri Light" panose="020F0302020204030204" pitchFamily="34" charset="0"/>
                    <a:ea typeface="Calibri Light" panose="020F0302020204030204" pitchFamily="34" charset="0"/>
                    <a:cs typeface="Calibri Light" panose="020F0302020204030204" pitchFamily="34" charset="0"/>
                  </a:rPr>
                  <a:t> = 0.05</a:t>
                </a:r>
                <a:endParaRPr lang="he-IL" dirty="0">
                  <a:latin typeface="Calibri Light" panose="020F0302020204030204" pitchFamily="34" charset="0"/>
                  <a:ea typeface="Calibri Light" panose="020F0302020204030204" pitchFamily="34" charset="0"/>
                  <a:cs typeface="Calibri Light" panose="020F0302020204030204" pitchFamily="34" charset="0"/>
                </a:endParaRPr>
              </a:p>
              <a:p>
                <a:pPr algn="ctr"/>
                <a:r>
                  <a:rPr lang="he-IL" b="0" i="0" dirty="0">
                    <a:effectLst/>
                    <a:latin typeface="Calibri Light" panose="020F0302020204030204" pitchFamily="34" charset="0"/>
                    <a:ea typeface="Calibri Light" panose="020F0302020204030204" pitchFamily="34" charset="0"/>
                    <a:cs typeface="Calibri Light" panose="020F0302020204030204" pitchFamily="34" charset="0"/>
                  </a:rPr>
                  <a:t>[12.6640, 12.8080]</a:t>
                </a:r>
                <a:endParaRPr lang="he-IL" dirty="0">
                  <a:latin typeface="Calibri Light" panose="020F0302020204030204" pitchFamily="34" charset="0"/>
                  <a:ea typeface="Calibri Light" panose="020F0302020204030204" pitchFamily="34" charset="0"/>
                  <a:cs typeface="Calibri Light" panose="020F0302020204030204" pitchFamily="34" charset="0"/>
                </a:endParaRPr>
              </a:p>
            </p:txBody>
          </p:sp>
        </mc:Choice>
        <mc:Fallback xmlns="">
          <p:sp>
            <p:nvSpPr>
              <p:cNvPr id="11" name="תיבת טקסט 10">
                <a:extLst>
                  <a:ext uri="{FF2B5EF4-FFF2-40B4-BE49-F238E27FC236}">
                    <a16:creationId xmlns:a16="http://schemas.microsoft.com/office/drawing/2014/main" id="{49504783-E23C-67C3-47BC-ADFD4675C666}"/>
                  </a:ext>
                </a:extLst>
              </p:cNvPr>
              <p:cNvSpPr txBox="1">
                <a:spLocks noRot="1" noChangeAspect="1" noMove="1" noResize="1" noEditPoints="1" noAdjustHandles="1" noChangeArrowheads="1" noChangeShapeType="1" noTextEdit="1"/>
              </p:cNvSpPr>
              <p:nvPr/>
            </p:nvSpPr>
            <p:spPr>
              <a:xfrm>
                <a:off x="6810375" y="3529659"/>
                <a:ext cx="1974850" cy="817245"/>
              </a:xfrm>
              <a:prstGeom prst="roundRect">
                <a:avLst/>
              </a:prstGeom>
              <a:blipFill>
                <a:blip r:embed="rId5"/>
                <a:stretch>
                  <a:fillRect b="-2239"/>
                </a:stretch>
              </a:blipFill>
            </p:spPr>
            <p:txBody>
              <a:bodyPr/>
              <a:lstStyle/>
              <a:p>
                <a:r>
                  <a:rPr lang="he-IL">
                    <a:noFill/>
                  </a:rPr>
                  <a:t> </a:t>
                </a:r>
              </a:p>
            </p:txBody>
          </p:sp>
        </mc:Fallback>
      </mc:AlternateContent>
    </p:spTree>
    <p:extLst>
      <p:ext uri="{BB962C8B-B14F-4D97-AF65-F5344CB8AC3E}">
        <p14:creationId xmlns:p14="http://schemas.microsoft.com/office/powerpoint/2010/main" val="30958262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0D41BE-EFE2-976F-F8EC-3228B07813F9}"/>
            </a:ext>
          </a:extLst>
        </p:cNvPr>
        <p:cNvGrpSpPr/>
        <p:nvPr/>
      </p:nvGrpSpPr>
      <p:grpSpPr>
        <a:xfrm>
          <a:off x="0" y="0"/>
          <a:ext cx="0" cy="0"/>
          <a:chOff x="0" y="0"/>
          <a:chExt cx="0" cy="0"/>
        </a:xfrm>
      </p:grpSpPr>
      <p:sp>
        <p:nvSpPr>
          <p:cNvPr id="5" name="TextBox 5">
            <a:extLst>
              <a:ext uri="{FF2B5EF4-FFF2-40B4-BE49-F238E27FC236}">
                <a16:creationId xmlns:a16="http://schemas.microsoft.com/office/drawing/2014/main" id="{16F5F09A-F776-99C4-CBDC-E366F7DF28FC}"/>
              </a:ext>
            </a:extLst>
          </p:cNvPr>
          <p:cNvSpPr txBox="1"/>
          <p:nvPr/>
        </p:nvSpPr>
        <p:spPr>
          <a:xfrm>
            <a:off x="611886" y="150295"/>
            <a:ext cx="8115300" cy="685444"/>
          </a:xfrm>
          <a:prstGeom prst="rect">
            <a:avLst/>
          </a:prstGeom>
        </p:spPr>
        <p:txBody>
          <a:bodyPr lIns="0" tIns="0" rIns="0" bIns="0" rtlCol="0" anchor="t">
            <a:spAutoFit/>
          </a:bodyPr>
          <a:lstStyle/>
          <a:p>
            <a:pPr algn="ctr">
              <a:lnSpc>
                <a:spcPts val="5950"/>
              </a:lnSpc>
            </a:pPr>
            <a:r>
              <a:rPr lang="he-IL" sz="3200" b="1" dirty="0">
                <a:latin typeface="Calibri Light" panose="020F0302020204030204" pitchFamily="34" charset="0"/>
                <a:ea typeface="Alatsi"/>
                <a:cs typeface="Calibri Light" panose="020F0302020204030204" pitchFamily="34" charset="0"/>
                <a:sym typeface="Alatsi"/>
              </a:rPr>
              <a:t>תרשימי הסימולציה לפי מדד דירוג בית מלון</a:t>
            </a:r>
            <a:endParaRPr lang="en-US" sz="3200" b="1" dirty="0">
              <a:latin typeface="Calibri Light" panose="020F0302020204030204" pitchFamily="34" charset="0"/>
              <a:ea typeface="Alatsi"/>
              <a:cs typeface="Calibri Light" panose="020F0302020204030204" pitchFamily="34" charset="0"/>
              <a:sym typeface="Alatsi"/>
            </a:endParaRPr>
          </a:p>
        </p:txBody>
      </p:sp>
      <p:pic>
        <p:nvPicPr>
          <p:cNvPr id="2052" name="Picture 4">
            <a:extLst>
              <a:ext uri="{FF2B5EF4-FFF2-40B4-BE49-F238E27FC236}">
                <a16:creationId xmlns:a16="http://schemas.microsoft.com/office/drawing/2014/main" id="{4B67A68E-3EA8-07ED-B086-D92FE9BC1106}"/>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50000"/>
          <a:stretch/>
        </p:blipFill>
        <p:spPr bwMode="auto">
          <a:xfrm>
            <a:off x="611886" y="835739"/>
            <a:ext cx="5880243" cy="19548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pic>
        <p:nvPicPr>
          <p:cNvPr id="3074" name="Picture 2">
            <a:extLst>
              <a:ext uri="{FF2B5EF4-FFF2-40B4-BE49-F238E27FC236}">
                <a16:creationId xmlns:a16="http://schemas.microsoft.com/office/drawing/2014/main" id="{DADD91D0-224F-2E3A-A43D-9CA652B6D6D5}"/>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50000"/>
          <a:stretch/>
        </p:blipFill>
        <p:spPr bwMode="auto">
          <a:xfrm>
            <a:off x="611886" y="2991746"/>
            <a:ext cx="5880247" cy="1954853"/>
          </a:xfrm>
          <a:prstGeom prst="rect">
            <a:avLst/>
          </a:prstGeom>
          <a:ln>
            <a:noFill/>
          </a:ln>
          <a:effectLst>
            <a:outerShdw blurRad="292100" dist="139700" dir="2700000" algn="tl" rotWithShape="0">
              <a:srgbClr val="333333">
                <a:alpha val="65000"/>
              </a:srgbClr>
            </a:outerShdw>
          </a:effectLst>
          <a:extLst>
            <a:ext uri="{909E8E84-426E-40DD-AFC4-6F175D3DCCD1}">
              <a14:hiddenFill xmlns:a14="http://schemas.microsoft.com/office/drawing/2010/main">
                <a:solidFill>
                  <a:srgbClr val="FFFFFF"/>
                </a:solidFill>
              </a14:hiddenFill>
            </a:ext>
          </a:extLst>
        </p:spPr>
      </p:pic>
      <p:sp>
        <p:nvSpPr>
          <p:cNvPr id="4" name="מלבן: פינות מעוגלות 3">
            <a:extLst>
              <a:ext uri="{FF2B5EF4-FFF2-40B4-BE49-F238E27FC236}">
                <a16:creationId xmlns:a16="http://schemas.microsoft.com/office/drawing/2014/main" id="{5F624E9C-1833-33B3-FF42-648E573590C6}"/>
              </a:ext>
            </a:extLst>
          </p:cNvPr>
          <p:cNvSpPr/>
          <p:nvPr/>
        </p:nvSpPr>
        <p:spPr>
          <a:xfrm>
            <a:off x="7575408" y="835739"/>
            <a:ext cx="1130300" cy="386062"/>
          </a:xfrm>
          <a:prstGeom prst="roundRect">
            <a:avLst/>
          </a:prstGeom>
          <a:solidFill>
            <a:srgbClr val="5A728F"/>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מצב קיים</a:t>
            </a:r>
          </a:p>
        </p:txBody>
      </p:sp>
      <p:sp>
        <p:nvSpPr>
          <p:cNvPr id="6" name="מלבן: פינות מעוגלות 5">
            <a:extLst>
              <a:ext uri="{FF2B5EF4-FFF2-40B4-BE49-F238E27FC236}">
                <a16:creationId xmlns:a16="http://schemas.microsoft.com/office/drawing/2014/main" id="{7C86108C-C91D-2F1B-13DF-4509EBB7D19F}"/>
              </a:ext>
            </a:extLst>
          </p:cNvPr>
          <p:cNvSpPr/>
          <p:nvPr/>
        </p:nvSpPr>
        <p:spPr>
          <a:xfrm>
            <a:off x="7596886" y="2994198"/>
            <a:ext cx="1130300" cy="386062"/>
          </a:xfrm>
          <a:prstGeom prst="roundRect">
            <a:avLst/>
          </a:prstGeom>
          <a:solidFill>
            <a:srgbClr val="5A728F"/>
          </a:solidFill>
          <a:ln>
            <a:noFill/>
          </a:ln>
          <a:effectLst>
            <a:outerShdw blurRad="50800" dist="38100" dir="2700000" algn="tl" rotWithShape="0">
              <a:prstClr val="black">
                <a:alpha val="40000"/>
              </a:prstClr>
            </a:outerShdw>
          </a:effectLst>
        </p:spPr>
        <p:style>
          <a:lnRef idx="2">
            <a:schemeClr val="accent1"/>
          </a:lnRef>
          <a:fillRef idx="1">
            <a:schemeClr val="lt1"/>
          </a:fillRef>
          <a:effectRef idx="0">
            <a:schemeClr val="accent1"/>
          </a:effectRef>
          <a:fontRef idx="minor">
            <a:schemeClr val="dk1"/>
          </a:fontRef>
        </p:style>
        <p:txBody>
          <a:bodyPr rtlCol="1" anchor="ctr"/>
          <a:lstStyle/>
          <a:p>
            <a:pPr algn="ctr"/>
            <a:r>
              <a:rPr lang="he-IL" b="1" dirty="0">
                <a:solidFill>
                  <a:schemeClr val="bg1"/>
                </a:solidFill>
                <a:latin typeface="Calibri Light" panose="020F0302020204030204" pitchFamily="34" charset="0"/>
                <a:ea typeface="Calibri Light" panose="020F0302020204030204" pitchFamily="34" charset="0"/>
                <a:cs typeface="Calibri Light" panose="020F0302020204030204" pitchFamily="34" charset="0"/>
              </a:rPr>
              <a:t>חלופה</a:t>
            </a:r>
          </a:p>
        </p:txBody>
      </p:sp>
      <mc:AlternateContent xmlns:mc="http://schemas.openxmlformats.org/markup-compatibility/2006" xmlns:a14="http://schemas.microsoft.com/office/drawing/2010/main">
        <mc:Choice Requires="a14">
          <p:sp>
            <p:nvSpPr>
              <p:cNvPr id="7" name="תיבת טקסט 6">
                <a:extLst>
                  <a:ext uri="{FF2B5EF4-FFF2-40B4-BE49-F238E27FC236}">
                    <a16:creationId xmlns:a16="http://schemas.microsoft.com/office/drawing/2014/main" id="{71D53A97-111D-90B0-879F-B1570AD24B76}"/>
                  </a:ext>
                </a:extLst>
              </p:cNvPr>
              <p:cNvSpPr txBox="1"/>
              <p:nvPr/>
            </p:nvSpPr>
            <p:spPr>
              <a:xfrm>
                <a:off x="6752336" y="1332953"/>
                <a:ext cx="1974850" cy="817245"/>
              </a:xfrm>
              <a:prstGeom prst="roundRect">
                <a:avLst/>
              </a:prstGeom>
              <a:solidFill>
                <a:schemeClr val="tx2"/>
              </a:solidFill>
            </p:spPr>
            <p:txBody>
              <a:bodyPr wrap="square">
                <a:spAutoFit/>
              </a:bodyPr>
              <a:lstStyle/>
              <a:p>
                <a:pPr algn="ctr"/>
                <a:r>
                  <a:rPr lang="he-IL" b="0" i="0" dirty="0">
                    <a:effectLst/>
                    <a:latin typeface="Calibri Light" panose="020F0302020204030204" pitchFamily="34" charset="0"/>
                    <a:ea typeface="Calibri Light" panose="020F0302020204030204" pitchFamily="34" charset="0"/>
                    <a:cs typeface="Calibri Light" panose="020F0302020204030204" pitchFamily="34" charset="0"/>
                  </a:rPr>
                  <a:t>רווח סמך עבור אורך תור </a:t>
                </a:r>
              </a:p>
              <a:p>
                <a:pPr algn="ctr"/>
                <a:r>
                  <a:rPr lang="en-US" dirty="0">
                    <a:latin typeface="Calibri Light" panose="020F0302020204030204" pitchFamily="34" charset="0"/>
                    <a:ea typeface="Calibri Light" panose="020F0302020204030204" pitchFamily="34" charset="0"/>
                    <a:cs typeface="Calibri Light" panose="020F0302020204030204" pitchFamily="34" charset="0"/>
                  </a:rPr>
                  <a:t>n = 20, </a:t>
                </a:r>
                <a14:m>
                  <m:oMath xmlns:m="http://schemas.openxmlformats.org/officeDocument/2006/math">
                    <m:r>
                      <a:rPr lang="en-US" i="1" smtClean="0">
                        <a:latin typeface="Cambria Math" panose="02040503050406030204" pitchFamily="18" charset="0"/>
                        <a:ea typeface="Cambria Math" panose="02040503050406030204" pitchFamily="18" charset="0"/>
                        <a:cs typeface="Calibri Light" panose="020F0302020204030204" pitchFamily="34" charset="0"/>
                      </a:rPr>
                      <m:t>𝛼</m:t>
                    </m:r>
                  </m:oMath>
                </a14:m>
                <a:r>
                  <a:rPr lang="en-US" dirty="0">
                    <a:latin typeface="Calibri Light" panose="020F0302020204030204" pitchFamily="34" charset="0"/>
                    <a:ea typeface="Calibri Light" panose="020F0302020204030204" pitchFamily="34" charset="0"/>
                    <a:cs typeface="Calibri Light" panose="020F0302020204030204" pitchFamily="34" charset="0"/>
                  </a:rPr>
                  <a:t> = 0.05</a:t>
                </a:r>
                <a:endParaRPr lang="he-IL" dirty="0">
                  <a:latin typeface="Calibri Light" panose="020F0302020204030204" pitchFamily="34" charset="0"/>
                  <a:ea typeface="Calibri Light" panose="020F0302020204030204" pitchFamily="34" charset="0"/>
                  <a:cs typeface="Calibri Light" panose="020F0302020204030204" pitchFamily="34" charset="0"/>
                </a:endParaRPr>
              </a:p>
              <a:p>
                <a:pPr algn="ctr"/>
                <a:r>
                  <a:rPr lang="he-IL" b="0" i="0" dirty="0">
                    <a:effectLst/>
                    <a:latin typeface="Calibri Light" panose="020F0302020204030204" pitchFamily="34" charset="0"/>
                    <a:ea typeface="Calibri Light" panose="020F0302020204030204" pitchFamily="34" charset="0"/>
                    <a:cs typeface="Calibri Light" panose="020F0302020204030204" pitchFamily="34" charset="0"/>
                  </a:rPr>
                  <a:t>[9.9228, 9.9253]</a:t>
                </a:r>
                <a:endParaRPr lang="he-IL" dirty="0">
                  <a:latin typeface="Calibri Light" panose="020F0302020204030204" pitchFamily="34" charset="0"/>
                  <a:ea typeface="Calibri Light" panose="020F0302020204030204" pitchFamily="34" charset="0"/>
                  <a:cs typeface="Calibri Light" panose="020F0302020204030204" pitchFamily="34" charset="0"/>
                </a:endParaRPr>
              </a:p>
            </p:txBody>
          </p:sp>
        </mc:Choice>
        <mc:Fallback xmlns="">
          <p:sp>
            <p:nvSpPr>
              <p:cNvPr id="7" name="תיבת טקסט 6">
                <a:extLst>
                  <a:ext uri="{FF2B5EF4-FFF2-40B4-BE49-F238E27FC236}">
                    <a16:creationId xmlns:a16="http://schemas.microsoft.com/office/drawing/2014/main" id="{71D53A97-111D-90B0-879F-B1570AD24B76}"/>
                  </a:ext>
                </a:extLst>
              </p:cNvPr>
              <p:cNvSpPr txBox="1">
                <a:spLocks noRot="1" noChangeAspect="1" noMove="1" noResize="1" noEditPoints="1" noAdjustHandles="1" noChangeArrowheads="1" noChangeShapeType="1" noTextEdit="1"/>
              </p:cNvSpPr>
              <p:nvPr/>
            </p:nvSpPr>
            <p:spPr>
              <a:xfrm>
                <a:off x="6752336" y="1332953"/>
                <a:ext cx="1974850" cy="817245"/>
              </a:xfrm>
              <a:prstGeom prst="roundRect">
                <a:avLst/>
              </a:prstGeom>
              <a:blipFill>
                <a:blip r:embed="rId4"/>
                <a:stretch>
                  <a:fillRect b="-2239"/>
                </a:stretch>
              </a:blipFill>
            </p:spPr>
            <p:txBody>
              <a:bodyPr/>
              <a:lstStyle/>
              <a:p>
                <a:r>
                  <a:rPr lang="he-IL">
                    <a:noFill/>
                  </a:rPr>
                  <a:t> </a:t>
                </a:r>
              </a:p>
            </p:txBody>
          </p:sp>
        </mc:Fallback>
      </mc:AlternateContent>
      <mc:AlternateContent xmlns:mc="http://schemas.openxmlformats.org/markup-compatibility/2006" xmlns:a14="http://schemas.microsoft.com/office/drawing/2010/main">
        <mc:Choice Requires="a14">
          <p:sp>
            <p:nvSpPr>
              <p:cNvPr id="8" name="תיבת טקסט 7">
                <a:extLst>
                  <a:ext uri="{FF2B5EF4-FFF2-40B4-BE49-F238E27FC236}">
                    <a16:creationId xmlns:a16="http://schemas.microsoft.com/office/drawing/2014/main" id="{C55BA9AB-6CF4-13BE-2675-3FD6091FC458}"/>
                  </a:ext>
                </a:extLst>
              </p:cNvPr>
              <p:cNvSpPr txBox="1"/>
              <p:nvPr/>
            </p:nvSpPr>
            <p:spPr>
              <a:xfrm>
                <a:off x="6752336" y="3568802"/>
                <a:ext cx="1974850" cy="817245"/>
              </a:xfrm>
              <a:prstGeom prst="roundRect">
                <a:avLst/>
              </a:prstGeom>
              <a:solidFill>
                <a:schemeClr val="tx2"/>
              </a:solidFill>
            </p:spPr>
            <p:txBody>
              <a:bodyPr wrap="square">
                <a:spAutoFit/>
              </a:bodyPr>
              <a:lstStyle/>
              <a:p>
                <a:pPr algn="ctr"/>
                <a:r>
                  <a:rPr lang="he-IL" b="0" i="0" dirty="0">
                    <a:effectLst/>
                    <a:latin typeface="Calibri Light" panose="020F0302020204030204" pitchFamily="34" charset="0"/>
                    <a:ea typeface="Calibri Light" panose="020F0302020204030204" pitchFamily="34" charset="0"/>
                    <a:cs typeface="Calibri Light" panose="020F0302020204030204" pitchFamily="34" charset="0"/>
                  </a:rPr>
                  <a:t>רווח סמך עבור אורך תור </a:t>
                </a:r>
              </a:p>
              <a:p>
                <a:pPr algn="ctr"/>
                <a:r>
                  <a:rPr lang="en-US" dirty="0">
                    <a:latin typeface="Calibri Light" panose="020F0302020204030204" pitchFamily="34" charset="0"/>
                    <a:ea typeface="Calibri Light" panose="020F0302020204030204" pitchFamily="34" charset="0"/>
                    <a:cs typeface="Calibri Light" panose="020F0302020204030204" pitchFamily="34" charset="0"/>
                  </a:rPr>
                  <a:t>n = 20, </a:t>
                </a:r>
                <a14:m>
                  <m:oMath xmlns:m="http://schemas.openxmlformats.org/officeDocument/2006/math">
                    <m:r>
                      <a:rPr lang="en-US" i="1" smtClean="0">
                        <a:latin typeface="Cambria Math" panose="02040503050406030204" pitchFamily="18" charset="0"/>
                        <a:ea typeface="Cambria Math" panose="02040503050406030204" pitchFamily="18" charset="0"/>
                        <a:cs typeface="Calibri Light" panose="020F0302020204030204" pitchFamily="34" charset="0"/>
                      </a:rPr>
                      <m:t>𝛼</m:t>
                    </m:r>
                  </m:oMath>
                </a14:m>
                <a:r>
                  <a:rPr lang="en-US" dirty="0">
                    <a:latin typeface="Calibri Light" panose="020F0302020204030204" pitchFamily="34" charset="0"/>
                    <a:ea typeface="Calibri Light" panose="020F0302020204030204" pitchFamily="34" charset="0"/>
                    <a:cs typeface="Calibri Light" panose="020F0302020204030204" pitchFamily="34" charset="0"/>
                  </a:rPr>
                  <a:t> = 0.05</a:t>
                </a:r>
                <a:endParaRPr lang="he-IL" dirty="0">
                  <a:latin typeface="Calibri Light" panose="020F0302020204030204" pitchFamily="34" charset="0"/>
                  <a:ea typeface="Calibri Light" panose="020F0302020204030204" pitchFamily="34" charset="0"/>
                  <a:cs typeface="Calibri Light" panose="020F0302020204030204" pitchFamily="34" charset="0"/>
                </a:endParaRPr>
              </a:p>
              <a:p>
                <a:pPr algn="ctr"/>
                <a:r>
                  <a:rPr lang="he-IL" b="0" i="0" dirty="0">
                    <a:effectLst/>
                    <a:latin typeface="Calibri Light" panose="020F0302020204030204" pitchFamily="34" charset="0"/>
                    <a:ea typeface="Calibri Light" panose="020F0302020204030204" pitchFamily="34" charset="0"/>
                    <a:cs typeface="Calibri Light" panose="020F0302020204030204" pitchFamily="34" charset="0"/>
                  </a:rPr>
                  <a:t>[9.9258, 9.9281]</a:t>
                </a:r>
                <a:endParaRPr lang="he-IL" dirty="0">
                  <a:latin typeface="Calibri Light" panose="020F0302020204030204" pitchFamily="34" charset="0"/>
                  <a:ea typeface="Calibri Light" panose="020F0302020204030204" pitchFamily="34" charset="0"/>
                  <a:cs typeface="Calibri Light" panose="020F0302020204030204" pitchFamily="34" charset="0"/>
                </a:endParaRPr>
              </a:p>
            </p:txBody>
          </p:sp>
        </mc:Choice>
        <mc:Fallback xmlns="">
          <p:sp>
            <p:nvSpPr>
              <p:cNvPr id="8" name="תיבת טקסט 7">
                <a:extLst>
                  <a:ext uri="{FF2B5EF4-FFF2-40B4-BE49-F238E27FC236}">
                    <a16:creationId xmlns:a16="http://schemas.microsoft.com/office/drawing/2014/main" id="{C55BA9AB-6CF4-13BE-2675-3FD6091FC458}"/>
                  </a:ext>
                </a:extLst>
              </p:cNvPr>
              <p:cNvSpPr txBox="1">
                <a:spLocks noRot="1" noChangeAspect="1" noMove="1" noResize="1" noEditPoints="1" noAdjustHandles="1" noChangeArrowheads="1" noChangeShapeType="1" noTextEdit="1"/>
              </p:cNvSpPr>
              <p:nvPr/>
            </p:nvSpPr>
            <p:spPr>
              <a:xfrm>
                <a:off x="6752336" y="3568802"/>
                <a:ext cx="1974850" cy="817245"/>
              </a:xfrm>
              <a:prstGeom prst="roundRect">
                <a:avLst/>
              </a:prstGeom>
              <a:blipFill>
                <a:blip r:embed="rId5"/>
                <a:stretch>
                  <a:fillRect b="-2239"/>
                </a:stretch>
              </a:blipFill>
            </p:spPr>
            <p:txBody>
              <a:bodyPr/>
              <a:lstStyle/>
              <a:p>
                <a:r>
                  <a:rPr lang="he-IL">
                    <a:noFill/>
                  </a:rPr>
                  <a:t> </a:t>
                </a:r>
              </a:p>
            </p:txBody>
          </p:sp>
        </mc:Fallback>
      </mc:AlternateContent>
    </p:spTree>
    <p:extLst>
      <p:ext uri="{BB962C8B-B14F-4D97-AF65-F5344CB8AC3E}">
        <p14:creationId xmlns:p14="http://schemas.microsoft.com/office/powerpoint/2010/main" val="2817741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5" name="Google Shape;355;p38"/>
          <p:cNvSpPr/>
          <p:nvPr/>
        </p:nvSpPr>
        <p:spPr>
          <a:xfrm>
            <a:off x="7841421" y="1255646"/>
            <a:ext cx="903900" cy="903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58" name="Google Shape;358;p38"/>
          <p:cNvSpPr txBox="1">
            <a:spLocks noGrp="1"/>
          </p:cNvSpPr>
          <p:nvPr>
            <p:ph type="title"/>
          </p:nvPr>
        </p:nvSpPr>
        <p:spPr>
          <a:xfrm>
            <a:off x="650159" y="256087"/>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solidFill>
                  <a:srgbClr val="000000"/>
                </a:solidFill>
                <a:latin typeface="Calibri Light" panose="020F0302020204030204" pitchFamily="34" charset="0"/>
                <a:cs typeface="Calibri Light" panose="020F0302020204030204" pitchFamily="34" charset="0"/>
              </a:rPr>
              <a:t>מסקנות והמלצות</a:t>
            </a:r>
            <a:endParaRPr dirty="0">
              <a:solidFill>
                <a:srgbClr val="000000"/>
              </a:solidFill>
              <a:latin typeface="Calibri Light" panose="020F0302020204030204" pitchFamily="34" charset="0"/>
              <a:cs typeface="Calibri Light" panose="020F0302020204030204" pitchFamily="34" charset="0"/>
            </a:endParaRPr>
          </a:p>
        </p:txBody>
      </p:sp>
      <p:sp>
        <p:nvSpPr>
          <p:cNvPr id="359" name="Google Shape;359;p38"/>
          <p:cNvSpPr txBox="1">
            <a:spLocks noGrp="1"/>
          </p:cNvSpPr>
          <p:nvPr>
            <p:ph type="subTitle" idx="1"/>
          </p:nvPr>
        </p:nvSpPr>
        <p:spPr>
          <a:xfrm>
            <a:off x="563143" y="1311178"/>
            <a:ext cx="7081988" cy="1848043"/>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he-IL" sz="1800" dirty="0">
                <a:latin typeface="Calibri Light" panose="020F0302020204030204" pitchFamily="34" charset="0"/>
                <a:cs typeface="Calibri Light" panose="020F0302020204030204" pitchFamily="34" charset="0"/>
              </a:rPr>
              <a:t>אמנם ישנה הוכחה סטטיסטית עבור עדיפות המצב החדש לעומת המצב הקיים בהקשר של מדד דירוג בית המלון, דווקא נבחר שלא להמליץ על שיפור צוות המטבח בעלות של 200,000 דולר וננמק זאת מבחינה לוגית.  </a:t>
            </a:r>
          </a:p>
          <a:p>
            <a:pPr marL="0" lvl="0" indent="0" algn="r" rtl="0">
              <a:spcBef>
                <a:spcPts val="0"/>
              </a:spcBef>
              <a:spcAft>
                <a:spcPts val="0"/>
              </a:spcAft>
              <a:buNone/>
            </a:pPr>
            <a:r>
              <a:rPr lang="he-IL" sz="1800" dirty="0">
                <a:latin typeface="Calibri Light" panose="020F0302020204030204" pitchFamily="34" charset="0"/>
                <a:cs typeface="Calibri Light" panose="020F0302020204030204" pitchFamily="34" charset="0"/>
              </a:rPr>
              <a:t>נשים לב כי מדד דירוג בית המלון גם ככה גבוה (מעל 9.92) ובבחינת החלופה יש שינוי של </a:t>
            </a:r>
            <a:r>
              <a:rPr lang="he-IL" sz="1800" dirty="0">
                <a:solidFill>
                  <a:schemeClr val="dk1"/>
                </a:solidFill>
                <a:latin typeface="Calibri Light" panose="020F0302020204030204" pitchFamily="34" charset="0"/>
                <a:cs typeface="Calibri Light" panose="020F0302020204030204" pitchFamily="34" charset="0"/>
                <a:sym typeface="Poppins"/>
              </a:rPr>
              <a:t>0.0638 שזהו שינוי קטן באופן יחסי. נזכיר שאמנם בארוחת הבוקר דירוג בית המלון יכול לרדת כאשר איננה לשביעות רצון הלקוחות אך ההורדה עבור מקרה זה איננה גבוהה (0.025) לעומת הורדות גבוהות יותר עבור המתנה ממושכת בתורים כך שאיננה מהווה משקל רב בהורדתו של דירוג המלון וראינו לך המחשבה כאשר השיפור היה מאוד מינורי עם השימוש בחלופה המוצעת. </a:t>
            </a:r>
          </a:p>
          <a:p>
            <a:pPr marL="0" lvl="0" indent="0" algn="r" rtl="0">
              <a:spcBef>
                <a:spcPts val="0"/>
              </a:spcBef>
              <a:spcAft>
                <a:spcPts val="0"/>
              </a:spcAft>
              <a:buNone/>
            </a:pPr>
            <a:r>
              <a:rPr lang="he-IL" sz="1800" dirty="0">
                <a:solidFill>
                  <a:schemeClr val="dk1"/>
                </a:solidFill>
                <a:latin typeface="Calibri Light" panose="020F0302020204030204" pitchFamily="34" charset="0"/>
                <a:cs typeface="Calibri Light" panose="020F0302020204030204" pitchFamily="34" charset="0"/>
                <a:sym typeface="Poppins"/>
              </a:rPr>
              <a:t>מכיוון שמדובר בהוצאה כספית גדולה, היינו ממליצות </a:t>
            </a:r>
            <a:r>
              <a:rPr lang="he-IL" sz="1800" dirty="0">
                <a:latin typeface="Calibri Light" panose="020F0302020204030204" pitchFamily="34" charset="0"/>
                <a:cs typeface="Calibri Light" panose="020F0302020204030204" pitchFamily="34" charset="0"/>
              </a:rPr>
              <a:t>להנהלת המלון להמשיך ולבחון חלופות אפשריות כדי להחליט את המדיניות האופטימלית עבור בית המלון.  </a:t>
            </a:r>
            <a:endParaRPr sz="1800" dirty="0">
              <a:latin typeface="Calibri Light" panose="020F0302020204030204" pitchFamily="34" charset="0"/>
              <a:cs typeface="Calibri Light" panose="020F0302020204030204" pitchFamily="34" charset="0"/>
            </a:endParaRPr>
          </a:p>
        </p:txBody>
      </p:sp>
      <p:grpSp>
        <p:nvGrpSpPr>
          <p:cNvPr id="28" name="Google Shape;5016;p66">
            <a:extLst>
              <a:ext uri="{FF2B5EF4-FFF2-40B4-BE49-F238E27FC236}">
                <a16:creationId xmlns:a16="http://schemas.microsoft.com/office/drawing/2014/main" id="{AD3910D1-A21C-41E1-9829-A806F15FD18A}"/>
              </a:ext>
            </a:extLst>
          </p:cNvPr>
          <p:cNvGrpSpPr/>
          <p:nvPr/>
        </p:nvGrpSpPr>
        <p:grpSpPr>
          <a:xfrm>
            <a:off x="8072469" y="1511083"/>
            <a:ext cx="441804" cy="376872"/>
            <a:chOff x="3357325" y="2093500"/>
            <a:chExt cx="311525" cy="322825"/>
          </a:xfrm>
        </p:grpSpPr>
        <p:sp>
          <p:nvSpPr>
            <p:cNvPr id="29" name="Google Shape;5017;p66">
              <a:extLst>
                <a:ext uri="{FF2B5EF4-FFF2-40B4-BE49-F238E27FC236}">
                  <a16:creationId xmlns:a16="http://schemas.microsoft.com/office/drawing/2014/main" id="{6A14FBA3-4F3E-4364-B6E1-CC88DB97EC55}"/>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5018;p66">
              <a:extLst>
                <a:ext uri="{FF2B5EF4-FFF2-40B4-BE49-F238E27FC236}">
                  <a16:creationId xmlns:a16="http://schemas.microsoft.com/office/drawing/2014/main" id="{A9B84506-EA65-487D-BBB7-A047B2AE2901}"/>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5019;p66">
              <a:extLst>
                <a:ext uri="{FF2B5EF4-FFF2-40B4-BE49-F238E27FC236}">
                  <a16:creationId xmlns:a16="http://schemas.microsoft.com/office/drawing/2014/main" id="{ED6B4E9E-8C87-48DA-B55A-352E3225163D}"/>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15663632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3"/>
          <p:cNvSpPr txBox="1"/>
          <p:nvPr/>
        </p:nvSpPr>
        <p:spPr>
          <a:xfrm>
            <a:off x="2851473" y="4794996"/>
            <a:ext cx="3441054" cy="222112"/>
          </a:xfrm>
          <a:prstGeom prst="rect">
            <a:avLst/>
          </a:prstGeom>
        </p:spPr>
        <p:txBody>
          <a:bodyPr lIns="0" tIns="0" rIns="0" bIns="0" rtlCol="0" anchor="t">
            <a:spAutoFit/>
          </a:bodyPr>
          <a:lstStyle/>
          <a:p>
            <a:pPr algn="ctr">
              <a:lnSpc>
                <a:spcPts val="1890"/>
              </a:lnSpc>
            </a:pPr>
            <a:r>
              <a:rPr lang="en-US" sz="1350" dirty="0">
                <a:solidFill>
                  <a:schemeClr val="bg1"/>
                </a:solidFill>
                <a:latin typeface="Alatsi"/>
                <a:ea typeface="Alatsi"/>
                <a:cs typeface="Alatsi"/>
                <a:sym typeface="Alatsi"/>
              </a:rPr>
              <a:t>Simulation Project | 2025</a:t>
            </a:r>
          </a:p>
        </p:txBody>
      </p:sp>
      <p:sp>
        <p:nvSpPr>
          <p:cNvPr id="7" name="TextBox 7"/>
          <p:cNvSpPr txBox="1"/>
          <p:nvPr/>
        </p:nvSpPr>
        <p:spPr>
          <a:xfrm>
            <a:off x="1276990" y="663159"/>
            <a:ext cx="6590020" cy="720967"/>
          </a:xfrm>
          <a:prstGeom prst="rect">
            <a:avLst/>
          </a:prstGeom>
        </p:spPr>
        <p:txBody>
          <a:bodyPr lIns="0" tIns="0" rIns="0" bIns="0" rtlCol="0" anchor="t">
            <a:spAutoFit/>
          </a:bodyPr>
          <a:lstStyle/>
          <a:p>
            <a:pPr algn="ctr">
              <a:lnSpc>
                <a:spcPts val="5950"/>
              </a:lnSpc>
            </a:pPr>
            <a:r>
              <a:rPr lang="he-IL" sz="4250" b="1" dirty="0">
                <a:latin typeface="Calibri Light" panose="020F0302020204030204" pitchFamily="34" charset="0"/>
                <a:ea typeface="Alatsi"/>
                <a:cs typeface="Calibri Light" panose="020F0302020204030204" pitchFamily="34" charset="0"/>
                <a:sym typeface="Alatsi"/>
              </a:rPr>
              <a:t>רקע הסימולציה</a:t>
            </a:r>
            <a:endParaRPr lang="en-US" sz="4250" b="1" dirty="0">
              <a:latin typeface="Calibri Light" panose="020F0302020204030204" pitchFamily="34" charset="0"/>
              <a:ea typeface="Alatsi"/>
              <a:cs typeface="Calibri Light" panose="020F0302020204030204" pitchFamily="34" charset="0"/>
              <a:sym typeface="Alatsi"/>
            </a:endParaRPr>
          </a:p>
        </p:txBody>
      </p:sp>
      <p:sp>
        <p:nvSpPr>
          <p:cNvPr id="11" name="TextBox 11"/>
          <p:cNvSpPr txBox="1"/>
          <p:nvPr/>
        </p:nvSpPr>
        <p:spPr>
          <a:xfrm>
            <a:off x="7403746" y="138016"/>
            <a:ext cx="724607" cy="754913"/>
          </a:xfrm>
          <a:prstGeom prst="rect">
            <a:avLst/>
          </a:prstGeom>
        </p:spPr>
        <p:txBody>
          <a:bodyPr lIns="25400" tIns="25400" rIns="25400" bIns="25400" rtlCol="0" anchor="ctr"/>
          <a:lstStyle/>
          <a:p>
            <a:pPr algn="ctr">
              <a:lnSpc>
                <a:spcPts val="1330"/>
              </a:lnSpc>
            </a:pPr>
            <a:endParaRPr sz="700"/>
          </a:p>
        </p:txBody>
      </p:sp>
      <p:graphicFrame>
        <p:nvGraphicFramePr>
          <p:cNvPr id="16" name="Diagram 15">
            <a:extLst>
              <a:ext uri="{FF2B5EF4-FFF2-40B4-BE49-F238E27FC236}">
                <a16:creationId xmlns:a16="http://schemas.microsoft.com/office/drawing/2014/main" id="{C51A122A-0833-49FF-A875-E235FA191DD3}"/>
              </a:ext>
            </a:extLst>
          </p:cNvPr>
          <p:cNvGraphicFramePr/>
          <p:nvPr>
            <p:extLst>
              <p:ext uri="{D42A27DB-BD31-4B8C-83A1-F6EECF244321}">
                <p14:modId xmlns:p14="http://schemas.microsoft.com/office/powerpoint/2010/main" val="2269772754"/>
              </p:ext>
            </p:extLst>
          </p:nvPr>
        </p:nvGraphicFramePr>
        <p:xfrm>
          <a:off x="679450" y="1231901"/>
          <a:ext cx="8031434" cy="330167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0A9BC29-C37F-4A6F-85E5-3473F5DAAA67}"/>
              </a:ext>
            </a:extLst>
          </p:cNvPr>
          <p:cNvSpPr>
            <a:spLocks noGrp="1"/>
          </p:cNvSpPr>
          <p:nvPr>
            <p:ph type="title"/>
          </p:nvPr>
        </p:nvSpPr>
        <p:spPr>
          <a:xfrm>
            <a:off x="6594480" y="103909"/>
            <a:ext cx="2286284" cy="567702"/>
          </a:xfrm>
        </p:spPr>
        <p:txBody>
          <a:bodyPr/>
          <a:lstStyle/>
          <a:p>
            <a:r>
              <a:rPr lang="he-IL" dirty="0">
                <a:latin typeface="Calibri Light" panose="020F0302020204030204" pitchFamily="34" charset="0"/>
                <a:cs typeface="Calibri Light" panose="020F0302020204030204" pitchFamily="34" charset="0"/>
              </a:rPr>
              <a:t>תרשים אירועים</a:t>
            </a:r>
          </a:p>
        </p:txBody>
      </p:sp>
      <p:pic>
        <p:nvPicPr>
          <p:cNvPr id="22" name="תמונה 21" descr="תמונה שמכילה שרטוט, תרשים, ציור, אומנות קווים&#10;&#10;תוכן שנוצר על-ידי בינה מלאכותית עשוי להיות שגוי.">
            <a:extLst>
              <a:ext uri="{FF2B5EF4-FFF2-40B4-BE49-F238E27FC236}">
                <a16:creationId xmlns:a16="http://schemas.microsoft.com/office/drawing/2014/main" id="{65B6864A-8D7E-CE32-918B-CD7A26C46555}"/>
              </a:ext>
            </a:extLst>
          </p:cNvPr>
          <p:cNvPicPr>
            <a:picLocks noChangeAspect="1"/>
          </p:cNvPicPr>
          <p:nvPr/>
        </p:nvPicPr>
        <p:blipFill>
          <a:blip r:embed="rId2"/>
          <a:stretch>
            <a:fillRect/>
          </a:stretch>
        </p:blipFill>
        <p:spPr>
          <a:xfrm>
            <a:off x="981075" y="1054772"/>
            <a:ext cx="7439025" cy="3663278"/>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1256753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DF85-972B-41B2-858F-25B68E65534B}"/>
              </a:ext>
            </a:extLst>
          </p:cNvPr>
          <p:cNvSpPr>
            <a:spLocks noGrp="1"/>
          </p:cNvSpPr>
          <p:nvPr>
            <p:ph type="title"/>
          </p:nvPr>
        </p:nvSpPr>
        <p:spPr>
          <a:xfrm>
            <a:off x="720000" y="452094"/>
            <a:ext cx="7704000" cy="572700"/>
          </a:xfrm>
        </p:spPr>
        <p:txBody>
          <a:bodyPr/>
          <a:lstStyle/>
          <a:p>
            <a:r>
              <a:rPr lang="he-IL" dirty="0">
                <a:latin typeface="Calibri Light" panose="020F0302020204030204" pitchFamily="34" charset="0"/>
                <a:cs typeface="Calibri Light" panose="020F0302020204030204" pitchFamily="34" charset="0"/>
              </a:rPr>
              <a:t>הסבר על מידול הסימולציה </a:t>
            </a:r>
          </a:p>
        </p:txBody>
      </p:sp>
      <p:sp>
        <p:nvSpPr>
          <p:cNvPr id="7" name="TextBox 11">
            <a:extLst>
              <a:ext uri="{FF2B5EF4-FFF2-40B4-BE49-F238E27FC236}">
                <a16:creationId xmlns:a16="http://schemas.microsoft.com/office/drawing/2014/main" id="{3A2CC914-C8D4-4EB3-8165-02F6A5E4E4D0}"/>
              </a:ext>
            </a:extLst>
          </p:cNvPr>
          <p:cNvSpPr txBox="1"/>
          <p:nvPr/>
        </p:nvSpPr>
        <p:spPr>
          <a:xfrm>
            <a:off x="798178" y="1354773"/>
            <a:ext cx="7479913" cy="2971583"/>
          </a:xfrm>
          <a:prstGeom prst="rect">
            <a:avLst/>
          </a:prstGeom>
        </p:spPr>
        <p:txBody>
          <a:bodyPr wrap="square" lIns="0" tIns="0" rIns="0" bIns="0" rtlCol="0" anchor="t">
            <a:spAutoFit/>
          </a:bodyPr>
          <a:lstStyle/>
          <a:p>
            <a:pPr algn="r" rtl="1">
              <a:lnSpc>
                <a:spcPts val="2563"/>
              </a:lnSpc>
            </a:pPr>
            <a:r>
              <a:rPr lang="he-IL" sz="1600" dirty="0">
                <a:latin typeface="Calibri Light" panose="020F0302020204030204" pitchFamily="34" charset="0"/>
                <a:ea typeface="Alatsi"/>
                <a:cs typeface="Calibri Light" panose="020F0302020204030204" pitchFamily="34" charset="0"/>
                <a:sym typeface="Alatsi"/>
              </a:rPr>
              <a:t>מחלקות : </a:t>
            </a:r>
            <a:br>
              <a:rPr lang="en-US" sz="1600" dirty="0">
                <a:latin typeface="Calibri Light" panose="020F0302020204030204" pitchFamily="34" charset="0"/>
                <a:ea typeface="Alatsi"/>
                <a:cs typeface="Calibri Light" panose="020F0302020204030204" pitchFamily="34" charset="0"/>
                <a:sym typeface="Alatsi"/>
              </a:rPr>
            </a:br>
            <a:r>
              <a:rPr lang="en-US" sz="1600" dirty="0">
                <a:latin typeface="Calibri Light" panose="020F0302020204030204" pitchFamily="34" charset="0"/>
                <a:ea typeface="Alatsi"/>
                <a:cs typeface="Calibri Light" panose="020F0302020204030204" pitchFamily="34" charset="0"/>
                <a:sym typeface="Alatsi"/>
              </a:rPr>
              <a:t>  </a:t>
            </a:r>
            <a:r>
              <a:rPr lang="en-US" sz="1600" b="1" dirty="0">
                <a:latin typeface="Calibri Light" panose="020F0302020204030204" pitchFamily="34" charset="0"/>
                <a:ea typeface="Alatsi"/>
                <a:cs typeface="Calibri Light" panose="020F0302020204030204" pitchFamily="34" charset="0"/>
                <a:sym typeface="Alatsi"/>
              </a:rPr>
              <a:t>- </a:t>
            </a:r>
            <a:r>
              <a:rPr lang="en-US" sz="1600" b="1" dirty="0">
                <a:effectLst/>
                <a:latin typeface="Calibri Light" panose="020F0302020204030204" pitchFamily="34" charset="0"/>
                <a:cs typeface="Calibri Light" panose="020F0302020204030204" pitchFamily="34" charset="0"/>
              </a:rPr>
              <a:t>Algorithm</a:t>
            </a:r>
            <a:r>
              <a:rPr lang="he-IL" sz="1600" b="1" dirty="0">
                <a:effectLst/>
                <a:latin typeface="Calibri Light" panose="020F0302020204030204" pitchFamily="34" charset="0"/>
                <a:cs typeface="Calibri Light" panose="020F0302020204030204" pitchFamily="34" charset="0"/>
              </a:rPr>
              <a:t> </a:t>
            </a:r>
            <a:r>
              <a:rPr lang="he-IL" sz="1600" b="0" dirty="0">
                <a:effectLst/>
                <a:latin typeface="Calibri Light" panose="020F0302020204030204" pitchFamily="34" charset="0"/>
                <a:cs typeface="Calibri Light" panose="020F0302020204030204" pitchFamily="34" charset="0"/>
              </a:rPr>
              <a:t>מחלקה שמחזיקה את כל הפונקציות עבור אלגוריתמי דגימה</a:t>
            </a:r>
            <a:endParaRPr lang="en-US" sz="1600" b="0" dirty="0">
              <a:effectLst/>
              <a:latin typeface="Calibri Light" panose="020F0302020204030204" pitchFamily="34" charset="0"/>
              <a:cs typeface="Calibri Light" panose="020F0302020204030204" pitchFamily="34" charset="0"/>
              <a:sym typeface="Alatsi"/>
            </a:endParaRPr>
          </a:p>
          <a:p>
            <a:pPr algn="r" rtl="1">
              <a:lnSpc>
                <a:spcPts val="2563"/>
              </a:lnSpc>
            </a:pPr>
            <a:r>
              <a:rPr lang="en-US" sz="1600" b="1" dirty="0">
                <a:effectLst/>
                <a:latin typeface="Calibri Light" panose="020F0302020204030204" pitchFamily="34" charset="0"/>
                <a:cs typeface="Calibri Light" panose="020F0302020204030204" pitchFamily="34" charset="0"/>
              </a:rPr>
              <a:t>Customer</a:t>
            </a:r>
            <a:r>
              <a:rPr lang="he-IL" sz="1600" b="1" dirty="0">
                <a:effectLst/>
                <a:latin typeface="Calibri Light" panose="020F0302020204030204" pitchFamily="34" charset="0"/>
                <a:cs typeface="Calibri Light" panose="020F0302020204030204" pitchFamily="34" charset="0"/>
              </a:rPr>
              <a:t> –</a:t>
            </a:r>
            <a:r>
              <a:rPr lang="he-IL" sz="1600" b="0" dirty="0">
                <a:effectLst/>
                <a:latin typeface="Calibri Light" panose="020F0302020204030204" pitchFamily="34" charset="0"/>
                <a:cs typeface="Calibri Light" panose="020F0302020204030204" pitchFamily="34" charset="0"/>
              </a:rPr>
              <a:t> מחלקה שממדלת לקוח יחיד בבית המלון המשוייך לקבוצה, בעל תכונה של זמן נטישת תור, ודירוג בית מלון. לקוח בעל יומן פעילות בו לפיו הוא מתנהל במהלך היום לאחר פיצול.</a:t>
            </a:r>
            <a:endParaRPr lang="en-US" sz="1600" b="0" dirty="0">
              <a:effectLst/>
              <a:latin typeface="Calibri Light" panose="020F0302020204030204" pitchFamily="34" charset="0"/>
              <a:cs typeface="Calibri Light" panose="020F0302020204030204" pitchFamily="34" charset="0"/>
            </a:endParaRPr>
          </a:p>
          <a:p>
            <a:pPr algn="r" rtl="1">
              <a:lnSpc>
                <a:spcPts val="2563"/>
              </a:lnSpc>
            </a:pPr>
            <a:r>
              <a:rPr lang="en-US" sz="1600" b="1" dirty="0">
                <a:effectLst/>
                <a:latin typeface="Calibri Light" panose="020F0302020204030204" pitchFamily="34" charset="0"/>
                <a:cs typeface="Calibri Light" panose="020F0302020204030204" pitchFamily="34" charset="0"/>
              </a:rPr>
              <a:t>Group</a:t>
            </a:r>
            <a:r>
              <a:rPr lang="he-IL" sz="1600" b="1" dirty="0">
                <a:effectLst/>
                <a:latin typeface="Calibri Light" panose="020F0302020204030204" pitchFamily="34" charset="0"/>
                <a:cs typeface="Calibri Light" panose="020F0302020204030204" pitchFamily="34" charset="0"/>
              </a:rPr>
              <a:t> – </a:t>
            </a:r>
            <a:r>
              <a:rPr lang="he-IL" sz="1600" b="0" dirty="0">
                <a:effectLst/>
                <a:latin typeface="Calibri Light" panose="020F0302020204030204" pitchFamily="34" charset="0"/>
                <a:cs typeface="Calibri Light" panose="020F0302020204030204" pitchFamily="34" charset="0"/>
              </a:rPr>
              <a:t>מחלקה שמייצגת קבוצה שמתארחת בבית המלון המורכבת מרשימה של לקוחות, בעלת תכונות של זמן שהייה במלון, חדר ששובץ לקבוצה.</a:t>
            </a:r>
            <a:endParaRPr lang="en-US" sz="1600" b="0" dirty="0">
              <a:effectLst/>
              <a:latin typeface="Calibri Light" panose="020F0302020204030204" pitchFamily="34" charset="0"/>
              <a:cs typeface="Calibri Light" panose="020F0302020204030204" pitchFamily="34" charset="0"/>
            </a:endParaRPr>
          </a:p>
          <a:p>
            <a:pPr algn="r" rtl="1">
              <a:lnSpc>
                <a:spcPts val="2563"/>
              </a:lnSpc>
            </a:pPr>
            <a:r>
              <a:rPr lang="en-US" sz="1600" b="1" dirty="0">
                <a:effectLst/>
                <a:latin typeface="Calibri Light" panose="020F0302020204030204" pitchFamily="34" charset="0"/>
                <a:cs typeface="Calibri Light" panose="020F0302020204030204" pitchFamily="34" charset="0"/>
              </a:rPr>
              <a:t>Room </a:t>
            </a:r>
            <a:r>
              <a:rPr lang="he-IL" sz="1600" b="1" dirty="0">
                <a:effectLst/>
                <a:latin typeface="Calibri Light" panose="020F0302020204030204" pitchFamily="34" charset="0"/>
                <a:cs typeface="Calibri Light" panose="020F0302020204030204" pitchFamily="34" charset="0"/>
              </a:rPr>
              <a:t> - </a:t>
            </a:r>
            <a:r>
              <a:rPr lang="he-IL" sz="1600" b="0" dirty="0">
                <a:effectLst/>
                <a:latin typeface="Calibri Light" panose="020F0302020204030204" pitchFamily="34" charset="0"/>
                <a:cs typeface="Calibri Light" panose="020F0302020204030204" pitchFamily="34" charset="0"/>
              </a:rPr>
              <a:t>חדר בבית המלון, לכל חדר יש גודל שונה ומחיר ללילה, יכול לקבל סטטוס שונה לפי הזמינות שלו.</a:t>
            </a:r>
            <a:endParaRPr lang="en-US" sz="1600" b="0" dirty="0">
              <a:effectLst/>
              <a:latin typeface="Calibri Light" panose="020F0302020204030204" pitchFamily="34" charset="0"/>
              <a:cs typeface="Calibri Light" panose="020F0302020204030204" pitchFamily="34" charset="0"/>
            </a:endParaRPr>
          </a:p>
          <a:p>
            <a:pPr algn="r" rtl="1">
              <a:lnSpc>
                <a:spcPts val="2563"/>
              </a:lnSpc>
            </a:pPr>
            <a:r>
              <a:rPr lang="en-US" sz="1600" b="1" dirty="0">
                <a:effectLst/>
                <a:latin typeface="Calibri Light" panose="020F0302020204030204" pitchFamily="34" charset="0"/>
                <a:cs typeface="Calibri Light" panose="020F0302020204030204" pitchFamily="34" charset="0"/>
              </a:rPr>
              <a:t>Hotel</a:t>
            </a:r>
            <a:r>
              <a:rPr lang="he-IL" sz="1600" b="1" dirty="0">
                <a:effectLst/>
                <a:latin typeface="Calibri Light" panose="020F0302020204030204" pitchFamily="34" charset="0"/>
                <a:cs typeface="Calibri Light" panose="020F0302020204030204" pitchFamily="34" charset="0"/>
              </a:rPr>
              <a:t> – </a:t>
            </a:r>
            <a:r>
              <a:rPr lang="he-IL" sz="1600" b="0" dirty="0">
                <a:effectLst/>
                <a:latin typeface="Calibri Light" panose="020F0302020204030204" pitchFamily="34" charset="0"/>
                <a:cs typeface="Calibri Light" panose="020F0302020204030204" pitchFamily="34" charset="0"/>
              </a:rPr>
              <a:t>מחלקה שמחזיקה את כל החדרים במלון (לפי סוג החדר), הכנסות עבור חדרים ובדיקות על זמינותם, דירוג בית המלון של כלל הלקוחות.</a:t>
            </a:r>
            <a:endParaRPr lang="en-US" sz="1600" b="0" dirty="0">
              <a:effectLst/>
              <a:latin typeface="Calibri Light" panose="020F0302020204030204" pitchFamily="34" charset="0"/>
              <a:cs typeface="Calibri Light" panose="020F0302020204030204" pitchFamily="34" charset="0"/>
            </a:endParaRPr>
          </a:p>
        </p:txBody>
      </p:sp>
    </p:spTree>
    <p:extLst>
      <p:ext uri="{BB962C8B-B14F-4D97-AF65-F5344CB8AC3E}">
        <p14:creationId xmlns:p14="http://schemas.microsoft.com/office/powerpoint/2010/main" val="41336584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DEDF85-972B-41B2-858F-25B68E65534B}"/>
              </a:ext>
            </a:extLst>
          </p:cNvPr>
          <p:cNvSpPr>
            <a:spLocks noGrp="1"/>
          </p:cNvSpPr>
          <p:nvPr>
            <p:ph type="title"/>
          </p:nvPr>
        </p:nvSpPr>
        <p:spPr/>
        <p:txBody>
          <a:bodyPr/>
          <a:lstStyle/>
          <a:p>
            <a:r>
              <a:rPr lang="he-IL" dirty="0">
                <a:latin typeface="Calibri Light" panose="020F0302020204030204" pitchFamily="34" charset="0"/>
                <a:cs typeface="Calibri Light" panose="020F0302020204030204" pitchFamily="34" charset="0"/>
              </a:rPr>
              <a:t>הסבר על מידול הסימולציה </a:t>
            </a:r>
          </a:p>
        </p:txBody>
      </p:sp>
      <p:sp>
        <p:nvSpPr>
          <p:cNvPr id="7" name="TextBox 11">
            <a:extLst>
              <a:ext uri="{FF2B5EF4-FFF2-40B4-BE49-F238E27FC236}">
                <a16:creationId xmlns:a16="http://schemas.microsoft.com/office/drawing/2014/main" id="{3A2CC914-C8D4-4EB3-8165-02F6A5E4E4D0}"/>
              </a:ext>
            </a:extLst>
          </p:cNvPr>
          <p:cNvSpPr txBox="1"/>
          <p:nvPr/>
        </p:nvSpPr>
        <p:spPr>
          <a:xfrm>
            <a:off x="798178" y="1354773"/>
            <a:ext cx="7479913" cy="2304733"/>
          </a:xfrm>
          <a:prstGeom prst="rect">
            <a:avLst/>
          </a:prstGeom>
        </p:spPr>
        <p:txBody>
          <a:bodyPr wrap="square" lIns="0" tIns="0" rIns="0" bIns="0" rtlCol="0" anchor="t">
            <a:spAutoFit/>
          </a:bodyPr>
          <a:lstStyle/>
          <a:p>
            <a:pPr algn="r" rtl="1">
              <a:lnSpc>
                <a:spcPts val="2563"/>
              </a:lnSpc>
            </a:pPr>
            <a:r>
              <a:rPr lang="he-IL" sz="1600" dirty="0">
                <a:latin typeface="Calibri Light" panose="020F0302020204030204" pitchFamily="34" charset="0"/>
                <a:ea typeface="Alatsi"/>
                <a:cs typeface="Calibri Light" panose="020F0302020204030204" pitchFamily="34" charset="0"/>
                <a:sym typeface="Alatsi"/>
              </a:rPr>
              <a:t>מחלקות : </a:t>
            </a:r>
          </a:p>
          <a:p>
            <a:pPr algn="r" rtl="1">
              <a:lnSpc>
                <a:spcPts val="2563"/>
              </a:lnSpc>
            </a:pPr>
            <a:r>
              <a:rPr lang="he-IL" sz="1600" b="0" dirty="0">
                <a:effectLst/>
                <a:latin typeface="Calibri Light" panose="020F0302020204030204" pitchFamily="34" charset="0"/>
                <a:cs typeface="Calibri Light" panose="020F0302020204030204" pitchFamily="34" charset="0"/>
                <a:sym typeface="Alatsi"/>
              </a:rPr>
              <a:t> </a:t>
            </a:r>
            <a:r>
              <a:rPr lang="en-US" sz="1600" b="1" dirty="0">
                <a:latin typeface="Calibri Light" panose="020F0302020204030204" pitchFamily="34" charset="0"/>
                <a:cs typeface="Calibri Light" panose="020F0302020204030204" pitchFamily="34" charset="0"/>
                <a:sym typeface="Alatsi"/>
              </a:rPr>
              <a:t> </a:t>
            </a:r>
            <a:r>
              <a:rPr lang="en-US" sz="1600" b="1" dirty="0">
                <a:effectLst/>
                <a:latin typeface="Calibri Light" panose="020F0302020204030204" pitchFamily="34" charset="0"/>
                <a:cs typeface="Calibri Light" panose="020F0302020204030204" pitchFamily="34" charset="0"/>
              </a:rPr>
              <a:t>Bar</a:t>
            </a:r>
            <a:r>
              <a:rPr lang="he-IL" sz="1600" b="1" dirty="0">
                <a:effectLst/>
                <a:latin typeface="Calibri Light" panose="020F0302020204030204" pitchFamily="34" charset="0"/>
                <a:cs typeface="Calibri Light" panose="020F0302020204030204" pitchFamily="34" charset="0"/>
              </a:rPr>
              <a:t> – </a:t>
            </a:r>
            <a:r>
              <a:rPr lang="he-IL" sz="1600" b="0" dirty="0">
                <a:effectLst/>
                <a:latin typeface="Calibri Light" panose="020F0302020204030204" pitchFamily="34" charset="0"/>
                <a:cs typeface="Calibri Light" panose="020F0302020204030204" pitchFamily="34" charset="0"/>
              </a:rPr>
              <a:t>מחלקה שמייצגת את הבר, כולל מחירים עבור כל אפשרות בתפריט. </a:t>
            </a:r>
            <a:endParaRPr lang="en-US" sz="1600" b="0" dirty="0">
              <a:effectLst/>
              <a:latin typeface="Calibri Light" panose="020F0302020204030204" pitchFamily="34" charset="0"/>
              <a:cs typeface="Calibri Light" panose="020F0302020204030204" pitchFamily="34" charset="0"/>
            </a:endParaRPr>
          </a:p>
          <a:p>
            <a:pPr algn="r" rtl="1">
              <a:lnSpc>
                <a:spcPts val="2563"/>
              </a:lnSpc>
            </a:pPr>
            <a:r>
              <a:rPr lang="en-US" sz="1600" b="1" dirty="0">
                <a:effectLst/>
                <a:latin typeface="Calibri Light" panose="020F0302020204030204" pitchFamily="34" charset="0"/>
                <a:cs typeface="Calibri Light" panose="020F0302020204030204" pitchFamily="34" charset="0"/>
              </a:rPr>
              <a:t>Pool</a:t>
            </a:r>
            <a:r>
              <a:rPr lang="he-IL" sz="1600" b="1" dirty="0">
                <a:effectLst/>
                <a:latin typeface="Calibri Light" panose="020F0302020204030204" pitchFamily="34" charset="0"/>
                <a:cs typeface="Calibri Light" panose="020F0302020204030204" pitchFamily="34" charset="0"/>
              </a:rPr>
              <a:t>  - </a:t>
            </a:r>
            <a:r>
              <a:rPr lang="he-IL" sz="1600" b="0" dirty="0">
                <a:effectLst/>
                <a:latin typeface="Calibri Light" panose="020F0302020204030204" pitchFamily="34" charset="0"/>
                <a:cs typeface="Calibri Light" panose="020F0302020204030204" pitchFamily="34" charset="0"/>
              </a:rPr>
              <a:t>מחלקה שמייצגת בריכה הכוללת שעות פתיחה, וכמות מקומות בבריכה.</a:t>
            </a:r>
            <a:endParaRPr lang="en-US" sz="1600" b="0" dirty="0">
              <a:effectLst/>
              <a:latin typeface="Calibri Light" panose="020F0302020204030204" pitchFamily="34" charset="0"/>
              <a:cs typeface="Calibri Light" panose="020F0302020204030204" pitchFamily="34" charset="0"/>
            </a:endParaRPr>
          </a:p>
          <a:p>
            <a:pPr algn="r" rtl="1">
              <a:lnSpc>
                <a:spcPts val="2563"/>
              </a:lnSpc>
            </a:pPr>
            <a:r>
              <a:rPr lang="en-US" sz="1600" b="1" dirty="0">
                <a:effectLst/>
                <a:latin typeface="Calibri Light" panose="020F0302020204030204" pitchFamily="34" charset="0"/>
                <a:cs typeface="Calibri Light" panose="020F0302020204030204" pitchFamily="34" charset="0"/>
              </a:rPr>
              <a:t>Spa</a:t>
            </a:r>
            <a:r>
              <a:rPr lang="he-IL" sz="1600" b="1" dirty="0">
                <a:effectLst/>
                <a:latin typeface="Calibri Light" panose="020F0302020204030204" pitchFamily="34" charset="0"/>
                <a:cs typeface="Calibri Light" panose="020F0302020204030204" pitchFamily="34" charset="0"/>
              </a:rPr>
              <a:t> – </a:t>
            </a:r>
            <a:r>
              <a:rPr lang="he-IL" sz="1600" b="0" dirty="0">
                <a:effectLst/>
                <a:latin typeface="Calibri Light" panose="020F0302020204030204" pitchFamily="34" charset="0"/>
                <a:cs typeface="Calibri Light" panose="020F0302020204030204" pitchFamily="34" charset="0"/>
              </a:rPr>
              <a:t>מחלקה שמייצגת ספא הכוללת שעות פתיחה וכמות מקומות בספא. </a:t>
            </a:r>
            <a:endParaRPr lang="en-US" sz="1600" b="0" dirty="0">
              <a:effectLst/>
              <a:latin typeface="Calibri Light" panose="020F0302020204030204" pitchFamily="34" charset="0"/>
              <a:cs typeface="Calibri Light" panose="020F0302020204030204" pitchFamily="34" charset="0"/>
            </a:endParaRPr>
          </a:p>
          <a:p>
            <a:pPr algn="r" rtl="1">
              <a:lnSpc>
                <a:spcPts val="2563"/>
              </a:lnSpc>
            </a:pPr>
            <a:r>
              <a:rPr lang="en-US" sz="1600" b="1" dirty="0">
                <a:effectLst/>
                <a:latin typeface="Calibri Light" panose="020F0302020204030204" pitchFamily="34" charset="0"/>
                <a:cs typeface="Calibri Light" panose="020F0302020204030204" pitchFamily="34" charset="0"/>
              </a:rPr>
              <a:t> Breakfast</a:t>
            </a:r>
            <a:r>
              <a:rPr lang="he-IL" sz="1600" b="1" dirty="0">
                <a:effectLst/>
                <a:latin typeface="Calibri Light" panose="020F0302020204030204" pitchFamily="34" charset="0"/>
                <a:cs typeface="Calibri Light" panose="020F0302020204030204" pitchFamily="34" charset="0"/>
              </a:rPr>
              <a:t> - </a:t>
            </a:r>
            <a:r>
              <a:rPr lang="he-IL" sz="1600" b="0" dirty="0">
                <a:effectLst/>
                <a:latin typeface="Calibri Light" panose="020F0302020204030204" pitchFamily="34" charset="0"/>
                <a:cs typeface="Calibri Light" panose="020F0302020204030204" pitchFamily="34" charset="0"/>
              </a:rPr>
              <a:t>מחלקה שמייצגת ארוחת בוקר הכוללת שעות פתיחה וכמות מקומות בארוחת בוקר. </a:t>
            </a:r>
            <a:endParaRPr lang="en-US" sz="1600" b="0" dirty="0">
              <a:effectLst/>
              <a:latin typeface="Calibri Light" panose="020F0302020204030204" pitchFamily="34" charset="0"/>
              <a:cs typeface="Calibri Light" panose="020F0302020204030204" pitchFamily="34" charset="0"/>
            </a:endParaRPr>
          </a:p>
          <a:p>
            <a:pPr algn="r" rtl="1">
              <a:lnSpc>
                <a:spcPts val="2563"/>
              </a:lnSpc>
            </a:pPr>
            <a:r>
              <a:rPr lang="en-US" sz="1600" b="1" dirty="0">
                <a:effectLst/>
                <a:latin typeface="Calibri Light" panose="020F0302020204030204" pitchFamily="34" charset="0"/>
                <a:cs typeface="Calibri Light" panose="020F0302020204030204" pitchFamily="34" charset="0"/>
              </a:rPr>
              <a:t>Reception</a:t>
            </a:r>
            <a:r>
              <a:rPr lang="he-IL" sz="1600" b="1" dirty="0">
                <a:effectLst/>
                <a:latin typeface="Calibri Light" panose="020F0302020204030204" pitchFamily="34" charset="0"/>
                <a:cs typeface="Calibri Light" panose="020F0302020204030204" pitchFamily="34" charset="0"/>
              </a:rPr>
              <a:t> - </a:t>
            </a:r>
            <a:r>
              <a:rPr lang="he-IL" sz="1600" b="0" dirty="0">
                <a:effectLst/>
                <a:latin typeface="Calibri Light" panose="020F0302020204030204" pitchFamily="34" charset="0"/>
                <a:cs typeface="Calibri Light" panose="020F0302020204030204" pitchFamily="34" charset="0"/>
              </a:rPr>
              <a:t>מחלקה שמייצגת קבלה (עבור צ'ק אין וצ'ק אווט) הכוללת שעות פתיחה ושרתים פנויים. </a:t>
            </a:r>
            <a:endParaRPr lang="en-US" sz="1600" b="0" dirty="0">
              <a:effectLst/>
              <a:latin typeface="Calibri Light" panose="020F0302020204030204" pitchFamily="34" charset="0"/>
              <a:cs typeface="Calibri Light" panose="020F0302020204030204" pitchFamily="34" charset="0"/>
            </a:endParaRPr>
          </a:p>
          <a:p>
            <a:pPr algn="r" rtl="1">
              <a:lnSpc>
                <a:spcPts val="2563"/>
              </a:lnSpc>
            </a:pPr>
            <a:r>
              <a:rPr lang="en-US" sz="1600" b="0" dirty="0">
                <a:effectLst/>
                <a:latin typeface="Calibri Light" panose="020F0302020204030204" pitchFamily="34" charset="0"/>
                <a:cs typeface="Calibri Light" panose="020F0302020204030204" pitchFamily="34" charset="0"/>
              </a:rPr>
              <a:t> </a:t>
            </a:r>
          </a:p>
        </p:txBody>
      </p:sp>
    </p:spTree>
    <p:extLst>
      <p:ext uri="{BB962C8B-B14F-4D97-AF65-F5344CB8AC3E}">
        <p14:creationId xmlns:p14="http://schemas.microsoft.com/office/powerpoint/2010/main" val="1182887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611886" y="150295"/>
            <a:ext cx="8115300" cy="685444"/>
          </a:xfrm>
          <a:prstGeom prst="rect">
            <a:avLst/>
          </a:prstGeom>
        </p:spPr>
        <p:txBody>
          <a:bodyPr lIns="0" tIns="0" rIns="0" bIns="0" rtlCol="0" anchor="t">
            <a:spAutoFit/>
          </a:bodyPr>
          <a:lstStyle/>
          <a:p>
            <a:pPr algn="ctr">
              <a:lnSpc>
                <a:spcPts val="5950"/>
              </a:lnSpc>
            </a:pPr>
            <a:r>
              <a:rPr lang="he-IL" sz="3200" b="1" dirty="0">
                <a:latin typeface="Calibri Light" panose="020F0302020204030204" pitchFamily="34" charset="0"/>
                <a:ea typeface="Alatsi"/>
                <a:cs typeface="Calibri Light" panose="020F0302020204030204" pitchFamily="34" charset="0"/>
                <a:sym typeface="Alatsi"/>
              </a:rPr>
              <a:t>הנחות במימוש הסימולציה</a:t>
            </a:r>
            <a:endParaRPr lang="en-US" sz="3200" b="1" dirty="0">
              <a:latin typeface="Calibri Light" panose="020F0302020204030204" pitchFamily="34" charset="0"/>
              <a:ea typeface="Alatsi"/>
              <a:cs typeface="Calibri Light" panose="020F0302020204030204" pitchFamily="34" charset="0"/>
              <a:sym typeface="Alatsi"/>
            </a:endParaRPr>
          </a:p>
        </p:txBody>
      </p:sp>
      <p:sp>
        <p:nvSpPr>
          <p:cNvPr id="11" name="TextBox 11"/>
          <p:cNvSpPr txBox="1"/>
          <p:nvPr/>
        </p:nvSpPr>
        <p:spPr>
          <a:xfrm>
            <a:off x="832043" y="871262"/>
            <a:ext cx="7479913" cy="3305007"/>
          </a:xfrm>
          <a:prstGeom prst="rect">
            <a:avLst/>
          </a:prstGeom>
        </p:spPr>
        <p:txBody>
          <a:bodyPr wrap="square" lIns="0" tIns="0" rIns="0" bIns="0" rtlCol="0" anchor="t">
            <a:spAutoFit/>
          </a:bodyPr>
          <a:lstStyle/>
          <a:p>
            <a:pPr algn="r" rtl="1">
              <a:lnSpc>
                <a:spcPts val="2563"/>
              </a:lnSpc>
            </a:pPr>
            <a:r>
              <a:rPr lang="he-IL" sz="1600" b="1" dirty="0">
                <a:latin typeface="Calibri Light" panose="020F0302020204030204" pitchFamily="34" charset="0"/>
                <a:ea typeface="Alatsi"/>
                <a:cs typeface="Calibri Light" panose="020F0302020204030204" pitchFamily="34" charset="0"/>
                <a:sym typeface="Alatsi"/>
              </a:rPr>
              <a:t>דירוג בית המלון: </a:t>
            </a:r>
          </a:p>
          <a:p>
            <a:pPr algn="r" rtl="1">
              <a:lnSpc>
                <a:spcPts val="2563"/>
              </a:lnSpc>
            </a:pPr>
            <a:r>
              <a:rPr lang="he-IL" sz="1600" dirty="0">
                <a:latin typeface="Calibri Light" panose="020F0302020204030204" pitchFamily="34" charset="0"/>
                <a:ea typeface="Alatsi"/>
                <a:cs typeface="Calibri Light" panose="020F0302020204030204" pitchFamily="34" charset="0"/>
                <a:sym typeface="Alatsi"/>
              </a:rPr>
              <a:t>הדירוג מתעדכן עבור הלקוח בכל יום בסוף יום.</a:t>
            </a:r>
          </a:p>
          <a:p>
            <a:pPr algn="r" rtl="1">
              <a:lnSpc>
                <a:spcPts val="2563"/>
              </a:lnSpc>
            </a:pPr>
            <a:r>
              <a:rPr lang="he-IL" sz="1600" b="1" dirty="0">
                <a:latin typeface="Calibri Light" panose="020F0302020204030204" pitchFamily="34" charset="0"/>
                <a:ea typeface="Alatsi"/>
                <a:cs typeface="Calibri Light" panose="020F0302020204030204" pitchFamily="34" charset="0"/>
                <a:sym typeface="Alatsi"/>
              </a:rPr>
              <a:t>זמן נטישת תור :</a:t>
            </a:r>
          </a:p>
          <a:p>
            <a:pPr algn="r" rtl="1">
              <a:lnSpc>
                <a:spcPts val="2563"/>
              </a:lnSpc>
            </a:pPr>
            <a:r>
              <a:rPr lang="he-IL" sz="1600" dirty="0">
                <a:latin typeface="Calibri Light" panose="020F0302020204030204" pitchFamily="34" charset="0"/>
                <a:ea typeface="Alatsi"/>
                <a:cs typeface="Calibri Light" panose="020F0302020204030204" pitchFamily="34" charset="0"/>
                <a:sym typeface="Alatsi"/>
              </a:rPr>
              <a:t>עבור לקוח שהתפצל מהקבוצה זמן נטישת תור נשמר בתור התכונה שלו (אם משפחה התפצלה עבור לקוח (יחיד) יש זמן נטישת תור של 10 דקות)</a:t>
            </a:r>
          </a:p>
          <a:p>
            <a:pPr algn="r" rtl="1">
              <a:lnSpc>
                <a:spcPts val="2563"/>
              </a:lnSpc>
            </a:pPr>
            <a:r>
              <a:rPr lang="he-IL" sz="1600" b="1" dirty="0">
                <a:latin typeface="Calibri Light" panose="020F0302020204030204" pitchFamily="34" charset="0"/>
                <a:ea typeface="Alatsi"/>
                <a:cs typeface="Calibri Light" panose="020F0302020204030204" pitchFamily="34" charset="0"/>
                <a:sym typeface="Alatsi"/>
              </a:rPr>
              <a:t>קבלת חדר :</a:t>
            </a:r>
          </a:p>
          <a:p>
            <a:pPr algn="r" rtl="1">
              <a:lnSpc>
                <a:spcPts val="2563"/>
              </a:lnSpc>
            </a:pPr>
            <a:r>
              <a:rPr lang="he-IL" sz="1600" kern="100" dirty="0">
                <a:latin typeface="Calibri Light" panose="020F0302020204030204" pitchFamily="34" charset="0"/>
                <a:ea typeface="Aptos" panose="020B0004020202020204" pitchFamily="34" charset="0"/>
                <a:cs typeface="Calibri Light" panose="020F0302020204030204" pitchFamily="34" charset="0"/>
              </a:rPr>
              <a:t>במידה והלקוח ביצע צ'ק אין והשעה עדיין לא 15:00 הוא ממתין עד 15:00  ואז מקבל חדר (נשלח לאירוע קבלת חדר). </a:t>
            </a:r>
          </a:p>
          <a:p>
            <a:pPr algn="r" rtl="1">
              <a:lnSpc>
                <a:spcPts val="2563"/>
              </a:lnSpc>
            </a:pPr>
            <a:r>
              <a:rPr lang="he-IL" sz="1600" kern="100" dirty="0">
                <a:latin typeface="Calibri Light" panose="020F0302020204030204" pitchFamily="34" charset="0"/>
                <a:ea typeface="Aptos" panose="020B0004020202020204" pitchFamily="34" charset="0"/>
                <a:cs typeface="Calibri Light" panose="020F0302020204030204" pitchFamily="34" charset="0"/>
              </a:rPr>
              <a:t>במידה והצ'ק אין בוצע לאחר השעה 15:00 הלקוח מקבל חדר מידיית ולכן אין הורדה בדירוג בעקבות המתנה לחדר. </a:t>
            </a:r>
            <a:endParaRPr lang="he-IL" sz="1600" dirty="0">
              <a:latin typeface="Calibri Light" panose="020F0302020204030204" pitchFamily="34" charset="0"/>
              <a:ea typeface="Alatsi"/>
              <a:cs typeface="Calibri Light" panose="020F0302020204030204" pitchFamily="34" charset="0"/>
              <a:sym typeface="Alats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5"/>
          <p:cNvSpPr txBox="1"/>
          <p:nvPr/>
        </p:nvSpPr>
        <p:spPr>
          <a:xfrm>
            <a:off x="611886" y="150295"/>
            <a:ext cx="8115300" cy="685444"/>
          </a:xfrm>
          <a:prstGeom prst="rect">
            <a:avLst/>
          </a:prstGeom>
        </p:spPr>
        <p:txBody>
          <a:bodyPr lIns="0" tIns="0" rIns="0" bIns="0" rtlCol="0" anchor="t">
            <a:spAutoFit/>
          </a:bodyPr>
          <a:lstStyle/>
          <a:p>
            <a:pPr algn="ctr">
              <a:lnSpc>
                <a:spcPts val="5950"/>
              </a:lnSpc>
            </a:pPr>
            <a:r>
              <a:rPr lang="he-IL" sz="3200" b="1" dirty="0">
                <a:latin typeface="Calibri Light" panose="020F0302020204030204" pitchFamily="34" charset="0"/>
                <a:ea typeface="Alatsi"/>
                <a:cs typeface="Calibri Light" panose="020F0302020204030204" pitchFamily="34" charset="0"/>
                <a:sym typeface="Alatsi"/>
              </a:rPr>
              <a:t>הנחות במימוש הסימולציה</a:t>
            </a:r>
            <a:endParaRPr lang="en-US" sz="3200" b="1" dirty="0">
              <a:latin typeface="Calibri Light" panose="020F0302020204030204" pitchFamily="34" charset="0"/>
              <a:ea typeface="Alatsi"/>
              <a:cs typeface="Calibri Light" panose="020F0302020204030204" pitchFamily="34" charset="0"/>
              <a:sym typeface="Alatsi"/>
            </a:endParaRPr>
          </a:p>
        </p:txBody>
      </p:sp>
      <p:sp>
        <p:nvSpPr>
          <p:cNvPr id="11" name="TextBox 11"/>
          <p:cNvSpPr txBox="1"/>
          <p:nvPr/>
        </p:nvSpPr>
        <p:spPr>
          <a:xfrm>
            <a:off x="832043" y="871262"/>
            <a:ext cx="7479913" cy="3638432"/>
          </a:xfrm>
          <a:prstGeom prst="rect">
            <a:avLst/>
          </a:prstGeom>
        </p:spPr>
        <p:txBody>
          <a:bodyPr wrap="square" lIns="0" tIns="0" rIns="0" bIns="0" rtlCol="0" anchor="t">
            <a:spAutoFit/>
          </a:bodyPr>
          <a:lstStyle/>
          <a:p>
            <a:pPr algn="r" rtl="1">
              <a:lnSpc>
                <a:spcPts val="2563"/>
              </a:lnSpc>
            </a:pPr>
            <a:r>
              <a:rPr lang="he-IL" sz="1600" b="1" dirty="0">
                <a:latin typeface="Calibri Light" panose="020F0302020204030204" pitchFamily="34" charset="0"/>
                <a:ea typeface="Alatsi"/>
                <a:cs typeface="Calibri Light" panose="020F0302020204030204" pitchFamily="34" charset="0"/>
                <a:sym typeface="Alatsi"/>
              </a:rPr>
              <a:t>יומן פעילות:</a:t>
            </a:r>
          </a:p>
          <a:p>
            <a:pPr algn="r" rtl="1">
              <a:lnSpc>
                <a:spcPts val="2563"/>
              </a:lnSpc>
            </a:pPr>
            <a:r>
              <a:rPr lang="he-IL" sz="1600" dirty="0">
                <a:latin typeface="Calibri Light" panose="020F0302020204030204" pitchFamily="34" charset="0"/>
                <a:ea typeface="Alatsi"/>
                <a:cs typeface="Calibri Light" panose="020F0302020204030204" pitchFamily="34" charset="0"/>
                <a:sym typeface="Alatsi"/>
              </a:rPr>
              <a:t>לכל לקוח יש יומן פעילות לפי הוא ידע איך לנהל את היום שלו לאחר פיצול מהקבוצה (לפי סדר פעילות שהוגדר עבור לקוח). בעזרת היומן ניתן לעקוב אחר פעילות שבוצעה בהצלחה או לא וכך לדעת אם לחזור למתקן מסויים או שלא במידה ונטש את התור פעמיים.</a:t>
            </a:r>
          </a:p>
          <a:p>
            <a:pPr algn="r" rtl="1">
              <a:lnSpc>
                <a:spcPts val="2563"/>
              </a:lnSpc>
            </a:pPr>
            <a:endParaRPr lang="he-IL" sz="1600" dirty="0">
              <a:latin typeface="Calibri Light" panose="020F0302020204030204" pitchFamily="34" charset="0"/>
              <a:ea typeface="Alatsi"/>
              <a:cs typeface="Calibri Light" panose="020F0302020204030204" pitchFamily="34" charset="0"/>
              <a:sym typeface="Alatsi"/>
            </a:endParaRPr>
          </a:p>
          <a:p>
            <a:pPr algn="r" rtl="1">
              <a:lnSpc>
                <a:spcPts val="2563"/>
              </a:lnSpc>
            </a:pPr>
            <a:r>
              <a:rPr lang="he-IL" sz="1600" b="1" dirty="0">
                <a:latin typeface="Calibri Light" panose="020F0302020204030204" pitchFamily="34" charset="0"/>
                <a:ea typeface="Alatsi"/>
                <a:cs typeface="Calibri Light" panose="020F0302020204030204" pitchFamily="34" charset="0"/>
                <a:sym typeface="Alatsi"/>
              </a:rPr>
              <a:t>ארוחת בוקר :</a:t>
            </a:r>
          </a:p>
          <a:p>
            <a:pPr algn="r" rtl="1">
              <a:lnSpc>
                <a:spcPts val="2563"/>
              </a:lnSpc>
            </a:pPr>
            <a:r>
              <a:rPr lang="he-IL" sz="1600" dirty="0">
                <a:latin typeface="Calibri Light" panose="020F0302020204030204" pitchFamily="34" charset="0"/>
                <a:ea typeface="Alatsi"/>
                <a:cs typeface="Calibri Light" panose="020F0302020204030204" pitchFamily="34" charset="0"/>
                <a:sym typeface="Alatsi"/>
              </a:rPr>
              <a:t>בארוחת הבוקר יש מקום ל-60 אנשים, אם יש מקום רק לחלק מהקבוצה אז הם יחכו עד שיהיה מקום לכל חברי הקבוצה וישבו היכן שיש מקום (ולכן אין מידול שולחן).</a:t>
            </a:r>
          </a:p>
          <a:p>
            <a:pPr algn="r" rtl="1">
              <a:lnSpc>
                <a:spcPts val="2563"/>
              </a:lnSpc>
            </a:pPr>
            <a:r>
              <a:rPr lang="he-IL" sz="1600" dirty="0">
                <a:latin typeface="Calibri Light" panose="020F0302020204030204" pitchFamily="34" charset="0"/>
                <a:ea typeface="Alatsi"/>
                <a:cs typeface="Calibri Light" panose="020F0302020204030204" pitchFamily="34" charset="0"/>
                <a:sym typeface="Alatsi"/>
              </a:rPr>
              <a:t>במידה וקבוצה עוזבת היום את בית המלון ונכנסו לארוחת הבוקר לפני השעה 11:00, אז בשעה 11:00 הקבוצה תישלח ישר לקבלה לתור הצ'ק אאווט, גם אם לא סיימה את ארוחת הבוקר.</a:t>
            </a:r>
          </a:p>
          <a:p>
            <a:pPr algn="r" rtl="1">
              <a:lnSpc>
                <a:spcPts val="2563"/>
              </a:lnSpc>
            </a:pPr>
            <a:endParaRPr lang="he-IL" sz="1600" dirty="0">
              <a:latin typeface="Calibri Light" panose="020F0302020204030204" pitchFamily="34" charset="0"/>
              <a:ea typeface="Alatsi"/>
              <a:cs typeface="Calibri Light" panose="020F0302020204030204" pitchFamily="34" charset="0"/>
              <a:sym typeface="Alatsi"/>
            </a:endParaRPr>
          </a:p>
        </p:txBody>
      </p:sp>
    </p:spTree>
    <p:extLst>
      <p:ext uri="{BB962C8B-B14F-4D97-AF65-F5344CB8AC3E}">
        <p14:creationId xmlns:p14="http://schemas.microsoft.com/office/powerpoint/2010/main" val="294262277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354"/>
        <p:cNvGrpSpPr/>
        <p:nvPr/>
      </p:nvGrpSpPr>
      <p:grpSpPr>
        <a:xfrm>
          <a:off x="0" y="0"/>
          <a:ext cx="0" cy="0"/>
          <a:chOff x="0" y="0"/>
          <a:chExt cx="0" cy="0"/>
        </a:xfrm>
      </p:grpSpPr>
      <p:sp>
        <p:nvSpPr>
          <p:cNvPr id="358" name="Google Shape;358;p38"/>
          <p:cNvSpPr txBox="1">
            <a:spLocks noGrp="1"/>
          </p:cNvSpPr>
          <p:nvPr>
            <p:ph type="title"/>
          </p:nvPr>
        </p:nvSpPr>
        <p:spPr>
          <a:xfrm>
            <a:off x="653999" y="497568"/>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Calibri Light" panose="020F0302020204030204" pitchFamily="34" charset="0"/>
                <a:cs typeface="Calibri Light" panose="020F0302020204030204" pitchFamily="34" charset="0"/>
              </a:rPr>
              <a:t>בעיות במצב הקיים</a:t>
            </a:r>
            <a:endParaRPr dirty="0">
              <a:latin typeface="Calibri Light" panose="020F0302020204030204" pitchFamily="34" charset="0"/>
              <a:cs typeface="Calibri Light" panose="020F0302020204030204" pitchFamily="34" charset="0"/>
            </a:endParaRPr>
          </a:p>
        </p:txBody>
      </p:sp>
      <p:sp>
        <p:nvSpPr>
          <p:cNvPr id="359" name="Google Shape;359;p38"/>
          <p:cNvSpPr txBox="1">
            <a:spLocks noGrp="1"/>
          </p:cNvSpPr>
          <p:nvPr>
            <p:ph type="subTitle" idx="1"/>
          </p:nvPr>
        </p:nvSpPr>
        <p:spPr>
          <a:xfrm>
            <a:off x="1152582" y="1475560"/>
            <a:ext cx="6826100" cy="1458139"/>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e-IL" sz="1800" dirty="0">
                <a:latin typeface="Calibri Light" panose="020F0302020204030204" pitchFamily="34" charset="0"/>
                <a:cs typeface="Calibri Light" panose="020F0302020204030204" pitchFamily="34" charset="0"/>
              </a:rPr>
              <a:t>נוצר צוואר בקבוק בתחילת היום בתור לארוחת הבוקר, אחת מהאפשרויות להסביר זאת היא שכל האורחים הולכים לאכול ארוחת בוקר בטווח שעות יחסית מצומצם ואחיד ומשם ממשיכים את סדר היום שלהם. במצב  זה, מדדי הדירוג ואורח התור הממוצע בזמן מושפע כי אורחי המלון מורידים את הדירוג בהתאם לזמן ההמתנה שלהם. </a:t>
            </a:r>
            <a:endParaRPr sz="1400" dirty="0">
              <a:latin typeface="Calibri Light" panose="020F0302020204030204" pitchFamily="34" charset="0"/>
              <a:cs typeface="Calibri Light" panose="020F0302020204030204" pitchFamily="34"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354">
          <a:extLst>
            <a:ext uri="{FF2B5EF4-FFF2-40B4-BE49-F238E27FC236}">
              <a16:creationId xmlns:a16="http://schemas.microsoft.com/office/drawing/2014/main" id="{A8CFD68E-95A5-350A-BBB9-6CEDEF97873E}"/>
            </a:ext>
          </a:extLst>
        </p:cNvPr>
        <p:cNvGrpSpPr/>
        <p:nvPr/>
      </p:nvGrpSpPr>
      <p:grpSpPr>
        <a:xfrm>
          <a:off x="0" y="0"/>
          <a:ext cx="0" cy="0"/>
          <a:chOff x="0" y="0"/>
          <a:chExt cx="0" cy="0"/>
        </a:xfrm>
      </p:grpSpPr>
      <p:sp>
        <p:nvSpPr>
          <p:cNvPr id="355" name="Google Shape;355;p38">
            <a:extLst>
              <a:ext uri="{FF2B5EF4-FFF2-40B4-BE49-F238E27FC236}">
                <a16:creationId xmlns:a16="http://schemas.microsoft.com/office/drawing/2014/main" id="{90154B24-5CC2-25D6-E106-96715F97AE41}"/>
              </a:ext>
            </a:extLst>
          </p:cNvPr>
          <p:cNvSpPr/>
          <p:nvPr/>
        </p:nvSpPr>
        <p:spPr>
          <a:xfrm>
            <a:off x="7972050" y="1185045"/>
            <a:ext cx="903900" cy="903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58" name="Google Shape;358;p38">
            <a:extLst>
              <a:ext uri="{FF2B5EF4-FFF2-40B4-BE49-F238E27FC236}">
                <a16:creationId xmlns:a16="http://schemas.microsoft.com/office/drawing/2014/main" id="{39B7ED24-24D8-9CC4-F610-EE3C1C26224F}"/>
              </a:ext>
            </a:extLst>
          </p:cNvPr>
          <p:cNvSpPr txBox="1">
            <a:spLocks noGrp="1"/>
          </p:cNvSpPr>
          <p:nvPr>
            <p:ph type="title"/>
          </p:nvPr>
        </p:nvSpPr>
        <p:spPr>
          <a:xfrm>
            <a:off x="531742" y="265921"/>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he-IL" dirty="0">
                <a:latin typeface="Calibri Light" panose="020F0302020204030204" pitchFamily="34" charset="0"/>
                <a:cs typeface="Calibri Light" panose="020F0302020204030204" pitchFamily="34" charset="0"/>
              </a:rPr>
              <a:t>מדדים נבחרים לסימולציה</a:t>
            </a:r>
            <a:endParaRPr dirty="0">
              <a:latin typeface="Calibri Light" panose="020F0302020204030204" pitchFamily="34" charset="0"/>
              <a:cs typeface="Calibri Light" panose="020F0302020204030204" pitchFamily="34" charset="0"/>
            </a:endParaRPr>
          </a:p>
        </p:txBody>
      </p:sp>
      <p:sp>
        <p:nvSpPr>
          <p:cNvPr id="359" name="Google Shape;359;p38">
            <a:extLst>
              <a:ext uri="{FF2B5EF4-FFF2-40B4-BE49-F238E27FC236}">
                <a16:creationId xmlns:a16="http://schemas.microsoft.com/office/drawing/2014/main" id="{2BFFE94A-4966-77DC-BD34-6504620F1F97}"/>
              </a:ext>
            </a:extLst>
          </p:cNvPr>
          <p:cNvSpPr txBox="1">
            <a:spLocks noGrp="1"/>
          </p:cNvSpPr>
          <p:nvPr>
            <p:ph type="subTitle" idx="1"/>
          </p:nvPr>
        </p:nvSpPr>
        <p:spPr>
          <a:xfrm>
            <a:off x="1152582" y="1475561"/>
            <a:ext cx="6826100" cy="9039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r>
              <a:rPr lang="he-IL" dirty="0">
                <a:latin typeface="Calibri Light" panose="020F0302020204030204" pitchFamily="34" charset="0"/>
                <a:cs typeface="Calibri Light" panose="020F0302020204030204" pitchFamily="34" charset="0"/>
              </a:rPr>
              <a:t>בחרנו למדל את אורך התור הממוצע לארוחת בוקר ביום. לאחר הרצות שונות ובדיקת תורים שונים לאורך הסימולציה, נמצא כי אורך התור הממוצע בזמן לארוחת הבוקר הוא יחסית גבוה. ניתן להסיק שזאת בגלל שבמצב הקיים כל האורחים אמורים להתחיל את היום בארוחת הבוקר (אלא אם כן איחרו לארוחה) בטווח שעות מצומצם יחסית לשאר מתקני המלון. בנוסף, אורך תור זה משפיע על דירוג הלקוחות בכך שכל 20 דקות המתנה דירוג בית המלון יורד ב-0.02 נקודות, כך שישנה חשיבות נוספת מעבר להתייעלות בשירות המלון. </a:t>
            </a:r>
            <a:endParaRPr dirty="0">
              <a:latin typeface="Calibri Light" panose="020F0302020204030204" pitchFamily="34" charset="0"/>
              <a:cs typeface="Calibri Light" panose="020F0302020204030204" pitchFamily="34" charset="0"/>
            </a:endParaRPr>
          </a:p>
        </p:txBody>
      </p:sp>
      <p:sp>
        <p:nvSpPr>
          <p:cNvPr id="361" name="Google Shape;361;p38">
            <a:extLst>
              <a:ext uri="{FF2B5EF4-FFF2-40B4-BE49-F238E27FC236}">
                <a16:creationId xmlns:a16="http://schemas.microsoft.com/office/drawing/2014/main" id="{5D2205F4-9F81-7004-29FE-0C611964CA2C}"/>
              </a:ext>
            </a:extLst>
          </p:cNvPr>
          <p:cNvSpPr txBox="1">
            <a:spLocks noGrp="1"/>
          </p:cNvSpPr>
          <p:nvPr>
            <p:ph type="subTitle" idx="3"/>
          </p:nvPr>
        </p:nvSpPr>
        <p:spPr>
          <a:xfrm>
            <a:off x="4858309" y="1099684"/>
            <a:ext cx="3113741" cy="314571"/>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he-IL" dirty="0">
                <a:latin typeface="Calibri Light" panose="020F0302020204030204" pitchFamily="34" charset="0"/>
                <a:cs typeface="Calibri Light" panose="020F0302020204030204" pitchFamily="34" charset="0"/>
              </a:rPr>
              <a:t>אורך תור ממוצע  בארוחת בוקר ליום </a:t>
            </a:r>
            <a:endParaRPr dirty="0">
              <a:latin typeface="Calibri Light" panose="020F0302020204030204" pitchFamily="34" charset="0"/>
              <a:cs typeface="Calibri Light" panose="020F0302020204030204" pitchFamily="34" charset="0"/>
            </a:endParaRPr>
          </a:p>
        </p:txBody>
      </p:sp>
      <p:grpSp>
        <p:nvGrpSpPr>
          <p:cNvPr id="28" name="Google Shape;5016;p66">
            <a:extLst>
              <a:ext uri="{FF2B5EF4-FFF2-40B4-BE49-F238E27FC236}">
                <a16:creationId xmlns:a16="http://schemas.microsoft.com/office/drawing/2014/main" id="{CA2AF3AE-917A-2780-8978-82872D103F63}"/>
              </a:ext>
            </a:extLst>
          </p:cNvPr>
          <p:cNvGrpSpPr/>
          <p:nvPr/>
        </p:nvGrpSpPr>
        <p:grpSpPr>
          <a:xfrm>
            <a:off x="8203098" y="1440482"/>
            <a:ext cx="441804" cy="376872"/>
            <a:chOff x="3357325" y="2093500"/>
            <a:chExt cx="311525" cy="322825"/>
          </a:xfrm>
        </p:grpSpPr>
        <p:sp>
          <p:nvSpPr>
            <p:cNvPr id="29" name="Google Shape;5017;p66">
              <a:extLst>
                <a:ext uri="{FF2B5EF4-FFF2-40B4-BE49-F238E27FC236}">
                  <a16:creationId xmlns:a16="http://schemas.microsoft.com/office/drawing/2014/main" id="{324B2470-F195-C4A4-A355-90FC370A78D0}"/>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0" name="Google Shape;5018;p66">
              <a:extLst>
                <a:ext uri="{FF2B5EF4-FFF2-40B4-BE49-F238E27FC236}">
                  <a16:creationId xmlns:a16="http://schemas.microsoft.com/office/drawing/2014/main" id="{A9119749-81FB-1820-EF67-3A187D13B824}"/>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31" name="Google Shape;5019;p66">
              <a:extLst>
                <a:ext uri="{FF2B5EF4-FFF2-40B4-BE49-F238E27FC236}">
                  <a16:creationId xmlns:a16="http://schemas.microsoft.com/office/drawing/2014/main" id="{353FBEE8-B3AC-1041-3482-A571BEF29319}"/>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
        <p:nvSpPr>
          <p:cNvPr id="2" name="Google Shape;355;p38">
            <a:extLst>
              <a:ext uri="{FF2B5EF4-FFF2-40B4-BE49-F238E27FC236}">
                <a16:creationId xmlns:a16="http://schemas.microsoft.com/office/drawing/2014/main" id="{5ECEC94F-E3A9-D94E-7507-8D405CDED64F}"/>
              </a:ext>
            </a:extLst>
          </p:cNvPr>
          <p:cNvSpPr/>
          <p:nvPr/>
        </p:nvSpPr>
        <p:spPr>
          <a:xfrm>
            <a:off x="7965418" y="2403845"/>
            <a:ext cx="903900" cy="9039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endParaRPr>
              <a:latin typeface="Poppins"/>
              <a:ea typeface="Poppins"/>
              <a:cs typeface="Poppins"/>
              <a:sym typeface="Poppins"/>
            </a:endParaRPr>
          </a:p>
        </p:txBody>
      </p:sp>
      <p:sp>
        <p:nvSpPr>
          <p:cNvPr id="3" name="Google Shape;359;p38">
            <a:extLst>
              <a:ext uri="{FF2B5EF4-FFF2-40B4-BE49-F238E27FC236}">
                <a16:creationId xmlns:a16="http://schemas.microsoft.com/office/drawing/2014/main" id="{1823FEBD-BC19-322E-7264-61BE7FD3858F}"/>
              </a:ext>
            </a:extLst>
          </p:cNvPr>
          <p:cNvSpPr txBox="1">
            <a:spLocks/>
          </p:cNvSpPr>
          <p:nvPr/>
        </p:nvSpPr>
        <p:spPr>
          <a:xfrm>
            <a:off x="1145950" y="2694361"/>
            <a:ext cx="6826100" cy="90390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l"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1200"/>
              <a:buFont typeface="Poppins"/>
              <a:buNone/>
              <a:defRPr sz="1200" b="0" i="0" u="none" strike="noStrike" cap="none">
                <a:solidFill>
                  <a:schemeClr val="dk1"/>
                </a:solidFill>
                <a:latin typeface="Poppins"/>
                <a:ea typeface="Poppins"/>
                <a:cs typeface="Poppins"/>
                <a:sym typeface="Poppins"/>
              </a:defRPr>
            </a:lvl9pPr>
          </a:lstStyle>
          <a:p>
            <a:pPr marL="0" indent="0" algn="r"/>
            <a:r>
              <a:rPr lang="he-IL" dirty="0">
                <a:latin typeface="Calibri Light" panose="020F0302020204030204" pitchFamily="34" charset="0"/>
                <a:cs typeface="Calibri Light" panose="020F0302020204030204" pitchFamily="34" charset="0"/>
              </a:rPr>
              <a:t>בחרנו לבדוק את מדד דירוג בית המלון הממוצע ביום כדי לראות היכון הוא עומד במצב הקיים ואיך ניתן לשפר אותו ובכך לשפר את מעמד בית המלון, נדגיש כי דירוג המלון משפיע באופן ישיר על קצב הגעת אורחים למלון ובכך ישנה האפשרות שגם יגדיל את היקפי ההכנסות עבור המלון.</a:t>
            </a:r>
          </a:p>
        </p:txBody>
      </p:sp>
      <p:sp>
        <p:nvSpPr>
          <p:cNvPr id="4" name="Google Shape;361;p38">
            <a:extLst>
              <a:ext uri="{FF2B5EF4-FFF2-40B4-BE49-F238E27FC236}">
                <a16:creationId xmlns:a16="http://schemas.microsoft.com/office/drawing/2014/main" id="{6373C70C-D343-A70E-02B6-F4AC582E3826}"/>
              </a:ext>
            </a:extLst>
          </p:cNvPr>
          <p:cNvSpPr txBox="1">
            <a:spLocks/>
          </p:cNvSpPr>
          <p:nvPr/>
        </p:nvSpPr>
        <p:spPr>
          <a:xfrm>
            <a:off x="5145670" y="2571750"/>
            <a:ext cx="2866373" cy="314571"/>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04800" algn="ctr" rtl="0">
              <a:lnSpc>
                <a:spcPct val="100000"/>
              </a:lnSpc>
              <a:spcBef>
                <a:spcPts val="0"/>
              </a:spcBef>
              <a:spcAft>
                <a:spcPts val="0"/>
              </a:spcAft>
              <a:buClr>
                <a:schemeClr val="dk1"/>
              </a:buClr>
              <a:buSzPts val="2400"/>
              <a:buFont typeface="Poppins"/>
              <a:buNone/>
              <a:defRPr sz="1800" b="1" i="0" u="none" strike="noStrike" cap="none">
                <a:solidFill>
                  <a:schemeClr val="dk1"/>
                </a:solidFill>
                <a:latin typeface="Poppins"/>
                <a:ea typeface="Poppins"/>
                <a:cs typeface="Poppins"/>
                <a:sym typeface="Poppins"/>
              </a:defRPr>
            </a:lvl1pPr>
            <a:lvl2pPr marL="914400" marR="0" lvl="1"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2pPr>
            <a:lvl3pPr marL="1371600" marR="0" lvl="2"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3pPr>
            <a:lvl4pPr marL="1828800" marR="0" lvl="3"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4pPr>
            <a:lvl5pPr marL="2286000" marR="0" lvl="4"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5pPr>
            <a:lvl6pPr marL="2743200" marR="0" lvl="5"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6pPr>
            <a:lvl7pPr marL="3200400" marR="0" lvl="6"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7pPr>
            <a:lvl8pPr marL="3657600" marR="0" lvl="7"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8pPr>
            <a:lvl9pPr marL="4114800" marR="0" lvl="8" indent="-304800" algn="ctr" rtl="0">
              <a:lnSpc>
                <a:spcPct val="100000"/>
              </a:lnSpc>
              <a:spcBef>
                <a:spcPts val="0"/>
              </a:spcBef>
              <a:spcAft>
                <a:spcPts val="0"/>
              </a:spcAft>
              <a:buClr>
                <a:schemeClr val="dk1"/>
              </a:buClr>
              <a:buSzPts val="2400"/>
              <a:buFont typeface="Poppins"/>
              <a:buNone/>
              <a:defRPr sz="2400" b="1" i="0" u="none" strike="noStrike" cap="none">
                <a:solidFill>
                  <a:schemeClr val="dk1"/>
                </a:solidFill>
                <a:latin typeface="Poppins"/>
                <a:ea typeface="Poppins"/>
                <a:cs typeface="Poppins"/>
                <a:sym typeface="Poppins"/>
              </a:defRPr>
            </a:lvl9pPr>
          </a:lstStyle>
          <a:p>
            <a:pPr marL="0" indent="0"/>
            <a:r>
              <a:rPr lang="he-IL" dirty="0">
                <a:latin typeface="Calibri Light" panose="020F0302020204030204" pitchFamily="34" charset="0"/>
                <a:cs typeface="Calibri Light" panose="020F0302020204030204" pitchFamily="34" charset="0"/>
              </a:rPr>
              <a:t>מדד דירוג בית מלון ממוצע ליום</a:t>
            </a:r>
          </a:p>
        </p:txBody>
      </p:sp>
      <p:grpSp>
        <p:nvGrpSpPr>
          <p:cNvPr id="5" name="Google Shape;5016;p66">
            <a:extLst>
              <a:ext uri="{FF2B5EF4-FFF2-40B4-BE49-F238E27FC236}">
                <a16:creationId xmlns:a16="http://schemas.microsoft.com/office/drawing/2014/main" id="{1DCDA600-EA7E-4171-FA8E-D983DDC2EFEF}"/>
              </a:ext>
            </a:extLst>
          </p:cNvPr>
          <p:cNvGrpSpPr/>
          <p:nvPr/>
        </p:nvGrpSpPr>
        <p:grpSpPr>
          <a:xfrm>
            <a:off x="8196466" y="2659282"/>
            <a:ext cx="441804" cy="376872"/>
            <a:chOff x="3357325" y="2093500"/>
            <a:chExt cx="311525" cy="322825"/>
          </a:xfrm>
        </p:grpSpPr>
        <p:sp>
          <p:nvSpPr>
            <p:cNvPr id="6" name="Google Shape;5017;p66">
              <a:extLst>
                <a:ext uri="{FF2B5EF4-FFF2-40B4-BE49-F238E27FC236}">
                  <a16:creationId xmlns:a16="http://schemas.microsoft.com/office/drawing/2014/main" id="{03B3340F-D348-5DB1-AE6C-17C918DBD284}"/>
                </a:ext>
              </a:extLst>
            </p:cNvPr>
            <p:cNvSpPr/>
            <p:nvPr/>
          </p:nvSpPr>
          <p:spPr>
            <a:xfrm>
              <a:off x="3357325" y="2210550"/>
              <a:ext cx="85700" cy="205775"/>
            </a:xfrm>
            <a:custGeom>
              <a:avLst/>
              <a:gdLst/>
              <a:ahLst/>
              <a:cxnLst/>
              <a:rect l="l" t="t" r="r" b="b"/>
              <a:pathLst>
                <a:path w="3428" h="8231" extrusionOk="0">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7" name="Google Shape;5018;p66">
              <a:extLst>
                <a:ext uri="{FF2B5EF4-FFF2-40B4-BE49-F238E27FC236}">
                  <a16:creationId xmlns:a16="http://schemas.microsoft.com/office/drawing/2014/main" id="{5277CF30-CC31-B683-705A-D07F44FC31C0}"/>
                </a:ext>
              </a:extLst>
            </p:cNvPr>
            <p:cNvSpPr/>
            <p:nvPr/>
          </p:nvSpPr>
          <p:spPr>
            <a:xfrm>
              <a:off x="3471225" y="2152075"/>
              <a:ext cx="84725" cy="264250"/>
            </a:xfrm>
            <a:custGeom>
              <a:avLst/>
              <a:gdLst/>
              <a:ahLst/>
              <a:cxnLst/>
              <a:rect l="l" t="t" r="r" b="b"/>
              <a:pathLst>
                <a:path w="3389" h="10570" extrusionOk="0">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sp>
          <p:nvSpPr>
            <p:cNvPr id="8" name="Google Shape;5019;p66">
              <a:extLst>
                <a:ext uri="{FF2B5EF4-FFF2-40B4-BE49-F238E27FC236}">
                  <a16:creationId xmlns:a16="http://schemas.microsoft.com/office/drawing/2014/main" id="{71C21DAB-E2FF-B295-D09C-C7C3B47DADD2}"/>
                </a:ext>
              </a:extLst>
            </p:cNvPr>
            <p:cNvSpPr/>
            <p:nvPr/>
          </p:nvSpPr>
          <p:spPr>
            <a:xfrm>
              <a:off x="3584150" y="2093500"/>
              <a:ext cx="84700" cy="322825"/>
            </a:xfrm>
            <a:custGeom>
              <a:avLst/>
              <a:gdLst/>
              <a:ahLst/>
              <a:cxnLst/>
              <a:rect l="l" t="t" r="r" b="b"/>
              <a:pathLst>
                <a:path w="3388" h="12913" extrusionOk="0">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rgbClr val="435D74"/>
                </a:solidFill>
              </a:endParaRPr>
            </a:p>
          </p:txBody>
        </p:sp>
      </p:grpSp>
    </p:spTree>
    <p:extLst>
      <p:ext uri="{BB962C8B-B14F-4D97-AF65-F5344CB8AC3E}">
        <p14:creationId xmlns:p14="http://schemas.microsoft.com/office/powerpoint/2010/main" val="2386392403"/>
      </p:ext>
    </p:extLst>
  </p:cSld>
  <p:clrMapOvr>
    <a:masterClrMapping/>
  </p:clrMapOvr>
</p:sld>
</file>

<file path=ppt/theme/theme1.xml><?xml version="1.0" encoding="utf-8"?>
<a:theme xmlns:a="http://schemas.openxmlformats.org/drawingml/2006/main" name="Industrial Preliminary Project by Slidesgo">
  <a:themeElements>
    <a:clrScheme name="Simple Light">
      <a:dk1>
        <a:srgbClr val="202A41"/>
      </a:dk1>
      <a:lt1>
        <a:srgbClr val="FFFFFF"/>
      </a:lt1>
      <a:dk2>
        <a:srgbClr val="516988"/>
      </a:dk2>
      <a:lt2>
        <a:srgbClr val="D3E1F1"/>
      </a:lt2>
      <a:accent1>
        <a:srgbClr val="90ABCE"/>
      </a:accent1>
      <a:accent2>
        <a:srgbClr val="6E86A5"/>
      </a:accent2>
      <a:accent3>
        <a:srgbClr val="F5F4F3"/>
      </a:accent3>
      <a:accent4>
        <a:srgbClr val="FFFFFF"/>
      </a:accent4>
      <a:accent5>
        <a:srgbClr val="FFFFFF"/>
      </a:accent5>
      <a:accent6>
        <a:srgbClr val="FFFFFF"/>
      </a:accent6>
      <a:hlink>
        <a:srgbClr val="202A4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2557</TotalTime>
  <Words>1180</Words>
  <Application>Microsoft Office PowerPoint</Application>
  <PresentationFormat>‫הצגה על המסך (16:9)</PresentationFormat>
  <Paragraphs>80</Paragraphs>
  <Slides>14</Slides>
  <Notes>4</Notes>
  <HiddenSlides>0</HiddenSlides>
  <MMClips>0</MMClips>
  <ScaleCrop>false</ScaleCrop>
  <HeadingPairs>
    <vt:vector size="6" baseType="variant">
      <vt:variant>
        <vt:lpstr>גופנים בשימוש</vt:lpstr>
      </vt:variant>
      <vt:variant>
        <vt:i4>7</vt:i4>
      </vt:variant>
      <vt:variant>
        <vt:lpstr>ערכת נושא</vt:lpstr>
      </vt:variant>
      <vt:variant>
        <vt:i4>1</vt:i4>
      </vt:variant>
      <vt:variant>
        <vt:lpstr>כותרות שקופיות</vt:lpstr>
      </vt:variant>
      <vt:variant>
        <vt:i4>14</vt:i4>
      </vt:variant>
    </vt:vector>
  </HeadingPairs>
  <TitlesOfParts>
    <vt:vector size="22" baseType="lpstr">
      <vt:lpstr>Aptos</vt:lpstr>
      <vt:lpstr>Cambria Math</vt:lpstr>
      <vt:lpstr>Calibri Light</vt:lpstr>
      <vt:lpstr>Poppins</vt:lpstr>
      <vt:lpstr>Alatsi</vt:lpstr>
      <vt:lpstr>Arial</vt:lpstr>
      <vt:lpstr>Nunito Light</vt:lpstr>
      <vt:lpstr>Industrial Preliminary Project by Slidesgo</vt:lpstr>
      <vt:lpstr>פרוייקט סימולציה </vt:lpstr>
      <vt:lpstr>מצגת של PowerPoint‏</vt:lpstr>
      <vt:lpstr>תרשים אירועים</vt:lpstr>
      <vt:lpstr>הסבר על מידול הסימולציה </vt:lpstr>
      <vt:lpstr>הסבר על מידול הסימולציה </vt:lpstr>
      <vt:lpstr>מצגת של PowerPoint‏</vt:lpstr>
      <vt:lpstr>מצגת של PowerPoint‏</vt:lpstr>
      <vt:lpstr>בעיות במצב הקיים</vt:lpstr>
      <vt:lpstr>מדדים נבחרים לסימולציה</vt:lpstr>
      <vt:lpstr>מצגת של PowerPoint‏</vt:lpstr>
      <vt:lpstr>מצגת של PowerPoint‏</vt:lpstr>
      <vt:lpstr>מצגת של PowerPoint‏</vt:lpstr>
      <vt:lpstr>מצגת של PowerPoint‏</vt:lpstr>
      <vt:lpstr>מסקנות והמלצות</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INDUSTRIAL PRELIMINARY PROJECT</dc:title>
  <dc:creator>עמית אורן</dc:creator>
  <cp:lastModifiedBy>עמית אורן</cp:lastModifiedBy>
  <cp:revision>6</cp:revision>
  <dcterms:modified xsi:type="dcterms:W3CDTF">2025-04-03T08:48:29Z</dcterms:modified>
</cp:coreProperties>
</file>