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10287000" cx="18288000"/>
  <p:notesSz cx="6858000" cy="9144000"/>
  <p:embeddedFontLs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28BB5E3-2AAE-466C-BC97-DC8D273B43F4}">
  <a:tblStyle styleId="{E28BB5E3-2AAE-466C-BC97-DC8D273B43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91d78e66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f91d78e66f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91d78e66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f91d78e66f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91d78e66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f91d78e66f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91d78e66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f91d78e66f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91d78e66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f91d78e66f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f91d78e66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f91d78e66f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91d78e66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f91d78e66f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91d78e66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f91d78e66f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91d78e66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f91d78e66f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7631876a4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7631876a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7631876a4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7631876a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7631876a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f7631876a4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99D4E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>
            <a:off x="1462139" y="1851507"/>
            <a:ext cx="8613455" cy="6613293"/>
            <a:chOff x="0" y="-9525"/>
            <a:chExt cx="11484607" cy="8817723"/>
          </a:xfrm>
        </p:grpSpPr>
        <p:sp>
          <p:nvSpPr>
            <p:cNvPr id="85" name="Google Shape;85;p13"/>
            <p:cNvSpPr txBox="1"/>
            <p:nvPr/>
          </p:nvSpPr>
          <p:spPr>
            <a:xfrm>
              <a:off x="0" y="1444398"/>
              <a:ext cx="11484600" cy="736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8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Technical Stock Price Prediction</a:t>
              </a:r>
              <a:r>
                <a:rPr b="0" i="0" lang="en-US" sz="7800" u="none" cap="none" strike="noStrik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 &amp; Financial News Analysis</a:t>
              </a:r>
              <a:endParaRPr sz="200"/>
            </a:p>
          </p:txBody>
        </p:sp>
        <p:sp>
          <p:nvSpPr>
            <p:cNvPr id="86" name="Google Shape;86;p13"/>
            <p:cNvSpPr txBox="1"/>
            <p:nvPr/>
          </p:nvSpPr>
          <p:spPr>
            <a:xfrm>
              <a:off x="0" y="-9525"/>
              <a:ext cx="11484607" cy="5276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996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600" u="none" cap="none" strike="noStrik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Project By: Soham Shah, Yash Shah &amp; Amit Prajapati</a:t>
              </a:r>
              <a:endParaRPr/>
            </a:p>
          </p:txBody>
        </p:sp>
      </p:grpSp>
      <p:pic>
        <p:nvPicPr>
          <p:cNvPr id="87" name="Google Shape;8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41789" y="1113019"/>
            <a:ext cx="5965111" cy="8060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/>
        </p:nvSpPr>
        <p:spPr>
          <a:xfrm>
            <a:off x="5016300" y="790675"/>
            <a:ext cx="82554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2A2A2A"/>
                </a:solidFill>
                <a:latin typeface="Open Sans"/>
                <a:ea typeface="Open Sans"/>
                <a:cs typeface="Open Sans"/>
                <a:sym typeface="Open Sans"/>
              </a:rPr>
              <a:t>Feature Selection</a:t>
            </a:r>
            <a:endParaRPr sz="8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8600" y="2617500"/>
            <a:ext cx="10850250" cy="693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99D4E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/>
        </p:nvSpPr>
        <p:spPr>
          <a:xfrm>
            <a:off x="5524200" y="971475"/>
            <a:ext cx="72396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Model Building</a:t>
            </a:r>
            <a:endParaRPr sz="8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61" name="Google Shape;161;p23"/>
          <p:cNvGraphicFramePr/>
          <p:nvPr/>
        </p:nvGraphicFramePr>
        <p:xfrm>
          <a:off x="5111500" y="3086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{E28BB5E3-2AAE-466C-BC97-DC8D273B43F4}</a:tableStyleId>
              </a:tblPr>
              <a:tblGrid>
                <a:gridCol w="3932050"/>
                <a:gridCol w="3932050"/>
              </a:tblGrid>
              <a:tr h="485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000">
                          <a:solidFill>
                            <a:schemeClr val="dk1"/>
                          </a:solidFill>
                        </a:rPr>
                        <a:t>Model</a:t>
                      </a:r>
                      <a:endParaRPr b="1" sz="3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000">
                          <a:solidFill>
                            <a:schemeClr val="dk1"/>
                          </a:solidFill>
                        </a:rPr>
                        <a:t>MSE</a:t>
                      </a:r>
                      <a:endParaRPr b="1" sz="3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4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solidFill>
                            <a:schemeClr val="lt1"/>
                          </a:solidFill>
                        </a:rPr>
                        <a:t>xgb</a:t>
                      </a:r>
                      <a:endParaRPr sz="3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solidFill>
                            <a:schemeClr val="lt1"/>
                          </a:solidFill>
                        </a:rPr>
                        <a:t>5.3771</a:t>
                      </a:r>
                      <a:endParaRPr sz="3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solidFill>
                            <a:schemeClr val="lt1"/>
                          </a:solidFill>
                        </a:rPr>
                        <a:t>rf</a:t>
                      </a:r>
                      <a:endParaRPr sz="3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solidFill>
                            <a:schemeClr val="lt1"/>
                          </a:solidFill>
                        </a:rPr>
                        <a:t>3.2016</a:t>
                      </a:r>
                      <a:endParaRPr sz="3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solidFill>
                            <a:schemeClr val="lt1"/>
                          </a:solidFill>
                        </a:rPr>
                        <a:t>lr</a:t>
                      </a:r>
                      <a:endParaRPr sz="3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solidFill>
                            <a:schemeClr val="lt1"/>
                          </a:solidFill>
                        </a:rPr>
                        <a:t>2.3278</a:t>
                      </a:r>
                      <a:endParaRPr sz="3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solidFill>
                            <a:schemeClr val="lt1"/>
                          </a:solidFill>
                        </a:rPr>
                        <a:t>xgb+lr+rf</a:t>
                      </a:r>
                      <a:endParaRPr sz="3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solidFill>
                            <a:schemeClr val="lt1"/>
                          </a:solidFill>
                        </a:rPr>
                        <a:t>5.6098</a:t>
                      </a:r>
                      <a:endParaRPr sz="3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solidFill>
                            <a:schemeClr val="lt1"/>
                          </a:solidFill>
                        </a:rPr>
                        <a:t>lr+rf</a:t>
                      </a:r>
                      <a:endParaRPr sz="3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000">
                          <a:solidFill>
                            <a:schemeClr val="dk1"/>
                          </a:solidFill>
                        </a:rPr>
                        <a:t>2.3111</a:t>
                      </a:r>
                      <a:endParaRPr b="1" sz="3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solidFill>
                            <a:schemeClr val="lt1"/>
                          </a:solidFill>
                        </a:rPr>
                        <a:t>xgb+lr</a:t>
                      </a:r>
                      <a:endParaRPr sz="3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solidFill>
                            <a:schemeClr val="lt1"/>
                          </a:solidFill>
                        </a:rPr>
                        <a:t>3.4778</a:t>
                      </a:r>
                      <a:endParaRPr sz="3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solidFill>
                            <a:schemeClr val="lt1"/>
                          </a:solidFill>
                        </a:rPr>
                        <a:t>xgb+rf</a:t>
                      </a:r>
                      <a:endParaRPr sz="3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000">
                          <a:solidFill>
                            <a:schemeClr val="lt1"/>
                          </a:solidFill>
                        </a:rPr>
                        <a:t>4.0803</a:t>
                      </a:r>
                      <a:endParaRPr sz="3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/>
        </p:nvSpPr>
        <p:spPr>
          <a:xfrm>
            <a:off x="6371850" y="795800"/>
            <a:ext cx="55443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2A2A2A"/>
                </a:solidFill>
                <a:latin typeface="Open Sans"/>
                <a:ea typeface="Open Sans"/>
                <a:cs typeface="Open Sans"/>
                <a:sym typeface="Open Sans"/>
              </a:rPr>
              <a:t>Predictions</a:t>
            </a:r>
            <a:endParaRPr sz="8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7" name="Google Shape;1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45375"/>
            <a:ext cx="18288001" cy="6364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99D4E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/>
        </p:nvSpPr>
        <p:spPr>
          <a:xfrm>
            <a:off x="1592036" y="2834700"/>
            <a:ext cx="70107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Financial News Analysis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73" name="Google Shape;173;p25"/>
          <p:cNvPicPr preferRelativeResize="0"/>
          <p:nvPr/>
        </p:nvPicPr>
        <p:blipFill rotWithShape="1">
          <a:blip r:embed="rId3">
            <a:alphaModFix/>
          </a:blip>
          <a:srcRect b="0" l="0" r="50519" t="0"/>
          <a:stretch/>
        </p:blipFill>
        <p:spPr>
          <a:xfrm>
            <a:off x="11513775" y="0"/>
            <a:ext cx="6786848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/>
        </p:nvSpPr>
        <p:spPr>
          <a:xfrm>
            <a:off x="5839950" y="750475"/>
            <a:ext cx="66081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2A2A2A"/>
                </a:solidFill>
                <a:latin typeface="Open Sans"/>
                <a:ea typeface="Open Sans"/>
                <a:cs typeface="Open Sans"/>
                <a:sym typeface="Open Sans"/>
              </a:rPr>
              <a:t>The Approach </a:t>
            </a:r>
            <a:endParaRPr sz="8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9" name="Google Shape;17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0025" y="2428925"/>
            <a:ext cx="10267950" cy="682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6"/>
          <p:cNvSpPr txBox="1"/>
          <p:nvPr/>
        </p:nvSpPr>
        <p:spPr>
          <a:xfrm>
            <a:off x="4191825" y="4931925"/>
            <a:ext cx="48717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Web Scrape</a:t>
            </a:r>
            <a:r>
              <a:rPr b="1" lang="en-US" sz="2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News Headline Data</a:t>
            </a:r>
            <a:endParaRPr b="1" sz="2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1" name="Google Shape;181;p26"/>
          <p:cNvSpPr txBox="1"/>
          <p:nvPr/>
        </p:nvSpPr>
        <p:spPr>
          <a:xfrm>
            <a:off x="9238475" y="4925700"/>
            <a:ext cx="48717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Use NLP techniques to Quantify the News</a:t>
            </a:r>
            <a:endParaRPr b="1" sz="2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2" name="Google Shape;182;p26"/>
          <p:cNvSpPr txBox="1"/>
          <p:nvPr/>
        </p:nvSpPr>
        <p:spPr>
          <a:xfrm>
            <a:off x="4191825" y="8565500"/>
            <a:ext cx="4871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Calculate Average of Daily News</a:t>
            </a:r>
            <a:endParaRPr b="1" sz="2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3" name="Google Shape;183;p26"/>
          <p:cNvSpPr txBox="1"/>
          <p:nvPr/>
        </p:nvSpPr>
        <p:spPr>
          <a:xfrm>
            <a:off x="9406275" y="8305025"/>
            <a:ext cx="48717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Test Correlation with actual Stock Prices</a:t>
            </a:r>
            <a:endParaRPr b="1" sz="2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/>
        </p:nvSpPr>
        <p:spPr>
          <a:xfrm>
            <a:off x="6402600" y="750475"/>
            <a:ext cx="54828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2A2A2A"/>
                </a:solidFill>
                <a:latin typeface="Open Sans"/>
                <a:ea typeface="Open Sans"/>
                <a:cs typeface="Open Sans"/>
                <a:sym typeface="Open Sans"/>
              </a:rPr>
              <a:t>The Results</a:t>
            </a:r>
            <a:endParaRPr sz="8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9" name="Google Shape;18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8300" y="1872475"/>
            <a:ext cx="10335525" cy="84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9925" y="7753350"/>
            <a:ext cx="9222125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EFB2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/>
        </p:nvSpPr>
        <p:spPr>
          <a:xfrm>
            <a:off x="6612450" y="983375"/>
            <a:ext cx="50631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2A2A2A"/>
                </a:solidFill>
                <a:latin typeface="Open Sans"/>
                <a:ea typeface="Open Sans"/>
                <a:cs typeface="Open Sans"/>
                <a:sym typeface="Open Sans"/>
              </a:rPr>
              <a:t>Thank You</a:t>
            </a:r>
            <a:endParaRPr/>
          </a:p>
        </p:txBody>
      </p:sp>
      <p:pic>
        <p:nvPicPr>
          <p:cNvPr id="196" name="Google Shape;19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4550" y="2599350"/>
            <a:ext cx="12238900" cy="688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1733550" y="1727086"/>
            <a:ext cx="6590377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0" u="none" cap="none" strike="noStrike">
                <a:solidFill>
                  <a:srgbClr val="2A2A2A"/>
                </a:solidFill>
                <a:latin typeface="Open Sans"/>
                <a:ea typeface="Open Sans"/>
                <a:cs typeface="Open Sans"/>
                <a:sym typeface="Open Sans"/>
              </a:rPr>
              <a:t>Overview</a:t>
            </a:r>
            <a:endParaRPr/>
          </a:p>
        </p:txBody>
      </p:sp>
      <p:grpSp>
        <p:nvGrpSpPr>
          <p:cNvPr id="93" name="Google Shape;93;p14"/>
          <p:cNvGrpSpPr/>
          <p:nvPr/>
        </p:nvGrpSpPr>
        <p:grpSpPr>
          <a:xfrm>
            <a:off x="10381327" y="1955894"/>
            <a:ext cx="6077925" cy="6355210"/>
            <a:chOff x="0" y="-57150"/>
            <a:chExt cx="8103900" cy="8473613"/>
          </a:xfrm>
        </p:grpSpPr>
        <p:sp>
          <p:nvSpPr>
            <p:cNvPr id="94" name="Google Shape;94;p14"/>
            <p:cNvSpPr txBox="1"/>
            <p:nvPr/>
          </p:nvSpPr>
          <p:spPr>
            <a:xfrm>
              <a:off x="0" y="-57150"/>
              <a:ext cx="8103830" cy="5617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5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99" u="none" cap="none" strike="noStrike">
                  <a:solidFill>
                    <a:srgbClr val="2A2A2A"/>
                  </a:solidFill>
                  <a:latin typeface="Open Sans"/>
                  <a:ea typeface="Open Sans"/>
                  <a:cs typeface="Open Sans"/>
                  <a:sym typeface="Open Sans"/>
                </a:rPr>
                <a:t>Objective</a:t>
              </a:r>
              <a:endParaRPr/>
            </a:p>
          </p:txBody>
        </p:sp>
        <p:cxnSp>
          <p:nvCxnSpPr>
            <p:cNvPr id="95" name="Google Shape;95;p14"/>
            <p:cNvCxnSpPr/>
            <p:nvPr/>
          </p:nvCxnSpPr>
          <p:spPr>
            <a:xfrm>
              <a:off x="0" y="1037142"/>
              <a:ext cx="8103830" cy="0"/>
            </a:xfrm>
            <a:prstGeom prst="straightConnector1">
              <a:avLst/>
            </a:prstGeom>
            <a:noFill/>
            <a:ln cap="rnd" cmpd="sng" w="12700">
              <a:solidFill>
                <a:srgbClr val="399D4E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6" name="Google Shape;96;p14"/>
            <p:cNvSpPr txBox="1"/>
            <p:nvPr/>
          </p:nvSpPr>
          <p:spPr>
            <a:xfrm>
              <a:off x="0" y="1525220"/>
              <a:ext cx="8103830" cy="5617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5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99" u="none" cap="none" strike="noStrike">
                  <a:solidFill>
                    <a:srgbClr val="2A2A2A"/>
                  </a:solidFill>
                  <a:latin typeface="Open Sans"/>
                  <a:ea typeface="Open Sans"/>
                  <a:cs typeface="Open Sans"/>
                  <a:sym typeface="Open Sans"/>
                </a:rPr>
                <a:t>Dataset</a:t>
              </a:r>
              <a:endParaRPr/>
            </a:p>
          </p:txBody>
        </p:sp>
        <p:cxnSp>
          <p:nvCxnSpPr>
            <p:cNvPr id="97" name="Google Shape;97;p14"/>
            <p:cNvCxnSpPr/>
            <p:nvPr/>
          </p:nvCxnSpPr>
          <p:spPr>
            <a:xfrm>
              <a:off x="0" y="2619512"/>
              <a:ext cx="8103830" cy="0"/>
            </a:xfrm>
            <a:prstGeom prst="straightConnector1">
              <a:avLst/>
            </a:prstGeom>
            <a:noFill/>
            <a:ln cap="rnd" cmpd="sng" w="12700">
              <a:solidFill>
                <a:srgbClr val="399D4E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8" name="Google Shape;98;p14"/>
            <p:cNvSpPr txBox="1"/>
            <p:nvPr/>
          </p:nvSpPr>
          <p:spPr>
            <a:xfrm>
              <a:off x="0" y="3107590"/>
              <a:ext cx="8103830" cy="5617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5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99" u="none" cap="none" strike="noStrike">
                  <a:solidFill>
                    <a:srgbClr val="2A2A2A"/>
                  </a:solidFill>
                  <a:latin typeface="Open Sans"/>
                  <a:ea typeface="Open Sans"/>
                  <a:cs typeface="Open Sans"/>
                  <a:sym typeface="Open Sans"/>
                </a:rPr>
                <a:t>Feature Construction &amp; Selection</a:t>
              </a:r>
              <a:endParaRPr/>
            </a:p>
          </p:txBody>
        </p:sp>
        <p:cxnSp>
          <p:nvCxnSpPr>
            <p:cNvPr id="99" name="Google Shape;99;p14"/>
            <p:cNvCxnSpPr/>
            <p:nvPr/>
          </p:nvCxnSpPr>
          <p:spPr>
            <a:xfrm>
              <a:off x="0" y="4201882"/>
              <a:ext cx="8103830" cy="0"/>
            </a:xfrm>
            <a:prstGeom prst="straightConnector1">
              <a:avLst/>
            </a:prstGeom>
            <a:noFill/>
            <a:ln cap="rnd" cmpd="sng" w="12700">
              <a:solidFill>
                <a:srgbClr val="399D4E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0" name="Google Shape;100;p14"/>
            <p:cNvSpPr txBox="1"/>
            <p:nvPr/>
          </p:nvSpPr>
          <p:spPr>
            <a:xfrm>
              <a:off x="0" y="4689960"/>
              <a:ext cx="81039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5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99" u="none" cap="none" strike="noStrike">
                  <a:solidFill>
                    <a:srgbClr val="2A2A2A"/>
                  </a:solidFill>
                  <a:latin typeface="Open Sans"/>
                  <a:ea typeface="Open Sans"/>
                  <a:cs typeface="Open Sans"/>
                  <a:sym typeface="Open Sans"/>
                </a:rPr>
                <a:t>Model Building</a:t>
              </a:r>
              <a:endParaRPr/>
            </a:p>
          </p:txBody>
        </p:sp>
        <p:cxnSp>
          <p:nvCxnSpPr>
            <p:cNvPr id="101" name="Google Shape;101;p14"/>
            <p:cNvCxnSpPr/>
            <p:nvPr/>
          </p:nvCxnSpPr>
          <p:spPr>
            <a:xfrm>
              <a:off x="0" y="5784252"/>
              <a:ext cx="8103830" cy="0"/>
            </a:xfrm>
            <a:prstGeom prst="straightConnector1">
              <a:avLst/>
            </a:prstGeom>
            <a:noFill/>
            <a:ln cap="rnd" cmpd="sng" w="12700">
              <a:solidFill>
                <a:srgbClr val="399D4E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2" name="Google Shape;102;p14"/>
            <p:cNvSpPr txBox="1"/>
            <p:nvPr/>
          </p:nvSpPr>
          <p:spPr>
            <a:xfrm>
              <a:off x="0" y="6272330"/>
              <a:ext cx="8103830" cy="5617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5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99" u="none" cap="none" strike="noStrike">
                  <a:solidFill>
                    <a:srgbClr val="2A2A2A"/>
                  </a:solidFill>
                  <a:latin typeface="Open Sans"/>
                  <a:ea typeface="Open Sans"/>
                  <a:cs typeface="Open Sans"/>
                  <a:sym typeface="Open Sans"/>
                </a:rPr>
                <a:t>Accuracy and Predictions </a:t>
              </a:r>
              <a:endParaRPr/>
            </a:p>
          </p:txBody>
        </p:sp>
        <p:cxnSp>
          <p:nvCxnSpPr>
            <p:cNvPr id="103" name="Google Shape;103;p14"/>
            <p:cNvCxnSpPr/>
            <p:nvPr/>
          </p:nvCxnSpPr>
          <p:spPr>
            <a:xfrm>
              <a:off x="0" y="7366621"/>
              <a:ext cx="8103830" cy="0"/>
            </a:xfrm>
            <a:prstGeom prst="straightConnector1">
              <a:avLst/>
            </a:prstGeom>
            <a:noFill/>
            <a:ln cap="rnd" cmpd="sng" w="12700">
              <a:solidFill>
                <a:srgbClr val="399D4E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4" name="Google Shape;104;p14"/>
            <p:cNvSpPr txBox="1"/>
            <p:nvPr/>
          </p:nvSpPr>
          <p:spPr>
            <a:xfrm>
              <a:off x="0" y="7854700"/>
              <a:ext cx="8103830" cy="5617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5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99" u="none" cap="none" strike="noStrike">
                  <a:solidFill>
                    <a:srgbClr val="2A2A2A"/>
                  </a:solidFill>
                  <a:latin typeface="Open Sans"/>
                  <a:ea typeface="Open Sans"/>
                  <a:cs typeface="Open Sans"/>
                  <a:sym typeface="Open Sans"/>
                </a:rPr>
                <a:t>Financial News Analysis </a:t>
              </a:r>
              <a:endParaRPr/>
            </a:p>
          </p:txBody>
        </p:sp>
      </p:grpSp>
      <p:pic>
        <p:nvPicPr>
          <p:cNvPr id="105" name="Google Shape;10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4025" y="3795850"/>
            <a:ext cx="7248225" cy="429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EFB2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/>
        </p:nvSpPr>
        <p:spPr>
          <a:xfrm>
            <a:off x="6886050" y="983375"/>
            <a:ext cx="45159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2A2A2A"/>
                </a:solidFill>
                <a:latin typeface="Open Sans"/>
                <a:ea typeface="Open Sans"/>
                <a:cs typeface="Open Sans"/>
                <a:sym typeface="Open Sans"/>
              </a:rPr>
              <a:t>Objective</a:t>
            </a:r>
            <a:endParaRPr/>
          </a:p>
        </p:txBody>
      </p:sp>
      <p:pic>
        <p:nvPicPr>
          <p:cNvPr id="111" name="Google Shape;11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1338" y="2659825"/>
            <a:ext cx="6685325" cy="668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99D4E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/>
        </p:nvSpPr>
        <p:spPr>
          <a:xfrm>
            <a:off x="1592036" y="2834700"/>
            <a:ext cx="70107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The Problem Statement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7" name="Google Shape;117;p16"/>
          <p:cNvPicPr preferRelativeResize="0"/>
          <p:nvPr/>
        </p:nvPicPr>
        <p:blipFill rotWithShape="1">
          <a:blip r:embed="rId3">
            <a:alphaModFix/>
          </a:blip>
          <a:srcRect b="7166" l="0" r="0" t="7165"/>
          <a:stretch/>
        </p:blipFill>
        <p:spPr>
          <a:xfrm>
            <a:off x="10282646" y="0"/>
            <a:ext cx="8005354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/>
        </p:nvSpPr>
        <p:spPr>
          <a:xfrm>
            <a:off x="6245550" y="963275"/>
            <a:ext cx="57969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2A2A2A"/>
                </a:solidFill>
                <a:latin typeface="Open Sans"/>
                <a:ea typeface="Open Sans"/>
                <a:cs typeface="Open Sans"/>
                <a:sym typeface="Open Sans"/>
              </a:rPr>
              <a:t>The Dataset</a:t>
            </a:r>
            <a:endParaRPr/>
          </a:p>
        </p:txBody>
      </p:sp>
      <p:sp>
        <p:nvSpPr>
          <p:cNvPr id="123" name="Google Shape;123;p17"/>
          <p:cNvSpPr txBox="1"/>
          <p:nvPr/>
        </p:nvSpPr>
        <p:spPr>
          <a:xfrm>
            <a:off x="1607350" y="2873125"/>
            <a:ext cx="15551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Stocks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 from Private Banking Sector: HDB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Timeframe: 1 years (2020-2021)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Extracted from Yahoo Finance API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050" y="3882850"/>
            <a:ext cx="16869899" cy="612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99D4E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/>
        </p:nvSpPr>
        <p:spPr>
          <a:xfrm>
            <a:off x="4101000" y="951425"/>
            <a:ext cx="100860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5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8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Feature Construction</a:t>
            </a:r>
            <a:endParaRPr sz="8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2152575" y="2809675"/>
            <a:ext cx="146829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alibri"/>
              <a:buChar char="●"/>
            </a:pPr>
            <a:r>
              <a:rPr lang="en-US" sz="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Exponential Moving Average</a:t>
            </a:r>
            <a:endParaRPr sz="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alibri"/>
              <a:buChar char="●"/>
            </a:pPr>
            <a:r>
              <a:rPr lang="en-US" sz="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Simple Moving Average</a:t>
            </a:r>
            <a:endParaRPr sz="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alibri"/>
              <a:buChar char="●"/>
            </a:pPr>
            <a:r>
              <a:rPr lang="en-US" sz="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Relative Strength Index</a:t>
            </a:r>
            <a:endParaRPr sz="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alibri"/>
              <a:buChar char="●"/>
            </a:pPr>
            <a:r>
              <a:rPr lang="en-US" sz="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MACD</a:t>
            </a:r>
            <a:endParaRPr sz="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alibri"/>
              <a:buChar char="●"/>
            </a:pPr>
            <a:r>
              <a:rPr lang="en-US" sz="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MACD Signal</a:t>
            </a:r>
            <a:endParaRPr sz="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7926" y="5800625"/>
            <a:ext cx="9432141" cy="342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7913" y="1717512"/>
            <a:ext cx="9432175" cy="342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 txBox="1"/>
          <p:nvPr/>
        </p:nvSpPr>
        <p:spPr>
          <a:xfrm>
            <a:off x="5362950" y="646050"/>
            <a:ext cx="75621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2A2A2A"/>
                </a:solidFill>
                <a:latin typeface="Open Sans"/>
                <a:ea typeface="Open Sans"/>
                <a:cs typeface="Open Sans"/>
                <a:sym typeface="Open Sans"/>
              </a:rPr>
              <a:t>EMA, SMA &amp; RSI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812" y="2010400"/>
            <a:ext cx="17544376" cy="63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 txBox="1"/>
          <p:nvPr/>
        </p:nvSpPr>
        <p:spPr>
          <a:xfrm>
            <a:off x="7611000" y="626500"/>
            <a:ext cx="30660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2A2A2A"/>
                </a:solidFill>
                <a:latin typeface="Open Sans"/>
                <a:ea typeface="Open Sans"/>
                <a:cs typeface="Open Sans"/>
                <a:sym typeface="Open Sans"/>
              </a:rPr>
              <a:t>MACD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/>
        </p:nvSpPr>
        <p:spPr>
          <a:xfrm>
            <a:off x="5016300" y="790675"/>
            <a:ext cx="82554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2A2A2A"/>
                </a:solidFill>
                <a:latin typeface="Open Sans"/>
                <a:ea typeface="Open Sans"/>
                <a:cs typeface="Open Sans"/>
                <a:sym typeface="Open Sans"/>
              </a:rPr>
              <a:t>Dividing the Data</a:t>
            </a:r>
            <a:endParaRPr sz="8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263" y="2501900"/>
            <a:ext cx="17331474" cy="628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