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ms-powerpoint.presentation.macroEnabled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2" r:id="rId4"/>
    <p:sldId id="265" r:id="rId5"/>
    <p:sldId id="266" r:id="rId6"/>
    <p:sldId id="267" r:id="rId7"/>
    <p:sldId id="268" r:id="rId8"/>
    <p:sldId id="264" r:id="rId9"/>
    <p:sldId id="260" r:id="rId10"/>
    <p:sldId id="263" r:id="rId11"/>
  </p:sldIdLst>
  <p:sldSz cx="9144000" cy="5143500" type="screen16x9"/>
  <p:notesSz cx="7077075" cy="93837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5">
          <p15:clr>
            <a:srgbClr val="A4A3A4"/>
          </p15:clr>
        </p15:guide>
        <p15:guide id="2" pos="22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0C48"/>
    <a:srgbClr val="0070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87" d="100"/>
          <a:sy n="87" d="100"/>
        </p:scale>
        <p:origin x="680" y="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0" d="100"/>
          <a:sy n="70" d="100"/>
        </p:scale>
        <p:origin x="-3198" y="-66"/>
      </p:cViewPr>
      <p:guideLst>
        <p:guide orient="horz" pos="2955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C5C15DB-11A6-4112-B189-B4B63969769D}" type="datetimeFigureOut">
              <a:rPr lang="en-US"/>
              <a:pPr>
                <a:defRPr/>
              </a:pPr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2225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4008438" y="8912225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4429B67-5F41-4671-BF3C-3A74F4BD2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27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70C0810-4D61-476D-85B9-67DD24F29068}" type="datetimeFigureOut">
              <a:rPr lang="en-US"/>
              <a:pPr>
                <a:defRPr/>
              </a:pPr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254750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457700"/>
            <a:ext cx="5661025" cy="4222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2225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2225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FF1A404-780B-445D-9205-D143319E64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17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11163" y="703263"/>
            <a:ext cx="6254750" cy="35194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3FDF3EA-9C45-4FB6-8360-B20F215DDAF9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833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F1A404-780B-445D-9205-D143319E649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11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1950"/>
            <a:ext cx="5638800" cy="22098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2E564B4C-4DCC-4865-B405-DE0983AE5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89"/>
          <a:stretch/>
        </p:blipFill>
        <p:spPr>
          <a:xfrm>
            <a:off x="-2356" y="0"/>
            <a:ext cx="9146356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8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20C4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820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D01420F-F61E-422C-82EE-6BE30C8064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6" b="12553"/>
          <a:stretch/>
        </p:blipFill>
        <p:spPr>
          <a:xfrm>
            <a:off x="0" y="8659"/>
            <a:ext cx="9144000" cy="5134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DEC7EF-B4AA-455A-A361-764DE52880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52400" y="1962150"/>
            <a:ext cx="9296400" cy="857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193699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8466414-A18C-4B7C-B8C5-4DF3EF1B75D5}"/>
              </a:ext>
            </a:extLst>
          </p:cNvPr>
          <p:cNvSpPr/>
          <p:nvPr userDrawn="1"/>
        </p:nvSpPr>
        <p:spPr>
          <a:xfrm>
            <a:off x="-152400" y="0"/>
            <a:ext cx="9296400" cy="5143500"/>
          </a:xfrm>
          <a:prstGeom prst="rect">
            <a:avLst/>
          </a:prstGeom>
          <a:solidFill>
            <a:srgbClr val="120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120C48"/>
              </a:highlight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461A23B0-B24C-4D24-8458-FE4145FE8B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158542"/>
            <a:ext cx="864014" cy="4320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D5614F-EF38-4076-9217-6FD21B51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EAC92038-4128-40AB-B944-23A81FA03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28575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7">
            <a:extLst>
              <a:ext uri="{FF2B5EF4-FFF2-40B4-BE49-F238E27FC236}">
                <a16:creationId xmlns="" xmlns:a16="http://schemas.microsoft.com/office/drawing/2014/main" id="{F42E2DE0-2AF2-4801-AD97-5AD6290EFF3B}"/>
              </a:ext>
            </a:extLst>
          </p:cNvPr>
          <p:cNvSpPr txBox="1">
            <a:spLocks/>
          </p:cNvSpPr>
          <p:nvPr userDrawn="1"/>
        </p:nvSpPr>
        <p:spPr>
          <a:xfrm>
            <a:off x="-609600" y="4940935"/>
            <a:ext cx="6629400" cy="273844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Storage Developer Conference. © </a:t>
            </a:r>
            <a:r>
              <a:rPr lang="en-US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soda foundation. All 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 Reserved.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9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Footer Placeholder 7"/>
          <p:cNvSpPr txBox="1">
            <a:spLocks/>
          </p:cNvSpPr>
          <p:nvPr/>
        </p:nvSpPr>
        <p:spPr>
          <a:xfrm>
            <a:off x="-609600" y="4940935"/>
            <a:ext cx="6629400" cy="273844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2020 Storage Developer Conference. © </a:t>
            </a:r>
            <a:r>
              <a:rPr lang="en-US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soda foundation.  </a:t>
            </a:r>
            <a:r>
              <a:rPr lang="en-US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All Rights Reserved.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305800" y="4840129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1142115-651B-437E-86C6-1355E6532246}" type="slidenum">
              <a:rPr lang="en-US" sz="1000" smtClean="0">
                <a:solidFill>
                  <a:schemeClr val="bg1"/>
                </a:solidFill>
              </a:r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2" name="Picture 11" descr="A picture containing light, skiing&#10;&#10;Description automatically generated">
            <a:extLst>
              <a:ext uri="{FF2B5EF4-FFF2-40B4-BE49-F238E27FC236}">
                <a16:creationId xmlns="" xmlns:a16="http://schemas.microsoft.com/office/drawing/2014/main" id="{B0DE398E-3E6D-4448-A146-C03ED5CA4AE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614" y="0"/>
            <a:ext cx="821386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20C48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22380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22380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22380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22380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22380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22380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22380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22380"/>
          </a:solidFill>
          <a:latin typeface="Gill Sans M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20C48"/>
        </a:buClr>
        <a:buSzPct val="75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20C48"/>
        </a:buClr>
        <a:buSzPct val="75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20C48"/>
        </a:buClr>
        <a:buSzPct val="75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20C48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20C48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52237F"/>
        </a:buClr>
        <a:buSzPct val="75000"/>
        <a:buFont typeface="Wingdings" pitchFamily="2" charset="2"/>
        <a:buChar char="r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52237F"/>
        </a:buClr>
        <a:buSzPct val="75000"/>
        <a:buFont typeface="Wingdings" pitchFamily="2" charset="2"/>
        <a:buChar char="r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52237F"/>
        </a:buClr>
        <a:buSzPct val="75000"/>
        <a:buFont typeface="Wingdings" pitchFamily="2" charset="2"/>
        <a:buChar char="r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52237F"/>
        </a:buClr>
        <a:buSzPct val="75000"/>
        <a:buFont typeface="Wingdings" pitchFamily="2" charset="2"/>
        <a:buChar char="r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605118" y="1276350"/>
            <a:ext cx="5867400" cy="1752600"/>
          </a:xfrm>
        </p:spPr>
        <p:txBody>
          <a:bodyPr/>
          <a:lstStyle/>
          <a:p>
            <a:pPr algn="l"/>
            <a:r>
              <a:rPr lang="en-US" b="0" dirty="0"/>
              <a:t>Predictive analysis of storage health and performance for heterogeneous environment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4099" name="Subtitle 2"/>
          <p:cNvSpPr>
            <a:spLocks noGrp="1"/>
          </p:cNvSpPr>
          <p:nvPr>
            <p:ph type="subTitle" idx="4294967295"/>
          </p:nvPr>
        </p:nvSpPr>
        <p:spPr>
          <a:xfrm>
            <a:off x="605118" y="3702424"/>
            <a:ext cx="4191000" cy="142875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Najmudheen &amp; </a:t>
            </a:r>
            <a:r>
              <a:rPr lang="en-US" altLang="en-US" sz="20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Xulin</a:t>
            </a:r>
            <a:r>
              <a:rPr lang="en-US" altLang="en-US" sz="2000" dirty="0">
                <a:solidFill>
                  <a:schemeClr val="bg1"/>
                </a:solidFill>
                <a:latin typeface="Arial" charset="0"/>
                <a:cs typeface="Arial" charset="0"/>
              </a:rPr>
              <a:t/>
            </a:r>
            <a:br>
              <a:rPr lang="en-US" altLang="en-US" sz="2000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en-US" sz="2000" b="1" dirty="0">
                <a:solidFill>
                  <a:schemeClr val="bg1"/>
                </a:solidFill>
                <a:latin typeface="Arial" charset="0"/>
                <a:cs typeface="Arial" charset="0"/>
              </a:rPr>
              <a:t>Huawei Technologies</a:t>
            </a:r>
            <a:endParaRPr lang="en-US" altLang="en-US" sz="2000" b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F6E8B6-27D0-4ECF-8FBB-765AFB3A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F8995E-A2BB-4C80-83FC-AC4C2EC1C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 one</a:t>
            </a:r>
          </a:p>
          <a:p>
            <a:pPr lvl="1"/>
            <a:r>
              <a:rPr lang="en-US" dirty="0"/>
              <a:t>Bullet two</a:t>
            </a:r>
          </a:p>
          <a:p>
            <a:pPr lvl="2"/>
            <a:r>
              <a:rPr lang="en-US" dirty="0"/>
              <a:t>Bullet 3</a:t>
            </a:r>
          </a:p>
          <a:p>
            <a:pPr lvl="3"/>
            <a:r>
              <a:rPr lang="en-US" dirty="0"/>
              <a:t>Bullet 4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4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Agenda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14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glance to modern </a:t>
            </a:r>
            <a:r>
              <a:rPr lang="en-US" altLang="en-US" dirty="0"/>
              <a:t>d</a:t>
            </a:r>
            <a:r>
              <a:rPr lang="en-US" altLang="en-US" dirty="0" smtClean="0"/>
              <a:t>ata center</a:t>
            </a:r>
            <a:endParaRPr lang="en-US" altLang="en-US" dirty="0"/>
          </a:p>
          <a:p>
            <a:r>
              <a:rPr lang="en-US" altLang="en-US" dirty="0" smtClean="0"/>
              <a:t>Need for telemetry on Infrastructure </a:t>
            </a:r>
          </a:p>
          <a:p>
            <a:pPr lvl="1"/>
            <a:r>
              <a:rPr lang="en-US" altLang="en-US" sz="1600" dirty="0" err="1" smtClean="0"/>
              <a:t>Delfin</a:t>
            </a:r>
            <a:r>
              <a:rPr lang="en-US" altLang="en-US" sz="1600" dirty="0" smtClean="0"/>
              <a:t> – an open source Infrastructure monitoring and alerting framework</a:t>
            </a:r>
          </a:p>
          <a:p>
            <a:r>
              <a:rPr lang="en-US" altLang="en-US" dirty="0" smtClean="0"/>
              <a:t>Predictive analytics using ML</a:t>
            </a:r>
          </a:p>
          <a:p>
            <a:pPr lvl="1"/>
            <a:r>
              <a:rPr lang="en-US" altLang="en-US" sz="1600" dirty="0"/>
              <a:t>Anomaly detection algorithms</a:t>
            </a:r>
          </a:p>
          <a:p>
            <a:r>
              <a:rPr lang="en-US" altLang="en-US" dirty="0" smtClean="0"/>
              <a:t>SODA </a:t>
            </a:r>
          </a:p>
          <a:p>
            <a:pPr lvl="1"/>
            <a:r>
              <a:rPr lang="en-US" altLang="en-US" sz="1600" dirty="0"/>
              <a:t>Bringing telemetry </a:t>
            </a:r>
            <a:r>
              <a:rPr lang="en-US" altLang="en-US" sz="1600" dirty="0" smtClean="0"/>
              <a:t>and </a:t>
            </a:r>
            <a:r>
              <a:rPr lang="en-US" altLang="en-US" sz="1600" dirty="0"/>
              <a:t>anomaly detection together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7547D7-B337-47B5-B223-73D86C84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glance to modern data center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52550"/>
            <a:ext cx="4152734" cy="2438400"/>
          </a:xfrm>
          <a:prstGeom prst="rect">
            <a:avLst/>
          </a:prstGeom>
        </p:spPr>
      </p:pic>
      <p:pic>
        <p:nvPicPr>
          <p:cNvPr id="3074" name="Picture 2" descr="What Is a Software Defined Data Center (SDDC)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00150"/>
            <a:ext cx="3333750" cy="268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7"/>
          <p:cNvSpPr/>
          <p:nvPr/>
        </p:nvSpPr>
        <p:spPr>
          <a:xfrm>
            <a:off x="2969971" y="1324051"/>
            <a:ext cx="1492301" cy="475488"/>
          </a:xfrm>
          <a:custGeom>
            <a:avLst/>
            <a:gdLst>
              <a:gd name="connsiteX0" fmla="*/ 0 w 1492301"/>
              <a:gd name="connsiteY0" fmla="*/ 0 h 475488"/>
              <a:gd name="connsiteX1" fmla="*/ 0 w 1492301"/>
              <a:gd name="connsiteY1" fmla="*/ 0 h 475488"/>
              <a:gd name="connsiteX2" fmla="*/ 1038759 w 1492301"/>
              <a:gd name="connsiteY2" fmla="*/ 7315 h 475488"/>
              <a:gd name="connsiteX3" fmla="*/ 1250899 w 1492301"/>
              <a:gd name="connsiteY3" fmla="*/ 14631 h 475488"/>
              <a:gd name="connsiteX4" fmla="*/ 1375258 w 1492301"/>
              <a:gd name="connsiteY4" fmla="*/ 29261 h 475488"/>
              <a:gd name="connsiteX5" fmla="*/ 1492301 w 1492301"/>
              <a:gd name="connsiteY5" fmla="*/ 29261 h 475488"/>
              <a:gd name="connsiteX6" fmla="*/ 972922 w 1492301"/>
              <a:gd name="connsiteY6" fmla="*/ 475488 h 475488"/>
              <a:gd name="connsiteX7" fmla="*/ 738835 w 1492301"/>
              <a:gd name="connsiteY7" fmla="*/ 321869 h 475488"/>
              <a:gd name="connsiteX8" fmla="*/ 0 w 1492301"/>
              <a:gd name="connsiteY8" fmla="*/ 0 h 47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2301" h="475488">
                <a:moveTo>
                  <a:pt x="0" y="0"/>
                </a:moveTo>
                <a:lnTo>
                  <a:pt x="0" y="0"/>
                </a:lnTo>
                <a:lnTo>
                  <a:pt x="1038759" y="7315"/>
                </a:lnTo>
                <a:cubicBezTo>
                  <a:pt x="1109510" y="8143"/>
                  <a:pt x="1180253" y="10706"/>
                  <a:pt x="1250899" y="14631"/>
                </a:cubicBezTo>
                <a:cubicBezTo>
                  <a:pt x="1482974" y="27525"/>
                  <a:pt x="1062370" y="17227"/>
                  <a:pt x="1375258" y="29261"/>
                </a:cubicBezTo>
                <a:cubicBezTo>
                  <a:pt x="1414244" y="30760"/>
                  <a:pt x="1453287" y="29261"/>
                  <a:pt x="1492301" y="29261"/>
                </a:cubicBezTo>
                <a:lnTo>
                  <a:pt x="972922" y="475488"/>
                </a:lnTo>
                <a:lnTo>
                  <a:pt x="738835" y="32186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6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 for Telemetry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685" y="1200150"/>
            <a:ext cx="3429000" cy="2857500"/>
          </a:xfrm>
        </p:spPr>
        <p:txBody>
          <a:bodyPr/>
          <a:lstStyle/>
          <a:p>
            <a:r>
              <a:rPr lang="en-IN" sz="1400" dirty="0"/>
              <a:t>storage resource management tools can be invaluable to organizations that need to simplify and optimize their storage </a:t>
            </a:r>
            <a:r>
              <a:rPr lang="en-IN" sz="1400" dirty="0" smtClean="0"/>
              <a:t>infrastructure.</a:t>
            </a:r>
          </a:p>
          <a:p>
            <a:r>
              <a:rPr lang="en-IN" sz="1400" dirty="0" smtClean="0"/>
              <a:t>Every vendor has monitoring </a:t>
            </a:r>
            <a:r>
              <a:rPr lang="en-IN" sz="1400" dirty="0"/>
              <a:t>and reporting software for </a:t>
            </a:r>
            <a:r>
              <a:rPr lang="en-IN" sz="1400" dirty="0" smtClean="0"/>
              <a:t>visualizing and  analysing.</a:t>
            </a:r>
          </a:p>
          <a:p>
            <a:r>
              <a:rPr lang="en-IN" sz="1400" dirty="0" smtClean="0"/>
              <a:t>Different metrics of Capacity, Performance and configuration updates  are to be monitored .</a:t>
            </a:r>
          </a:p>
          <a:p>
            <a:endParaRPr lang="en-IN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59" y="1200150"/>
            <a:ext cx="4402827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2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en-US" sz="1600" dirty="0" err="1"/>
              <a:t>Delfin</a:t>
            </a:r>
            <a:r>
              <a:rPr lang="en-US" altLang="en-US" sz="1600" dirty="0"/>
              <a:t> – an open source Infrastructure monitoring and alerting framework</a:t>
            </a:r>
          </a:p>
        </p:txBody>
      </p:sp>
      <p:pic>
        <p:nvPicPr>
          <p:cNvPr id="1026" name="Picture 2" descr="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57250"/>
            <a:ext cx="7010399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9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Anomaly detection :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3505200" cy="2857500"/>
          </a:xfrm>
        </p:spPr>
        <p:txBody>
          <a:bodyPr/>
          <a:lstStyle/>
          <a:p>
            <a:r>
              <a:rPr lang="en-IN" dirty="0" err="1" smtClean="0"/>
              <a:t>Guassian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65300"/>
            <a:ext cx="3443545" cy="253525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419600" y="1200150"/>
            <a:ext cx="35052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20C48"/>
              </a:buClr>
              <a:buSzPct val="7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20C48"/>
              </a:buClr>
              <a:buSzPct val="7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20C48"/>
              </a:buClr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20C48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20C48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2237F"/>
              </a:buClr>
              <a:buSzPct val="75000"/>
              <a:buFont typeface="Wingdings" pitchFamily="2" charset="2"/>
              <a:buChar char="r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2237F"/>
              </a:buClr>
              <a:buSzPct val="75000"/>
              <a:buFont typeface="Wingdings" pitchFamily="2" charset="2"/>
              <a:buChar char="r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2237F"/>
              </a:buClr>
              <a:buSzPct val="75000"/>
              <a:buFont typeface="Wingdings" pitchFamily="2" charset="2"/>
              <a:buChar char="r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2237F"/>
              </a:buClr>
              <a:buSzPct val="75000"/>
              <a:buFont typeface="Wingdings" pitchFamily="2" charset="2"/>
              <a:buChar char="r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IN" kern="0" dirty="0" err="1" smtClean="0"/>
              <a:t>DBScan</a:t>
            </a:r>
            <a:endParaRPr lang="en-IN" kern="0" dirty="0"/>
          </a:p>
        </p:txBody>
      </p:sp>
      <p:pic>
        <p:nvPicPr>
          <p:cNvPr id="2052" name="Picture 4" descr="Anomaly Detection Service - Developer Docum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394" y="1962150"/>
            <a:ext cx="4289612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1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/>
              <a:t>SODA</a:t>
            </a:r>
            <a:r>
              <a:rPr lang="en-IN" sz="1800" dirty="0" smtClean="0"/>
              <a:t> : Bringing telemetry and anomaly detection together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4038600" cy="14478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80" y="742950"/>
            <a:ext cx="7938239" cy="405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2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CC0C83-54CD-4DBF-9659-93F566BF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" y="3257550"/>
            <a:ext cx="9296400" cy="857250"/>
          </a:xfrm>
        </p:spPr>
        <p:txBody>
          <a:bodyPr/>
          <a:lstStyle/>
          <a:p>
            <a:r>
              <a:rPr lang="en-US" dirty="0"/>
              <a:t>Please take a moment </a:t>
            </a:r>
            <a:br>
              <a:rPr lang="en-US" dirty="0"/>
            </a:br>
            <a:r>
              <a:rPr lang="en-US" dirty="0"/>
              <a:t>to rate this session.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Your feedback matters to us.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00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C5810A-5986-4132-B16B-CC5F1A8E1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06627"/>
      </p:ext>
    </p:extLst>
  </p:cSld>
  <p:clrMapOvr>
    <a:masterClrMapping/>
  </p:clrMapOvr>
</p:sld>
</file>

<file path=ppt/theme/theme1.xml><?xml version="1.0" encoding="utf-8"?>
<a:theme xmlns:a="http://schemas.openxmlformats.org/drawingml/2006/main" name="SDC2015_ppt_template">
  <a:themeElements>
    <a:clrScheme name="SDC_Slides_08_Template_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DC_Slides_08_Template_4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DC_Slides_08_Template_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C_Slides_08_Template_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C_Slides_08_Template_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C_Slides_08_Template_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C_Slides_08_Template_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C_Slides_08_Template_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C_Slides_08_Template_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C_Slides_08_Template_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C_Slides_08_Template_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C_Slides_08_Template_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C_Slides_08_Template_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C_Slides_08_Template_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SDC2015_ppt_template</Template>
  <TotalTime>4375</TotalTime>
  <Words>141</Words>
  <Application>Microsoft Office PowerPoint</Application>
  <PresentationFormat>On-screen Show (16:9)</PresentationFormat>
  <Paragraphs>27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Gill Sans MT</vt:lpstr>
      <vt:lpstr>Arial</vt:lpstr>
      <vt:lpstr>Calibri</vt:lpstr>
      <vt:lpstr>Wingdings</vt:lpstr>
      <vt:lpstr>SDC2015_ppt_template</vt:lpstr>
      <vt:lpstr>Predictive analysis of storage health and performance for heterogeneous environment</vt:lpstr>
      <vt:lpstr>Agenda</vt:lpstr>
      <vt:lpstr>A glance to modern data center</vt:lpstr>
      <vt:lpstr>Need for Telemetry</vt:lpstr>
      <vt:lpstr>Delfin – an open source Infrastructure monitoring and alerting framework</vt:lpstr>
      <vt:lpstr>Anomaly detection : algorithms</vt:lpstr>
      <vt:lpstr>SODA : Bringing telemetry and anomaly detection together</vt:lpstr>
      <vt:lpstr>Please take a moment  to rate this session.   Your feedback matters to us.  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khauser</dc:creator>
  <cp:lastModifiedBy>Najmudheen C T</cp:lastModifiedBy>
  <cp:revision>33</cp:revision>
  <dcterms:created xsi:type="dcterms:W3CDTF">2016-06-02T15:35:50Z</dcterms:created>
  <dcterms:modified xsi:type="dcterms:W3CDTF">2020-08-31T13:22:34Z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(2)PxgbtIdsvuWp6OHXj8KA7bFN6ck64lqUxRCU1cVRJ52q6u2m0RAjAQx5drqOetAmeVFsztTD
ovAMG2rWwmUn8C7dAY1thxU1Cd8aPQbdcOGdZpnJDmw8M7z8x2FNsi19AxmLLvrtYbOajQ2z
kJaN+ik2DL1KnM7C8taAmJ6718Jghl6iZQZipeQSsGVKKI7PSZZ0vMoBk2xSReBgcs+W/7Cr
/Tf5i3SfmHxhRuWWKF</vt:lpwstr>
  </property>
  <property fmtid="{D5CDD505-2E9C-101B-9397-08002B2CF9AE}" pid="3" name="_2015_ms_pID_7253431">
    <vt:lpwstr>9jbrgOBsJi9PQXN/sK9YyondluXLfmVXVh/YUZC/Z5IsYL743Yqd9q
Mbn//Q4UjlJGnZ2gD+gjiNt4zegHRwdmZMuSljVlH5Nm80AvZhCL1ppVNPkor10XTVCbxCPS
FzHzJjecyjY3c7YCW6bC4D5wFft9nzBrAxLC/IlpI/IBervaXmPgWAXMd467E/Uk320=</vt:lpwstr>
  </property>
</Properties>
</file>