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6858000" cy="9144000"/>
  <p:embeddedFontLst>
    <p:embeddedFont>
      <p:font typeface="Imprima"/>
      <p:regular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Barlow Condensed"/>
      <p:regular r:id="rId30"/>
      <p:bold r:id="rId31"/>
      <p:italic r:id="rId32"/>
      <p:boldItalic r:id="rId33"/>
    </p:embeddedFont>
    <p:embeddedFont>
      <p:font typeface="Fira Sans"/>
      <p:regular r:id="rId34"/>
      <p:bold r:id="rId35"/>
      <p:italic r:id="rId36"/>
      <p:boldItalic r:id="rId37"/>
    </p:embeddedFont>
    <p:embeddedFont>
      <p:font typeface="Barlow"/>
      <p:regular r:id="rId38"/>
      <p:bold r:id="rId39"/>
      <p:italic r:id="rId40"/>
      <p:boldItalic r:id="rId41"/>
    </p:embeddedFont>
    <p:embeddedFont>
      <p:font typeface="Homemade Apple"/>
      <p:regular r:id="rId42"/>
    </p:embeddedFon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FEAFF1-CB54-4604-91A1-5AC69C8B3B58}">
  <a:tblStyle styleId="{B0FEAFF1-CB54-4604-91A1-5AC69C8B3B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slide" Target="slides/slide13.xml"/><Relationship Id="rId42" Type="http://schemas.openxmlformats.org/officeDocument/2006/relationships/font" Target="fonts/HomemadeApple-regular.fntdata"/><Relationship Id="rId41" Type="http://schemas.openxmlformats.org/officeDocument/2006/relationships/font" Target="fonts/Barlow-boldItalic.fntdata"/><Relationship Id="rId22" Type="http://schemas.openxmlformats.org/officeDocument/2006/relationships/slide" Target="slides/slide15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4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7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6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oppins-regular.fntdata"/><Relationship Id="rId25" Type="http://schemas.openxmlformats.org/officeDocument/2006/relationships/font" Target="fonts/Imprima-regular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oppi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arlowCondensed-bold.fntdata"/><Relationship Id="rId30" Type="http://schemas.openxmlformats.org/officeDocument/2006/relationships/font" Target="fonts/BarlowCondensed-regular.fntdata"/><Relationship Id="rId11" Type="http://schemas.openxmlformats.org/officeDocument/2006/relationships/slide" Target="slides/slide4.xml"/><Relationship Id="rId33" Type="http://schemas.openxmlformats.org/officeDocument/2006/relationships/font" Target="fonts/BarlowCondensed-boldItalic.fntdata"/><Relationship Id="rId10" Type="http://schemas.openxmlformats.org/officeDocument/2006/relationships/slide" Target="slides/slide3.xml"/><Relationship Id="rId32" Type="http://schemas.openxmlformats.org/officeDocument/2006/relationships/font" Target="fonts/BarlowCondensed-italic.fntdata"/><Relationship Id="rId13" Type="http://schemas.openxmlformats.org/officeDocument/2006/relationships/slide" Target="slides/slide6.xml"/><Relationship Id="rId35" Type="http://schemas.openxmlformats.org/officeDocument/2006/relationships/font" Target="fonts/FiraSans-bold.fntdata"/><Relationship Id="rId12" Type="http://schemas.openxmlformats.org/officeDocument/2006/relationships/slide" Target="slides/slide5.xml"/><Relationship Id="rId34" Type="http://schemas.openxmlformats.org/officeDocument/2006/relationships/font" Target="fonts/FiraSans-regular.fntdata"/><Relationship Id="rId15" Type="http://schemas.openxmlformats.org/officeDocument/2006/relationships/slide" Target="slides/slide8.xml"/><Relationship Id="rId37" Type="http://schemas.openxmlformats.org/officeDocument/2006/relationships/font" Target="fonts/FiraSans-boldItalic.fntdata"/><Relationship Id="rId14" Type="http://schemas.openxmlformats.org/officeDocument/2006/relationships/slide" Target="slides/slide7.xml"/><Relationship Id="rId36" Type="http://schemas.openxmlformats.org/officeDocument/2006/relationships/font" Target="fonts/FiraSans-italic.fntdata"/><Relationship Id="rId17" Type="http://schemas.openxmlformats.org/officeDocument/2006/relationships/slide" Target="slides/slide10.xml"/><Relationship Id="rId39" Type="http://schemas.openxmlformats.org/officeDocument/2006/relationships/font" Target="fonts/Barlow-bold.fntdata"/><Relationship Id="rId16" Type="http://schemas.openxmlformats.org/officeDocument/2006/relationships/slide" Target="slides/slide9.xml"/><Relationship Id="rId38" Type="http://schemas.openxmlformats.org/officeDocument/2006/relationships/font" Target="fonts/Barlow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6" name="Google Shape;4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f057b7753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f057b77532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f057b7753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f057b77532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3c26cdcde_0_5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3c26cdcd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f057b7753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f057b77532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f057b7753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1f057b77532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062b105e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062b105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3c26cdcde_0_1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3c26cdcde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f058a067b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f058a067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3c26cdcde_0_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3c26cdcd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f058a067b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f058a067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f057b7753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f057b77532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f057b7753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f057b77532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062b105ea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062b105e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8.png"/><Relationship Id="rId12" Type="http://schemas.openxmlformats.org/officeDocument/2006/relationships/image" Target="../media/image2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9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80_Fowler_Template_SlidesMania_14">
    <p:bg>
      <p:bgPr>
        <a:solidFill>
          <a:srgbClr val="F7F7F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66" y="2837726"/>
            <a:ext cx="12191903" cy="4063855"/>
            <a:chOff x="66" y="2837726"/>
            <a:chExt cx="12191903" cy="4063855"/>
          </a:xfrm>
        </p:grpSpPr>
        <p:sp>
          <p:nvSpPr>
            <p:cNvPr id="12" name="Google Shape;12;p2"/>
            <p:cNvSpPr/>
            <p:nvPr/>
          </p:nvSpPr>
          <p:spPr>
            <a:xfrm>
              <a:off x="4999781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7029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01858" y="561884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16595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9133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-4283702">
              <a:off x="7693295" y="5911557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3823" y="551433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21219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297827" y="5755089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48448" y="529077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51022" y="621940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90510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488171" y="626625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62003" y="540024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187707" y="571762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5459" y="6285488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589211" y="502058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-4283702">
              <a:off x="11009569" y="5539763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700660" y="510573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521906" y="423735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591448" y="2837738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4661" y="643718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213448" y="3709771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109220" y="505861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745269" y="3421657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49400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9204296" y="5331142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001217" y="442122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4283702">
              <a:off x="3932728" y="591339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3324116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244750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4496886" y="529075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209431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154825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1257164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3683331" y="540023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557628" y="571761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219876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79924" y="502057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4283702">
              <a:off x="464054" y="5541597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1044675" y="5105727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223429" y="423734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53887" y="283772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2670674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531887" y="370975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1636115" y="505859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66" y="342164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5495935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541039" y="533112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744118" y="442121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20357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/>
          <p:nvPr/>
        </p:nvSpPr>
        <p:spPr>
          <a:xfrm>
            <a:off x="1703875" y="750550"/>
            <a:ext cx="8996700" cy="3951300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3"/>
              </a:gs>
              <a:gs pos="100000">
                <a:schemeClr val="accent4"/>
              </a:gs>
            </a:gsLst>
            <a:lin ang="719864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>
            <p:ph type="title"/>
          </p:nvPr>
        </p:nvSpPr>
        <p:spPr>
          <a:xfrm>
            <a:off x="1991325" y="1208225"/>
            <a:ext cx="83478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"/>
          <p:cNvSpPr txBox="1"/>
          <p:nvPr>
            <p:ph idx="1" type="body"/>
          </p:nvPr>
        </p:nvSpPr>
        <p:spPr>
          <a:xfrm>
            <a:off x="0" y="0"/>
            <a:ext cx="115464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  <a:defRPr sz="1200">
                <a:solidFill>
                  <a:srgbClr val="1198A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cxnSp>
        <p:nvCxnSpPr>
          <p:cNvPr id="388" name="Google Shape;388;p11"/>
          <p:cNvCxnSpPr/>
          <p:nvPr/>
        </p:nvCxnSpPr>
        <p:spPr>
          <a:xfrm>
            <a:off x="0" y="592138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9" name="Google Shape;389;p11"/>
          <p:cNvSpPr txBox="1"/>
          <p:nvPr/>
        </p:nvSpPr>
        <p:spPr>
          <a:xfrm>
            <a:off x="11682163" y="195307"/>
            <a:ext cx="409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ES" sz="900">
                <a:solidFill>
                  <a:srgbClr val="0B65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sz="900">
              <a:solidFill>
                <a:srgbClr val="0B65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777">
          <p15:clr>
            <a:srgbClr val="FBAE40"/>
          </p15:clr>
        </p15:guide>
        <p15:guide id="2" pos="325">
          <p15:clr>
            <a:srgbClr val="FBAE40"/>
          </p15:clr>
        </p15:guide>
        <p15:guide id="3" pos="960">
          <p15:clr>
            <a:srgbClr val="FBAE40"/>
          </p15:clr>
        </p15:guide>
        <p15:guide id="4" pos="1595">
          <p15:clr>
            <a:srgbClr val="FBAE40"/>
          </p15:clr>
        </p15:guide>
        <p15:guide id="5" pos="2230">
          <p15:clr>
            <a:srgbClr val="FBAE40"/>
          </p15:clr>
        </p15:guide>
        <p15:guide id="6" pos="2887">
          <p15:clr>
            <a:srgbClr val="FBAE40"/>
          </p15:clr>
        </p15:guide>
        <p15:guide id="7" pos="3522">
          <p15:clr>
            <a:srgbClr val="FBAE40"/>
          </p15:clr>
        </p15:guide>
        <p15:guide id="8" pos="4158">
          <p15:clr>
            <a:srgbClr val="FBAE40"/>
          </p15:clr>
        </p15:guide>
        <p15:guide id="9" pos="4793">
          <p15:clr>
            <a:srgbClr val="FBAE40"/>
          </p15:clr>
        </p15:guide>
        <p15:guide id="10" pos="5428">
          <p15:clr>
            <a:srgbClr val="FBAE40"/>
          </p15:clr>
        </p15:guide>
        <p15:guide id="11" pos="6063">
          <p15:clr>
            <a:srgbClr val="FBAE40"/>
          </p15:clr>
        </p15:guide>
        <p15:guide id="12" pos="6720">
          <p15:clr>
            <a:srgbClr val="FBAE40"/>
          </p15:clr>
        </p15:guide>
        <p15:guide id="13" pos="7355">
          <p15:clr>
            <a:srgbClr val="FBAE40"/>
          </p15:clr>
        </p15:guide>
        <p15:guide id="14" orient="horz" pos="1185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orient="horz" pos="1979">
          <p15:clr>
            <a:srgbClr val="FBAE40"/>
          </p15:clr>
        </p15:guide>
        <p15:guide id="17" orient="horz" pos="2387">
          <p15:clr>
            <a:srgbClr val="FBAE40"/>
          </p15:clr>
        </p15:guide>
        <p15:guide id="18" orient="horz" pos="2795">
          <p15:clr>
            <a:srgbClr val="FBAE40"/>
          </p15:clr>
        </p15:guide>
        <p15:guide id="19" orient="horz" pos="3203">
          <p15:clr>
            <a:srgbClr val="FBAE40"/>
          </p15:clr>
        </p15:guide>
        <p15:guide id="20" orient="horz" pos="3589">
          <p15:clr>
            <a:srgbClr val="FBAE40"/>
          </p15:clr>
        </p15:guide>
        <p15:guide id="21" orient="horz" pos="399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9" name="Google Shape;39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idx="1" type="body"/>
          </p:nvPr>
        </p:nvSpPr>
        <p:spPr>
          <a:xfrm>
            <a:off x="0" y="0"/>
            <a:ext cx="115464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  <a:defRPr sz="1200">
                <a:solidFill>
                  <a:srgbClr val="1198A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1" name="Google Shape;411;p16"/>
          <p:cNvCxnSpPr/>
          <p:nvPr/>
        </p:nvCxnSpPr>
        <p:spPr>
          <a:xfrm>
            <a:off x="0" y="592138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2" name="Google Shape;412;p16"/>
          <p:cNvSpPr txBox="1"/>
          <p:nvPr/>
        </p:nvSpPr>
        <p:spPr>
          <a:xfrm>
            <a:off x="11682163" y="195307"/>
            <a:ext cx="409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ES" sz="900">
                <a:solidFill>
                  <a:srgbClr val="0B65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sz="900">
              <a:solidFill>
                <a:srgbClr val="0B65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777">
          <p15:clr>
            <a:srgbClr val="FBAE40"/>
          </p15:clr>
        </p15:guide>
        <p15:guide id="2" pos="325">
          <p15:clr>
            <a:srgbClr val="FBAE40"/>
          </p15:clr>
        </p15:guide>
        <p15:guide id="3" pos="960">
          <p15:clr>
            <a:srgbClr val="FBAE40"/>
          </p15:clr>
        </p15:guide>
        <p15:guide id="4" pos="1595">
          <p15:clr>
            <a:srgbClr val="FBAE40"/>
          </p15:clr>
        </p15:guide>
        <p15:guide id="5" pos="2230">
          <p15:clr>
            <a:srgbClr val="FBAE40"/>
          </p15:clr>
        </p15:guide>
        <p15:guide id="6" pos="2887">
          <p15:clr>
            <a:srgbClr val="FBAE40"/>
          </p15:clr>
        </p15:guide>
        <p15:guide id="7" pos="3522">
          <p15:clr>
            <a:srgbClr val="FBAE40"/>
          </p15:clr>
        </p15:guide>
        <p15:guide id="8" pos="4158">
          <p15:clr>
            <a:srgbClr val="FBAE40"/>
          </p15:clr>
        </p15:guide>
        <p15:guide id="9" pos="4793">
          <p15:clr>
            <a:srgbClr val="FBAE40"/>
          </p15:clr>
        </p15:guide>
        <p15:guide id="10" pos="5428">
          <p15:clr>
            <a:srgbClr val="FBAE40"/>
          </p15:clr>
        </p15:guide>
        <p15:guide id="11" pos="6063">
          <p15:clr>
            <a:srgbClr val="FBAE40"/>
          </p15:clr>
        </p15:guide>
        <p15:guide id="12" pos="6720">
          <p15:clr>
            <a:srgbClr val="FBAE40"/>
          </p15:clr>
        </p15:guide>
        <p15:guide id="13" pos="7355">
          <p15:clr>
            <a:srgbClr val="FBAE40"/>
          </p15:clr>
        </p15:guide>
        <p15:guide id="14" orient="horz" pos="1185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orient="horz" pos="1979">
          <p15:clr>
            <a:srgbClr val="FBAE40"/>
          </p15:clr>
        </p15:guide>
        <p15:guide id="17" orient="horz" pos="2387">
          <p15:clr>
            <a:srgbClr val="FBAE40"/>
          </p15:clr>
        </p15:guide>
        <p15:guide id="18" orient="horz" pos="2795">
          <p15:clr>
            <a:srgbClr val="FBAE40"/>
          </p15:clr>
        </p15:guide>
        <p15:guide id="19" orient="horz" pos="3203">
          <p15:clr>
            <a:srgbClr val="FBAE40"/>
          </p15:clr>
        </p15:guide>
        <p15:guide id="20" orient="horz" pos="3589">
          <p15:clr>
            <a:srgbClr val="FBAE40"/>
          </p15:clr>
        </p15:guide>
        <p15:guide id="21" orient="horz" pos="399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 type="blank">
  <p:cSld name="BLANK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777">
          <p15:clr>
            <a:srgbClr val="FBAE40"/>
          </p15:clr>
        </p15:guide>
        <p15:guide id="2" pos="325">
          <p15:clr>
            <a:srgbClr val="FBAE40"/>
          </p15:clr>
        </p15:guide>
        <p15:guide id="3" pos="960">
          <p15:clr>
            <a:srgbClr val="FBAE40"/>
          </p15:clr>
        </p15:guide>
        <p15:guide id="4" pos="1595">
          <p15:clr>
            <a:srgbClr val="FBAE40"/>
          </p15:clr>
        </p15:guide>
        <p15:guide id="5" pos="2230">
          <p15:clr>
            <a:srgbClr val="FBAE40"/>
          </p15:clr>
        </p15:guide>
        <p15:guide id="6" pos="2887">
          <p15:clr>
            <a:srgbClr val="FBAE40"/>
          </p15:clr>
        </p15:guide>
        <p15:guide id="7" pos="3522">
          <p15:clr>
            <a:srgbClr val="FBAE40"/>
          </p15:clr>
        </p15:guide>
        <p15:guide id="8" pos="4158">
          <p15:clr>
            <a:srgbClr val="FBAE40"/>
          </p15:clr>
        </p15:guide>
        <p15:guide id="9" pos="4793">
          <p15:clr>
            <a:srgbClr val="FBAE40"/>
          </p15:clr>
        </p15:guide>
        <p15:guide id="10" pos="5428">
          <p15:clr>
            <a:srgbClr val="FBAE40"/>
          </p15:clr>
        </p15:guide>
        <p15:guide id="11" pos="6063">
          <p15:clr>
            <a:srgbClr val="FBAE40"/>
          </p15:clr>
        </p15:guide>
        <p15:guide id="12" pos="6720">
          <p15:clr>
            <a:srgbClr val="FBAE40"/>
          </p15:clr>
        </p15:guide>
        <p15:guide id="13" pos="7355">
          <p15:clr>
            <a:srgbClr val="FBAE40"/>
          </p15:clr>
        </p15:guide>
        <p15:guide id="14" orient="horz" pos="1185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orient="horz" pos="1979">
          <p15:clr>
            <a:srgbClr val="FBAE40"/>
          </p15:clr>
        </p15:guide>
        <p15:guide id="17" orient="horz" pos="2387">
          <p15:clr>
            <a:srgbClr val="FBAE40"/>
          </p15:clr>
        </p15:guide>
        <p15:guide id="18" orient="horz" pos="2795">
          <p15:clr>
            <a:srgbClr val="FBAE40"/>
          </p15:clr>
        </p15:guide>
        <p15:guide id="19" orient="horz" pos="3203">
          <p15:clr>
            <a:srgbClr val="FBAE40"/>
          </p15:clr>
        </p15:guide>
        <p15:guide id="20" orient="horz" pos="3589">
          <p15:clr>
            <a:srgbClr val="FBAE40"/>
          </p15:clr>
        </p15:guide>
        <p15:guide id="21" orient="horz" pos="39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80_Fowler_Template_SlidesMania_14_1">
    <p:bg>
      <p:bgPr>
        <a:solidFill>
          <a:srgbClr val="F7F7F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3"/>
          <p:cNvGrpSpPr/>
          <p:nvPr/>
        </p:nvGrpSpPr>
        <p:grpSpPr>
          <a:xfrm>
            <a:off x="66" y="2837726"/>
            <a:ext cx="9610532" cy="4063843"/>
            <a:chOff x="66" y="2837726"/>
            <a:chExt cx="9610532" cy="4063843"/>
          </a:xfrm>
        </p:grpSpPr>
        <p:sp>
          <p:nvSpPr>
            <p:cNvPr id="67" name="Google Shape;67;p3"/>
            <p:cNvSpPr/>
            <p:nvPr/>
          </p:nvSpPr>
          <p:spPr>
            <a:xfrm>
              <a:off x="4999781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497029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701858" y="561884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116595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89133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4283702">
              <a:off x="7693295" y="5911557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353548" y="575893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421219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163898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90510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249400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-4283702">
              <a:off x="3932728" y="591339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3324116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flipH="1">
              <a:off x="244750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flipH="1">
              <a:off x="209431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flipH="1">
              <a:off x="3154825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flipH="1">
              <a:off x="1257164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flipH="1">
              <a:off x="3683331" y="540023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1557628" y="571761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219876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79924" y="502057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4283702">
              <a:off x="464054" y="5541597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1044675" y="5105727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223429" y="423734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153887" y="283772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2670674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531887" y="370975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1636115" y="505859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66" y="342164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5495935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2541039" y="533112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44118" y="442121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720357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3"/>
          <p:cNvSpPr/>
          <p:nvPr/>
        </p:nvSpPr>
        <p:spPr>
          <a:xfrm>
            <a:off x="9951100" y="0"/>
            <a:ext cx="2238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3"/>
              </a:gs>
              <a:gs pos="100000">
                <a:schemeClr val="accent4"/>
              </a:gs>
            </a:gsLst>
            <a:lin ang="719864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446775" y="488825"/>
            <a:ext cx="83478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1491375" y="2380975"/>
            <a:ext cx="79908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80_Fowler_Template_SlidesMania_14_2">
    <p:bg>
      <p:bgPr>
        <a:solidFill>
          <a:srgbClr val="F7F7F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66" y="-11344"/>
            <a:ext cx="12191878" cy="6912925"/>
            <a:chOff x="66" y="-11344"/>
            <a:chExt cx="12191878" cy="6912925"/>
          </a:xfrm>
        </p:grpSpPr>
        <p:sp>
          <p:nvSpPr>
            <p:cNvPr id="105" name="Google Shape;105;p4"/>
            <p:cNvSpPr/>
            <p:nvPr/>
          </p:nvSpPr>
          <p:spPr>
            <a:xfrm>
              <a:off x="4999781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497029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701858" y="561884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116595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89133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-4283702">
              <a:off x="7693295" y="5911557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523823" y="551433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421219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297827" y="5755089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651022" y="621940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90510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0488171" y="626625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062003" y="540024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187707" y="571762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525459" y="6285488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1589211" y="502058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 rot="-4283702">
              <a:off x="11009569" y="5539763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0700660" y="510573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1521906" y="423735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074661" y="643718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1213448" y="3709771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0109220" y="505861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249400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9204296" y="5331142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1001217" y="442122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-4283702">
              <a:off x="3932728" y="591339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flipH="1">
              <a:off x="3324116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 flipH="1">
              <a:off x="244750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flipH="1">
              <a:off x="209431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 flipH="1">
              <a:off x="3154825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1257164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flipH="1">
              <a:off x="3683331" y="540023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flipH="1">
              <a:off x="1557628" y="571761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flipH="1">
              <a:off x="219876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 flipH="1">
              <a:off x="79924" y="502057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 rot="-4283702">
              <a:off x="464054" y="5541597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 flipH="1">
              <a:off x="1044675" y="5105727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 flipH="1">
              <a:off x="223429" y="423734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 flipH="1">
              <a:off x="1487" y="283772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2670674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531887" y="370975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1636115" y="505859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66" y="342164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5495935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2541039" y="533112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744118" y="442121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4720357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 rot="10800000">
              <a:off x="4999756" y="586183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 rot="10800000">
              <a:off x="5497004" y="331628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 rot="10800000">
              <a:off x="5701833" y="818342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 rot="10800000">
              <a:off x="6116570" y="521213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043713" y="103028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rot="-4283702">
              <a:off x="7694123" y="31424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 rot="10800000">
              <a:off x="6523798" y="92284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 rot="10800000">
              <a:off x="8421194" y="-1134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 rot="10800000">
              <a:off x="9297802" y="68209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 rot="10800000">
              <a:off x="7248423" y="917813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 rot="10800000">
              <a:off x="9650997" y="21777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 flipH="1" rot="10800000">
              <a:off x="8590485" y="67825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flipH="1" rot="10800000">
              <a:off x="10488146" y="17093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 rot="10800000">
              <a:off x="8061978" y="103693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 flipH="1" rot="10800000">
              <a:off x="10187682" y="719553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 rot="10800000">
              <a:off x="11525434" y="151694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 flipH="1" rot="10800000">
              <a:off x="11589186" y="141659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 rot="-4283702">
              <a:off x="11010397" y="686033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 flipH="1" rot="10800000">
              <a:off x="10700635" y="1331443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 flipH="1" rot="10800000">
              <a:off x="11521881" y="2199828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 flipH="1" rot="10800000">
              <a:off x="11743823" y="3599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 flipH="1" rot="10800000">
              <a:off x="9074636" y="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 flipH="1" rot="10800000">
              <a:off x="11213423" y="2727411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 flipH="1" rot="10800000">
              <a:off x="10109195" y="1378572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 flipH="1" rot="10800000">
              <a:off x="11745244" y="3015525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 flipH="1" rot="10800000">
              <a:off x="6249375" y="10961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 flipH="1" rot="10800000">
              <a:off x="9204271" y="1106040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flipH="1" rot="10800000">
              <a:off x="11001192" y="2015957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4283702">
              <a:off x="3932752" y="158886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 rot="10800000">
              <a:off x="3324091" y="-11331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 rot="10800000">
              <a:off x="2447483" y="68210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10800000">
              <a:off x="4496861" y="91782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10800000">
              <a:off x="2094288" y="21778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10800000">
              <a:off x="3154800" y="678269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10800000">
              <a:off x="1257139" y="17094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10800000">
              <a:off x="3683306" y="1036950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 rot="10800000">
              <a:off x="1557603" y="71956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 rot="10800000">
              <a:off x="219851" y="15170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10800000">
              <a:off x="79899" y="1416610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-4283702">
              <a:off x="464078" y="683079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 rot="10800000">
              <a:off x="1044650" y="133145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 rot="10800000">
              <a:off x="223404" y="219984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 rot="10800000">
              <a:off x="2670649" y="13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10800000">
              <a:off x="531862" y="2727424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 rot="10800000">
              <a:off x="1636090" y="137858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 rot="10800000">
              <a:off x="5495910" y="109628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 rot="10800000">
              <a:off x="2541014" y="110605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 rot="10800000">
              <a:off x="744093" y="201596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 flipH="1" rot="10800000">
              <a:off x="4720332" y="151738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4"/>
          <p:cNvSpPr txBox="1"/>
          <p:nvPr>
            <p:ph type="title"/>
          </p:nvPr>
        </p:nvSpPr>
        <p:spPr>
          <a:xfrm>
            <a:off x="1922125" y="1949725"/>
            <a:ext cx="83478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80_Fowler_Template_SlidesMania_14_2_1">
    <p:bg>
      <p:bgPr>
        <a:solidFill>
          <a:srgbClr val="F7F7F7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5"/>
          <p:cNvGrpSpPr/>
          <p:nvPr/>
        </p:nvGrpSpPr>
        <p:grpSpPr>
          <a:xfrm>
            <a:off x="219851" y="-11344"/>
            <a:ext cx="11752287" cy="6912925"/>
            <a:chOff x="219851" y="-11344"/>
            <a:chExt cx="11752287" cy="6912925"/>
          </a:xfrm>
        </p:grpSpPr>
        <p:sp>
          <p:nvSpPr>
            <p:cNvPr id="204" name="Google Shape;204;p5"/>
            <p:cNvSpPr/>
            <p:nvPr/>
          </p:nvSpPr>
          <p:spPr>
            <a:xfrm flipH="1" rot="10800000">
              <a:off x="4999756" y="586183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 flipH="1" rot="10800000">
              <a:off x="5497004" y="331628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 rot="10800000">
              <a:off x="6116570" y="521213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10800000">
              <a:off x="7043713" y="103028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 rot="-4283702">
              <a:off x="7694123" y="31424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 flipH="1" rot="10800000">
              <a:off x="8421194" y="-1134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 flipH="1" rot="10800000">
              <a:off x="9297802" y="68209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 flipH="1" rot="10800000">
              <a:off x="9650997" y="21777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 flipH="1" rot="10800000">
              <a:off x="8590485" y="67825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 flipH="1" rot="10800000">
              <a:off x="10488146" y="17093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 flipH="1" rot="10800000">
              <a:off x="10187682" y="719553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 flipH="1" rot="10800000">
              <a:off x="11525434" y="75494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 rot="-4283702">
              <a:off x="11010397" y="533633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 flipH="1" rot="10800000">
              <a:off x="9074636" y="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 flipH="1" rot="10800000">
              <a:off x="6249375" y="10961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 rot="-4283702">
              <a:off x="3932752" y="158886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rot="10800000">
              <a:off x="3324091" y="-11331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rot="10800000">
              <a:off x="2447483" y="68210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2094288" y="21778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3154800" y="678269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rot="10800000">
              <a:off x="1257139" y="17094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rot="10800000">
              <a:off x="1557603" y="71956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rot="10800000">
              <a:off x="219851" y="15170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rot="-4283702">
              <a:off x="540278" y="530679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2670649" y="13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rot="10800000">
              <a:off x="5495910" y="109628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 rot="10800000">
              <a:off x="4720332" y="151738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 rot="10800000">
              <a:off x="4325900" y="682091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 rot="10800000">
              <a:off x="6841898" y="58617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999781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5497029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116595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89133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rot="-4283702">
              <a:off x="7694148" y="5910835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421219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297827" y="5755089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651022" y="621940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590510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0488171" y="626625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1296859" y="6361688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9074661" y="643718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6249400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4283702">
              <a:off x="3932777" y="5913246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 flipH="1">
              <a:off x="3324116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 flipH="1">
              <a:off x="244750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209431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flipH="1">
              <a:off x="3154825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flipH="1">
              <a:off x="1257164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flipH="1">
              <a:off x="219876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-4283702">
              <a:off x="616503" y="5770053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 flipH="1">
              <a:off x="2670674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 flipH="1">
              <a:off x="5495935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720357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flipH="1">
              <a:off x="1656738" y="5851001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0057968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0880820" y="587623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 rot="10800000">
              <a:off x="11525438" y="585100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5"/>
          <p:cNvSpPr txBox="1"/>
          <p:nvPr>
            <p:ph type="title"/>
          </p:nvPr>
        </p:nvSpPr>
        <p:spPr>
          <a:xfrm>
            <a:off x="219850" y="1276000"/>
            <a:ext cx="83478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80_Fowler_Template_SlidesMania_14_2_1_1">
    <p:bg>
      <p:bgPr>
        <a:solidFill>
          <a:srgbClr val="F7F7F7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6"/>
          <p:cNvGrpSpPr/>
          <p:nvPr/>
        </p:nvGrpSpPr>
        <p:grpSpPr>
          <a:xfrm>
            <a:off x="219876" y="5730881"/>
            <a:ext cx="11752262" cy="1170700"/>
            <a:chOff x="219876" y="5730881"/>
            <a:chExt cx="11752262" cy="1170700"/>
          </a:xfrm>
        </p:grpSpPr>
        <p:sp>
          <p:nvSpPr>
            <p:cNvPr id="264" name="Google Shape;264;p6"/>
            <p:cNvSpPr/>
            <p:nvPr/>
          </p:nvSpPr>
          <p:spPr>
            <a:xfrm>
              <a:off x="4999781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497029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6116595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89133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 rot="-4283702">
              <a:off x="7694148" y="5910835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8421219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9297827" y="5755089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9651022" y="621940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8590510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0488171" y="626625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11296859" y="6361688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9074661" y="643718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6249400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 rot="-4283702">
              <a:off x="3932777" y="5913246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 flipH="1">
              <a:off x="3324116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 flipH="1">
              <a:off x="244750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 flipH="1">
              <a:off x="209431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 flipH="1">
              <a:off x="3154825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 flipH="1">
              <a:off x="1257164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 flipH="1">
              <a:off x="219876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 rot="-4283702">
              <a:off x="616503" y="5770053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 flipH="1">
              <a:off x="2670674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 flipH="1">
              <a:off x="5495935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4720357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 flipH="1">
              <a:off x="1656738" y="5851001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0057968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0880820" y="587623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 rot="10800000">
              <a:off x="11525438" y="585100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6"/>
          <p:cNvSpPr txBox="1"/>
          <p:nvPr>
            <p:ph type="title"/>
          </p:nvPr>
        </p:nvSpPr>
        <p:spPr>
          <a:xfrm>
            <a:off x="300100" y="354625"/>
            <a:ext cx="115365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e column">
  <p:cSld name="80_Fowler_Template_SlidesMania_14_1_1">
    <p:bg>
      <p:bgPr>
        <a:solidFill>
          <a:srgbClr val="F7F7F7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7"/>
          <p:cNvGrpSpPr/>
          <p:nvPr/>
        </p:nvGrpSpPr>
        <p:grpSpPr>
          <a:xfrm>
            <a:off x="2578568" y="2837726"/>
            <a:ext cx="9610532" cy="4063843"/>
            <a:chOff x="2578568" y="2837726"/>
            <a:chExt cx="9610532" cy="4063843"/>
          </a:xfrm>
        </p:grpSpPr>
        <p:sp>
          <p:nvSpPr>
            <p:cNvPr id="295" name="Google Shape;295;p7"/>
            <p:cNvSpPr/>
            <p:nvPr/>
          </p:nvSpPr>
          <p:spPr>
            <a:xfrm flipH="1">
              <a:off x="6742685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 flipH="1">
              <a:off x="6245437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 flipH="1">
              <a:off x="6040608" y="561884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 flipH="1">
              <a:off x="5625871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 flipH="1">
              <a:off x="485112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 rot="-4283702">
              <a:off x="3926644" y="5911557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 flipH="1">
              <a:off x="4541318" y="560653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 flipH="1">
              <a:off x="3321247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 flipH="1">
              <a:off x="2578568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 flipH="1">
              <a:off x="3151956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 flipH="1">
              <a:off x="5493066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 rot="-4283702">
              <a:off x="7687211" y="591339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418350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929495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964815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587641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0485302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059135" y="540023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184838" y="571761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1522590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1662542" y="502057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 rot="-4283702">
              <a:off x="11155885" y="5541597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0697791" y="5105727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1519037" y="423734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1588579" y="283772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9071792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1210579" y="370975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0106351" y="505859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1742400" y="342164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6246531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9201427" y="533112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0998348" y="442121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 flipH="1">
              <a:off x="7022109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7"/>
          <p:cNvSpPr/>
          <p:nvPr/>
        </p:nvSpPr>
        <p:spPr>
          <a:xfrm flipH="1">
            <a:off x="66" y="0"/>
            <a:ext cx="2238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3"/>
              </a:gs>
              <a:gs pos="100000">
                <a:schemeClr val="accent4"/>
              </a:gs>
            </a:gsLst>
            <a:lin ang="719864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7"/>
          <p:cNvSpPr txBox="1"/>
          <p:nvPr>
            <p:ph type="title"/>
          </p:nvPr>
        </p:nvSpPr>
        <p:spPr>
          <a:xfrm>
            <a:off x="3321250" y="349975"/>
            <a:ext cx="83478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0" name="Google Shape;330;p7"/>
          <p:cNvSpPr txBox="1"/>
          <p:nvPr>
            <p:ph idx="1" type="body"/>
          </p:nvPr>
        </p:nvSpPr>
        <p:spPr>
          <a:xfrm>
            <a:off x="2728925" y="2164300"/>
            <a:ext cx="79908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1" name="Google Shape;331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wo columns">
  <p:cSld name="80_Fowler_Template_SlidesMania_14_1_1_1">
    <p:bg>
      <p:bgPr>
        <a:solidFill>
          <a:srgbClr val="F7F7F7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"/>
          <p:cNvSpPr/>
          <p:nvPr/>
        </p:nvSpPr>
        <p:spPr>
          <a:xfrm flipH="1">
            <a:off x="4851128" y="6105555"/>
            <a:ext cx="446700" cy="4644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8"/>
          <p:cNvSpPr/>
          <p:nvPr/>
        </p:nvSpPr>
        <p:spPr>
          <a:xfrm rot="-4283702">
            <a:off x="3927497" y="5910835"/>
            <a:ext cx="569227" cy="676762"/>
          </a:xfrm>
          <a:custGeom>
            <a:rect b="b" l="l" r="r" t="t"/>
            <a:pathLst>
              <a:path extrusionOk="0" h="2156275" w="2136552">
                <a:moveTo>
                  <a:pt x="1740234" y="925293"/>
                </a:moveTo>
                <a:lnTo>
                  <a:pt x="2136552" y="2037956"/>
                </a:lnTo>
                <a:lnTo>
                  <a:pt x="1755466" y="2156275"/>
                </a:lnTo>
                <a:lnTo>
                  <a:pt x="1483311" y="1298848"/>
                </a:lnTo>
                <a:lnTo>
                  <a:pt x="206845" y="1464489"/>
                </a:lnTo>
                <a:lnTo>
                  <a:pt x="0" y="938314"/>
                </a:lnTo>
                <a:lnTo>
                  <a:pt x="531888" y="471909"/>
                </a:lnTo>
                <a:lnTo>
                  <a:pt x="372483" y="178010"/>
                </a:lnTo>
                <a:lnTo>
                  <a:pt x="719586" y="0"/>
                </a:lnTo>
                <a:lnTo>
                  <a:pt x="954016" y="537873"/>
                </a:lnTo>
                <a:lnTo>
                  <a:pt x="357705" y="1080642"/>
                </a:lnTo>
                <a:lnTo>
                  <a:pt x="1740234" y="925293"/>
                </a:lnTo>
                <a:close/>
              </a:path>
            </a:pathLst>
          </a:cu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8"/>
          <p:cNvSpPr/>
          <p:nvPr/>
        </p:nvSpPr>
        <p:spPr>
          <a:xfrm flipH="1">
            <a:off x="4541318" y="5606536"/>
            <a:ext cx="446700" cy="464400"/>
          </a:xfrm>
          <a:prstGeom prst="mathMinus">
            <a:avLst>
              <a:gd fmla="val 23520" name="adj1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8"/>
          <p:cNvSpPr/>
          <p:nvPr/>
        </p:nvSpPr>
        <p:spPr>
          <a:xfrm flipH="1">
            <a:off x="3321247" y="6296126"/>
            <a:ext cx="446700" cy="464400"/>
          </a:xfrm>
          <a:prstGeom prst="mathMinus">
            <a:avLst>
              <a:gd fmla="val 23520" name="adj1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8"/>
          <p:cNvSpPr/>
          <p:nvPr/>
        </p:nvSpPr>
        <p:spPr>
          <a:xfrm flipH="1">
            <a:off x="2578568" y="6219395"/>
            <a:ext cx="446700" cy="4644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8"/>
          <p:cNvSpPr/>
          <p:nvPr/>
        </p:nvSpPr>
        <p:spPr>
          <a:xfrm flipH="1">
            <a:off x="3151956" y="5758926"/>
            <a:ext cx="446700" cy="464400"/>
          </a:xfrm>
          <a:prstGeom prst="mathEqual">
            <a:avLst>
              <a:gd fmla="val 23520" name="adj1"/>
              <a:gd fmla="val 11760" name="adj2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8"/>
          <p:cNvSpPr/>
          <p:nvPr/>
        </p:nvSpPr>
        <p:spPr>
          <a:xfrm flipH="1">
            <a:off x="5493066" y="6327566"/>
            <a:ext cx="446700" cy="464400"/>
          </a:xfrm>
          <a:prstGeom prst="mathMinus">
            <a:avLst>
              <a:gd fmla="val 23520" name="adj1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8"/>
          <p:cNvGrpSpPr/>
          <p:nvPr/>
        </p:nvGrpSpPr>
        <p:grpSpPr>
          <a:xfrm>
            <a:off x="6040608" y="2837726"/>
            <a:ext cx="6148492" cy="4063843"/>
            <a:chOff x="6040608" y="2837726"/>
            <a:chExt cx="6148492" cy="4063843"/>
          </a:xfrm>
        </p:grpSpPr>
        <p:sp>
          <p:nvSpPr>
            <p:cNvPr id="341" name="Google Shape;341;p8"/>
            <p:cNvSpPr/>
            <p:nvPr/>
          </p:nvSpPr>
          <p:spPr>
            <a:xfrm flipH="1">
              <a:off x="6742685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 flipH="1">
              <a:off x="6245437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 flipH="1">
              <a:off x="6040608" y="561884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 rot="-4283702">
              <a:off x="7687259" y="5913246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8418350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929495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964815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87641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0485302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8059135" y="540023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10184838" y="571761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11522590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11662542" y="502057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 rot="-4283702">
              <a:off x="11155934" y="5541453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0697791" y="5105727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1519037" y="423734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1588579" y="283772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9071792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1210579" y="370975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0106351" y="505859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11742400" y="342164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246531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9201427" y="533112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0998348" y="442121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 flipH="1">
              <a:off x="7022109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8"/>
          <p:cNvSpPr/>
          <p:nvPr/>
        </p:nvSpPr>
        <p:spPr>
          <a:xfrm flipH="1">
            <a:off x="100" y="0"/>
            <a:ext cx="60405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3"/>
              </a:gs>
              <a:gs pos="100000">
                <a:schemeClr val="accent4"/>
              </a:gs>
            </a:gsLst>
            <a:lin ang="719864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8"/>
          <p:cNvSpPr txBox="1"/>
          <p:nvPr>
            <p:ph type="title"/>
          </p:nvPr>
        </p:nvSpPr>
        <p:spPr>
          <a:xfrm>
            <a:off x="489425" y="349975"/>
            <a:ext cx="54504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8" name="Google Shape;368;p8"/>
          <p:cNvSpPr txBox="1"/>
          <p:nvPr>
            <p:ph idx="1" type="body"/>
          </p:nvPr>
        </p:nvSpPr>
        <p:spPr>
          <a:xfrm>
            <a:off x="646425" y="2285525"/>
            <a:ext cx="45381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69" name="Google Shape;369;p8"/>
          <p:cNvSpPr txBox="1"/>
          <p:nvPr>
            <p:ph idx="2" type="body"/>
          </p:nvPr>
        </p:nvSpPr>
        <p:spPr>
          <a:xfrm>
            <a:off x="6356538" y="2311538"/>
            <a:ext cx="45381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70" name="Google Shape;370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81_Fowler_Template_SlidesMania_14">
    <p:bg>
      <p:bgPr>
        <a:solidFill>
          <a:srgbClr val="F7F7F7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"/>
          <p:cNvSpPr/>
          <p:nvPr/>
        </p:nvSpPr>
        <p:spPr>
          <a:xfrm>
            <a:off x="-41564" y="0"/>
            <a:ext cx="12233564" cy="6858000"/>
          </a:xfrm>
          <a:custGeom>
            <a:rect b="b" l="l" r="r" t="t"/>
            <a:pathLst>
              <a:path extrusionOk="0" h="6858000" w="12233564">
                <a:moveTo>
                  <a:pt x="6137564" y="704273"/>
                </a:moveTo>
                <a:cubicBezTo>
                  <a:pt x="3152143" y="704273"/>
                  <a:pt x="731981" y="1924175"/>
                  <a:pt x="731981" y="3429000"/>
                </a:cubicBezTo>
                <a:cubicBezTo>
                  <a:pt x="731981" y="4933825"/>
                  <a:pt x="3152143" y="6153727"/>
                  <a:pt x="6137564" y="6153727"/>
                </a:cubicBezTo>
                <a:cubicBezTo>
                  <a:pt x="9122985" y="6153727"/>
                  <a:pt x="11543147" y="4933825"/>
                  <a:pt x="11543147" y="3429000"/>
                </a:cubicBezTo>
                <a:cubicBezTo>
                  <a:pt x="11543147" y="1924175"/>
                  <a:pt x="9122985" y="704273"/>
                  <a:pt x="6137564" y="704273"/>
                </a:cubicBezTo>
                <a:close/>
                <a:moveTo>
                  <a:pt x="0" y="0"/>
                </a:moveTo>
                <a:lnTo>
                  <a:pt x="12233564" y="0"/>
                </a:lnTo>
                <a:lnTo>
                  <a:pt x="12233564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3"/>
              </a:gs>
              <a:gs pos="100000">
                <a:schemeClr val="accent4"/>
              </a:gs>
            </a:gsLst>
            <a:lin ang="719864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9"/>
          <p:cNvSpPr txBox="1"/>
          <p:nvPr>
            <p:ph type="title"/>
          </p:nvPr>
        </p:nvSpPr>
        <p:spPr>
          <a:xfrm>
            <a:off x="2074525" y="2102125"/>
            <a:ext cx="83478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74" name="Google Shape;374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7" name="Google Shape;37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8" name="Google Shape;378;p10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10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s-ES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s-ES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80" name="Google Shape;380;p1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81" name="Google Shape;381;p1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0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1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;p1"/>
          <p:cNvGraphicFramePr/>
          <p:nvPr/>
        </p:nvGraphicFramePr>
        <p:xfrm>
          <a:off x="0" y="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{B0FEAFF1-CB54-4604-91A1-5AC69C8B3B58}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" name="Google Shape;7;p1"/>
          <p:cNvSpPr txBox="1"/>
          <p:nvPr>
            <p:ph type="title"/>
          </p:nvPr>
        </p:nvSpPr>
        <p:spPr>
          <a:xfrm>
            <a:off x="927525" y="567500"/>
            <a:ext cx="100500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Fira Sans"/>
              <a:buNone/>
              <a:defRPr b="1" i="0" sz="72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93300" y="3571775"/>
            <a:ext cx="106647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●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○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■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●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○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■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●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○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■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b="0" i="0" sz="3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2" name="Google Shape;392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/>
          <p:nvPr>
            <p:ph type="title"/>
          </p:nvPr>
        </p:nvSpPr>
        <p:spPr>
          <a:xfrm>
            <a:off x="1991325" y="1208225"/>
            <a:ext cx="83478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s-ES">
                <a:solidFill>
                  <a:srgbClr val="38761D"/>
                </a:solidFill>
              </a:rPr>
              <a:t>SOFTWARE PROJECT </a:t>
            </a:r>
            <a:endParaRPr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s-ES">
                <a:solidFill>
                  <a:srgbClr val="38761D"/>
                </a:solidFill>
              </a:rPr>
              <a:t>LAB-1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F6FA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27"/>
          <p:cNvPicPr preferRelativeResize="0"/>
          <p:nvPr/>
        </p:nvPicPr>
        <p:blipFill rotWithShape="1">
          <a:blip r:embed="rId3">
            <a:alphaModFix/>
          </a:blip>
          <a:srcRect b="0" l="0" r="0" t="7646"/>
          <a:stretch/>
        </p:blipFill>
        <p:spPr>
          <a:xfrm>
            <a:off x="515950" y="1102687"/>
            <a:ext cx="2143125" cy="155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27"/>
          <p:cNvCxnSpPr/>
          <p:nvPr/>
        </p:nvCxnSpPr>
        <p:spPr>
          <a:xfrm flipH="1">
            <a:off x="1006475" y="2426125"/>
            <a:ext cx="225000" cy="49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27"/>
          <p:cNvCxnSpPr/>
          <p:nvPr/>
        </p:nvCxnSpPr>
        <p:spPr>
          <a:xfrm>
            <a:off x="2192925" y="2385225"/>
            <a:ext cx="225000" cy="47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27"/>
          <p:cNvSpPr txBox="1"/>
          <p:nvPr/>
        </p:nvSpPr>
        <p:spPr>
          <a:xfrm>
            <a:off x="515500" y="3060275"/>
            <a:ext cx="1171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latin typeface="Barlow"/>
                <a:ea typeface="Barlow"/>
                <a:cs typeface="Barlow"/>
                <a:sym typeface="Barlow"/>
              </a:rPr>
              <a:t>Coefficient         Column Vector								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latin typeface="Barlow"/>
                <a:ea typeface="Barlow"/>
                <a:cs typeface="Barlow"/>
                <a:sym typeface="Barlow"/>
              </a:rPr>
              <a:t>Matrix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94" name="Google Shape;4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875" y="1102675"/>
            <a:ext cx="2370300" cy="13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7"/>
          <p:cNvPicPr preferRelativeResize="0"/>
          <p:nvPr/>
        </p:nvPicPr>
        <p:blipFill rotWithShape="1">
          <a:blip r:embed="rId5">
            <a:alphaModFix/>
          </a:blip>
          <a:srcRect b="10992" l="0" r="0" t="0"/>
          <a:stretch/>
        </p:blipFill>
        <p:spPr>
          <a:xfrm>
            <a:off x="5415675" y="2422675"/>
            <a:ext cx="2370300" cy="14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7"/>
          <p:cNvPicPr preferRelativeResize="0"/>
          <p:nvPr/>
        </p:nvPicPr>
        <p:blipFill rotWithShape="1">
          <a:blip r:embed="rId6">
            <a:alphaModFix/>
          </a:blip>
          <a:srcRect b="0" l="6699" r="0" t="0"/>
          <a:stretch/>
        </p:blipFill>
        <p:spPr>
          <a:xfrm>
            <a:off x="9482850" y="5125100"/>
            <a:ext cx="2370300" cy="14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45388" y="3860650"/>
            <a:ext cx="2143125" cy="126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2950" y="3942025"/>
            <a:ext cx="1704959" cy="25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F6FA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28"/>
          <p:cNvPicPr preferRelativeResize="0"/>
          <p:nvPr/>
        </p:nvPicPr>
        <p:blipFill rotWithShape="1">
          <a:blip r:embed="rId3">
            <a:alphaModFix/>
          </a:blip>
          <a:srcRect b="45154" l="0" r="0" t="0"/>
          <a:stretch/>
        </p:blipFill>
        <p:spPr>
          <a:xfrm>
            <a:off x="214600" y="1723271"/>
            <a:ext cx="5881400" cy="447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 rotWithShape="1">
          <a:blip r:embed="rId3">
            <a:alphaModFix/>
          </a:blip>
          <a:srcRect b="0" l="0" r="0" t="54170"/>
          <a:stretch/>
        </p:blipFill>
        <p:spPr>
          <a:xfrm>
            <a:off x="6096000" y="2528900"/>
            <a:ext cx="5799189" cy="3684201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8"/>
          <p:cNvSpPr txBox="1"/>
          <p:nvPr/>
        </p:nvSpPr>
        <p:spPr>
          <a:xfrm>
            <a:off x="3525075" y="478850"/>
            <a:ext cx="4387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900">
                <a:latin typeface="Barlow"/>
                <a:ea typeface="Barlow"/>
                <a:cs typeface="Barlow"/>
                <a:sym typeface="Barlow"/>
              </a:rPr>
              <a:t>Find Determinant</a:t>
            </a:r>
            <a:endParaRPr b="1" sz="3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6" name="Google Shape;506;p28"/>
          <p:cNvSpPr/>
          <p:nvPr/>
        </p:nvSpPr>
        <p:spPr>
          <a:xfrm>
            <a:off x="3525075" y="478850"/>
            <a:ext cx="3966000" cy="84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/>
          <p:nvPr>
            <p:ph type="title"/>
          </p:nvPr>
        </p:nvSpPr>
        <p:spPr>
          <a:xfrm>
            <a:off x="3321250" y="349975"/>
            <a:ext cx="83478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>
                <a:solidFill>
                  <a:srgbClr val="4C1130"/>
                </a:solidFill>
              </a:rPr>
              <a:t>Sample Input -Output</a:t>
            </a:r>
            <a:endParaRPr>
              <a:solidFill>
                <a:srgbClr val="4C1130"/>
              </a:solidFill>
            </a:endParaRPr>
          </a:p>
        </p:txBody>
      </p:sp>
      <p:pic>
        <p:nvPicPr>
          <p:cNvPr id="512" name="Google Shape;5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75" y="2647725"/>
            <a:ext cx="4690579" cy="34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647725"/>
            <a:ext cx="5573050" cy="346938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9"/>
          <p:cNvSpPr txBox="1"/>
          <p:nvPr/>
        </p:nvSpPr>
        <p:spPr>
          <a:xfrm>
            <a:off x="1374600" y="1927550"/>
            <a:ext cx="1946700" cy="615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Imprima"/>
                <a:ea typeface="Imprima"/>
                <a:cs typeface="Imprima"/>
                <a:sym typeface="Imprima"/>
              </a:rPr>
              <a:t>3 variable</a:t>
            </a:r>
            <a:endParaRPr b="1" sz="2800">
              <a:latin typeface="Imprima"/>
              <a:ea typeface="Imprima"/>
              <a:cs typeface="Imprima"/>
              <a:sym typeface="Imprima"/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7909175" y="1927550"/>
            <a:ext cx="1946700" cy="615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Imprima"/>
                <a:ea typeface="Imprima"/>
                <a:cs typeface="Imprima"/>
                <a:sym typeface="Imprima"/>
              </a:rPr>
              <a:t>2</a:t>
            </a:r>
            <a:r>
              <a:rPr b="1" lang="es-ES" sz="2800">
                <a:latin typeface="Imprima"/>
                <a:ea typeface="Imprima"/>
                <a:cs typeface="Imprima"/>
                <a:sym typeface="Imprima"/>
              </a:rPr>
              <a:t> variable</a:t>
            </a:r>
            <a:endParaRPr b="1" sz="2800">
              <a:latin typeface="Imprima"/>
              <a:ea typeface="Imprima"/>
              <a:cs typeface="Imprima"/>
              <a:sym typeface="Impri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type="title"/>
          </p:nvPr>
        </p:nvSpPr>
        <p:spPr>
          <a:xfrm>
            <a:off x="300100" y="298675"/>
            <a:ext cx="11536500" cy="9216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the challenges?</a:t>
            </a:r>
            <a:endParaRPr/>
          </a:p>
        </p:txBody>
      </p:sp>
      <p:sp>
        <p:nvSpPr>
          <p:cNvPr id="521" name="Google Shape;521;p30"/>
          <p:cNvSpPr/>
          <p:nvPr/>
        </p:nvSpPr>
        <p:spPr>
          <a:xfrm>
            <a:off x="1007200" y="2160200"/>
            <a:ext cx="5972400" cy="837600"/>
          </a:xfrm>
          <a:prstGeom prst="roundRect">
            <a:avLst>
              <a:gd fmla="val 16667" name="adj"/>
            </a:avLst>
          </a:prstGeom>
          <a:solidFill>
            <a:srgbClr val="0065A4"/>
          </a:solidFill>
          <a:ln cap="flat" cmpd="sng" w="12700">
            <a:solidFill>
              <a:srgbClr val="004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Separate variable and number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0"/>
          <p:cNvSpPr/>
          <p:nvPr/>
        </p:nvSpPr>
        <p:spPr>
          <a:xfrm>
            <a:off x="1007200" y="3510801"/>
            <a:ext cx="5972400" cy="837600"/>
          </a:xfrm>
          <a:prstGeom prst="roundRect">
            <a:avLst>
              <a:gd fmla="val 16667" name="adj"/>
            </a:avLst>
          </a:prstGeom>
          <a:solidFill>
            <a:srgbClr val="0065A4"/>
          </a:solidFill>
          <a:ln cap="flat" cmpd="sng" w="12700">
            <a:solidFill>
              <a:srgbClr val="004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matrix from equations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0"/>
          <p:cNvSpPr/>
          <p:nvPr/>
        </p:nvSpPr>
        <p:spPr>
          <a:xfrm>
            <a:off x="1007200" y="4861404"/>
            <a:ext cx="5972400" cy="837600"/>
          </a:xfrm>
          <a:prstGeom prst="roundRect">
            <a:avLst>
              <a:gd fmla="val 16667" name="adj"/>
            </a:avLst>
          </a:prstGeom>
          <a:solidFill>
            <a:srgbClr val="0065A4"/>
          </a:solidFill>
          <a:ln cap="flat" cmpd="sng" w="12700">
            <a:solidFill>
              <a:srgbClr val="004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Implementing </a:t>
            </a:r>
            <a:r>
              <a:rPr lang="es-ES" sz="1800">
                <a:solidFill>
                  <a:srgbClr val="FFFFFF"/>
                </a:solidFill>
              </a:rPr>
              <a:t>tokenizer,parser,matrix</a:t>
            </a:r>
            <a:r>
              <a:rPr lang="es-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algorithm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30"/>
          <p:cNvPicPr preferRelativeResize="0"/>
          <p:nvPr/>
        </p:nvPicPr>
        <p:blipFill rotWithShape="1">
          <a:blip r:embed="rId3">
            <a:alphaModFix/>
          </a:blip>
          <a:srcRect b="0" l="44912" r="0" t="29348"/>
          <a:stretch/>
        </p:blipFill>
        <p:spPr>
          <a:xfrm>
            <a:off x="7522051" y="2041378"/>
            <a:ext cx="3925874" cy="377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F6FA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 txBox="1"/>
          <p:nvPr/>
        </p:nvSpPr>
        <p:spPr>
          <a:xfrm>
            <a:off x="444500" y="542925"/>
            <a:ext cx="2444100" cy="5355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Next Target</a:t>
            </a:r>
            <a:endParaRPr b="1" sz="3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662600" y="1944950"/>
            <a:ext cx="3150300" cy="719400"/>
          </a:xfrm>
          <a:prstGeom prst="roundRect">
            <a:avLst>
              <a:gd fmla="val 10000" name="adj"/>
            </a:avLst>
          </a:prstGeom>
          <a:solidFill>
            <a:srgbClr val="0065A4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1"/>
          <p:cNvSpPr txBox="1"/>
          <p:nvPr/>
        </p:nvSpPr>
        <p:spPr>
          <a:xfrm>
            <a:off x="662500" y="1816838"/>
            <a:ext cx="31503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s-ES" sz="2200">
                <a:solidFill>
                  <a:srgbClr val="FFFFFF"/>
                </a:solidFill>
              </a:rPr>
              <a:t>Show  step by step solve of linear equation </a:t>
            </a:r>
            <a:endParaRPr sz="2200"/>
          </a:p>
        </p:txBody>
      </p:sp>
      <p:sp>
        <p:nvSpPr>
          <p:cNvPr id="532" name="Google Shape;532;p31"/>
          <p:cNvSpPr/>
          <p:nvPr/>
        </p:nvSpPr>
        <p:spPr>
          <a:xfrm>
            <a:off x="3886387" y="2114862"/>
            <a:ext cx="372900" cy="464400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1"/>
          <p:cNvSpPr txBox="1"/>
          <p:nvPr/>
        </p:nvSpPr>
        <p:spPr>
          <a:xfrm>
            <a:off x="3942376" y="2036712"/>
            <a:ext cx="261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1"/>
          <p:cNvSpPr/>
          <p:nvPr/>
        </p:nvSpPr>
        <p:spPr>
          <a:xfrm>
            <a:off x="4203375" y="4418775"/>
            <a:ext cx="3150300" cy="1332000"/>
          </a:xfrm>
          <a:prstGeom prst="roundRect">
            <a:avLst>
              <a:gd fmla="val 10000" name="adj"/>
            </a:avLst>
          </a:prstGeom>
          <a:solidFill>
            <a:srgbClr val="93C47D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/>
              <a:t>Show Solution through Graph Plotting</a:t>
            </a:r>
            <a:endParaRPr b="1" sz="2500"/>
          </a:p>
        </p:txBody>
      </p:sp>
      <p:sp>
        <p:nvSpPr>
          <p:cNvPr id="535" name="Google Shape;535;p31"/>
          <p:cNvSpPr txBox="1"/>
          <p:nvPr/>
        </p:nvSpPr>
        <p:spPr>
          <a:xfrm>
            <a:off x="7719939" y="6448679"/>
            <a:ext cx="329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4332844" y="1986208"/>
            <a:ext cx="2940600" cy="719400"/>
          </a:xfrm>
          <a:prstGeom prst="roundRect">
            <a:avLst>
              <a:gd fmla="val 10000" name="adj"/>
            </a:avLst>
          </a:prstGeom>
          <a:solidFill>
            <a:srgbClr val="0065A4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1"/>
          <p:cNvSpPr txBox="1"/>
          <p:nvPr/>
        </p:nvSpPr>
        <p:spPr>
          <a:xfrm>
            <a:off x="4363749" y="1818061"/>
            <a:ext cx="30390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s-ES" sz="2200">
                <a:solidFill>
                  <a:srgbClr val="FFFFFF"/>
                </a:solidFill>
              </a:rPr>
              <a:t>Solve Polynomial Equation</a:t>
            </a:r>
            <a:endParaRPr sz="2200"/>
          </a:p>
        </p:txBody>
      </p:sp>
      <p:sp>
        <p:nvSpPr>
          <p:cNvPr id="538" name="Google Shape;538;p31"/>
          <p:cNvSpPr/>
          <p:nvPr/>
        </p:nvSpPr>
        <p:spPr>
          <a:xfrm>
            <a:off x="7346932" y="2179159"/>
            <a:ext cx="372900" cy="464400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1"/>
          <p:cNvSpPr/>
          <p:nvPr/>
        </p:nvSpPr>
        <p:spPr>
          <a:xfrm>
            <a:off x="7793300" y="1986200"/>
            <a:ext cx="3298200" cy="719400"/>
          </a:xfrm>
          <a:prstGeom prst="roundRect">
            <a:avLst>
              <a:gd fmla="val 10000" name="adj"/>
            </a:avLst>
          </a:prstGeom>
          <a:solidFill>
            <a:srgbClr val="0065A4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1"/>
          <p:cNvSpPr txBox="1"/>
          <p:nvPr/>
        </p:nvSpPr>
        <p:spPr>
          <a:xfrm>
            <a:off x="7793300" y="1986250"/>
            <a:ext cx="35028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s-ES" sz="2200">
                <a:solidFill>
                  <a:srgbClr val="FFFFFF"/>
                </a:solidFill>
              </a:rPr>
              <a:t>Show step by step solve of polynomial equation </a:t>
            </a:r>
            <a:endParaRPr sz="2200"/>
          </a:p>
        </p:txBody>
      </p:sp>
      <p:cxnSp>
        <p:nvCxnSpPr>
          <p:cNvPr id="541" name="Google Shape;541;p31"/>
          <p:cNvCxnSpPr>
            <a:stCxn id="531" idx="2"/>
            <a:endCxn id="534" idx="1"/>
          </p:cNvCxnSpPr>
          <p:nvPr/>
        </p:nvCxnSpPr>
        <p:spPr>
          <a:xfrm flipH="1" rot="-5400000">
            <a:off x="2115550" y="2997038"/>
            <a:ext cx="2209800" cy="1965600"/>
          </a:xfrm>
          <a:prstGeom prst="bent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1"/>
          <p:cNvCxnSpPr>
            <a:stCxn id="540" idx="2"/>
            <a:endCxn id="534" idx="3"/>
          </p:cNvCxnSpPr>
          <p:nvPr/>
        </p:nvCxnSpPr>
        <p:spPr>
          <a:xfrm rot="5400000">
            <a:off x="7259750" y="2799700"/>
            <a:ext cx="2379000" cy="2190900"/>
          </a:xfrm>
          <a:prstGeom prst="bent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F6FA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/>
          <p:nvPr/>
        </p:nvSpPr>
        <p:spPr>
          <a:xfrm>
            <a:off x="7719939" y="6448679"/>
            <a:ext cx="329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75" y="357050"/>
            <a:ext cx="8191839" cy="6143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3"/>
          <p:cNvSpPr txBox="1"/>
          <p:nvPr>
            <p:ph idx="1" type="body"/>
          </p:nvPr>
        </p:nvSpPr>
        <p:spPr>
          <a:xfrm>
            <a:off x="0" y="0"/>
            <a:ext cx="11546400" cy="5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4" name="Google Shape;5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500" y="1582763"/>
            <a:ext cx="3236614" cy="36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3"/>
          <p:cNvPicPr preferRelativeResize="0"/>
          <p:nvPr/>
        </p:nvPicPr>
        <p:blipFill rotWithShape="1">
          <a:blip r:embed="rId4">
            <a:alphaModFix/>
          </a:blip>
          <a:srcRect b="0" l="0" r="0" t="9673"/>
          <a:stretch/>
        </p:blipFill>
        <p:spPr>
          <a:xfrm>
            <a:off x="5794321" y="1791937"/>
            <a:ext cx="4153725" cy="32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3"/>
          <p:cNvSpPr txBox="1"/>
          <p:nvPr/>
        </p:nvSpPr>
        <p:spPr>
          <a:xfrm>
            <a:off x="3067875" y="655975"/>
            <a:ext cx="4008900" cy="646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latin typeface="Barlow"/>
                <a:ea typeface="Barlow"/>
                <a:cs typeface="Barlow"/>
                <a:sym typeface="Barlow"/>
              </a:rPr>
              <a:t>sample Graph Plotting</a:t>
            </a:r>
            <a:endParaRPr b="1" sz="30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/>
          <p:nvPr>
            <p:ph type="title"/>
          </p:nvPr>
        </p:nvSpPr>
        <p:spPr>
          <a:xfrm>
            <a:off x="2074525" y="2102125"/>
            <a:ext cx="8347800" cy="30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"/>
          <p:cNvSpPr txBox="1"/>
          <p:nvPr>
            <p:ph type="title"/>
          </p:nvPr>
        </p:nvSpPr>
        <p:spPr>
          <a:xfrm>
            <a:off x="2574200" y="1409350"/>
            <a:ext cx="83478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4300">
                <a:solidFill>
                  <a:srgbClr val="000000"/>
                </a:solidFill>
              </a:rPr>
              <a:t>Project name :</a:t>
            </a:r>
            <a:r>
              <a:rPr lang="es-ES" sz="4300"/>
              <a:t> </a:t>
            </a:r>
            <a:endParaRPr sz="43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4300">
                <a:solidFill>
                  <a:srgbClr val="1C4587"/>
                </a:solidFill>
              </a:rPr>
              <a:t>Equation Solver &amp; Plotter</a:t>
            </a:r>
            <a:endParaRPr sz="4300">
              <a:solidFill>
                <a:srgbClr val="1C4587"/>
              </a:solidFill>
            </a:endParaRPr>
          </a:p>
        </p:txBody>
      </p:sp>
      <p:sp>
        <p:nvSpPr>
          <p:cNvPr id="424" name="Google Shape;424;p19"/>
          <p:cNvSpPr txBox="1"/>
          <p:nvPr>
            <p:ph idx="4294967295" type="body"/>
          </p:nvPr>
        </p:nvSpPr>
        <p:spPr>
          <a:xfrm>
            <a:off x="630875" y="4071200"/>
            <a:ext cx="5080500" cy="206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Presented by: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				Amit Kumar Roy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				Roll: 1314</a:t>
            </a:r>
            <a:endParaRPr b="1"/>
          </a:p>
        </p:txBody>
      </p:sp>
      <p:sp>
        <p:nvSpPr>
          <p:cNvPr id="425" name="Google Shape;425;p19"/>
          <p:cNvSpPr txBox="1"/>
          <p:nvPr>
            <p:ph idx="4294967295" type="body"/>
          </p:nvPr>
        </p:nvSpPr>
        <p:spPr>
          <a:xfrm>
            <a:off x="6202900" y="4071200"/>
            <a:ext cx="5080500" cy="2065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Supervised  by: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				Kishan Kumar Ganguly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				Assistant Professor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				IIT, DU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/>
          <p:nvPr>
            <p:ph type="title"/>
          </p:nvPr>
        </p:nvSpPr>
        <p:spPr>
          <a:xfrm>
            <a:off x="446775" y="544150"/>
            <a:ext cx="8347800" cy="900300"/>
          </a:xfrm>
          <a:prstGeom prst="rect">
            <a:avLst/>
          </a:prstGeom>
          <a:solidFill>
            <a:srgbClr val="C9EF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>
                <a:solidFill>
                  <a:srgbClr val="073763"/>
                </a:solidFill>
              </a:rPr>
              <a:t>Overview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31" name="Google Shape;431;p20"/>
          <p:cNvSpPr txBox="1"/>
          <p:nvPr>
            <p:ph idx="1" type="body"/>
          </p:nvPr>
        </p:nvSpPr>
        <p:spPr>
          <a:xfrm>
            <a:off x="446775" y="1771525"/>
            <a:ext cx="10698900" cy="48483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800"/>
              <a:t>  </a:t>
            </a:r>
            <a:r>
              <a:rPr lang="es-ES" sz="2800"/>
              <a:t>Mainly this project will solve two types of problems</a:t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</p:txBody>
      </p:sp>
      <p:sp>
        <p:nvSpPr>
          <p:cNvPr id="432" name="Google Shape;432;p20"/>
          <p:cNvSpPr/>
          <p:nvPr/>
        </p:nvSpPr>
        <p:spPr>
          <a:xfrm>
            <a:off x="667375" y="2624475"/>
            <a:ext cx="3612000" cy="2154000"/>
          </a:xfrm>
          <a:prstGeom prst="round2DiagRect">
            <a:avLst>
              <a:gd fmla="val 19492" name="adj1"/>
              <a:gd fmla="val 0" name="adj2"/>
            </a:avLst>
          </a:prstGeom>
          <a:solidFill>
            <a:srgbClr val="9CEE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20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Linear Equation </a:t>
            </a:r>
            <a:endParaRPr b="1" i="0" sz="5200" u="none" cap="none" strike="noStrike">
              <a:solidFill>
                <a:srgbClr val="4C11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4852250" y="2624475"/>
            <a:ext cx="3507300" cy="2154000"/>
          </a:xfrm>
          <a:prstGeom prst="round2DiagRect">
            <a:avLst>
              <a:gd fmla="val 19492" name="adj1"/>
              <a:gd fmla="val 0" name="adj2"/>
            </a:avLst>
          </a:prstGeom>
          <a:solidFill>
            <a:srgbClr val="9CEE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20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Polynomial</a:t>
            </a:r>
            <a:r>
              <a:rPr b="1" lang="es-ES" sz="520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 Equation </a:t>
            </a:r>
            <a:endParaRPr b="1" i="0" sz="5200" u="none" cap="none" strike="noStrike">
              <a:solidFill>
                <a:srgbClr val="4C11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1"/>
          <p:cNvSpPr txBox="1"/>
          <p:nvPr/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Tools used</a:t>
            </a:r>
            <a:endParaRPr b="1" sz="3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p21"/>
          <p:cNvSpPr txBox="1"/>
          <p:nvPr/>
        </p:nvSpPr>
        <p:spPr>
          <a:xfrm>
            <a:off x="1279387" y="2412310"/>
            <a:ext cx="91500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C3D3"/>
              </a:buClr>
              <a:buSzPts val="2500"/>
              <a:buChar char="•"/>
            </a:pPr>
            <a:r>
              <a:rPr b="1" lang="es-ES" sz="2500">
                <a:solidFill>
                  <a:srgbClr val="FFFFFF"/>
                </a:solidFill>
                <a:highlight>
                  <a:srgbClr val="0B5394"/>
                </a:highlight>
              </a:rPr>
              <a:t>Language: C++</a:t>
            </a:r>
            <a:endParaRPr b="1" sz="2500">
              <a:solidFill>
                <a:srgbClr val="FFFFFF"/>
              </a:solidFill>
              <a:highlight>
                <a:srgbClr val="0B5394"/>
              </a:highlight>
            </a:endParaRPr>
          </a:p>
        </p:txBody>
      </p:sp>
      <p:pic>
        <p:nvPicPr>
          <p:cNvPr id="440" name="Google Shape;4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6720" y="2982985"/>
            <a:ext cx="1571167" cy="1712344"/>
          </a:xfrm>
          <a:prstGeom prst="rect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1" name="Google Shape;441;p21"/>
          <p:cNvSpPr/>
          <p:nvPr/>
        </p:nvSpPr>
        <p:spPr>
          <a:xfrm>
            <a:off x="2622500" y="5266000"/>
            <a:ext cx="6113400" cy="535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Github link:  https://github.com/AmitRoy01/SPL-1</a:t>
            </a:r>
            <a:endParaRPr sz="2100"/>
          </a:p>
        </p:txBody>
      </p:sp>
      <p:sp>
        <p:nvSpPr>
          <p:cNvPr id="442" name="Google Shape;442;p21"/>
          <p:cNvSpPr txBox="1"/>
          <p:nvPr>
            <p:ph type="title"/>
          </p:nvPr>
        </p:nvSpPr>
        <p:spPr>
          <a:xfrm>
            <a:off x="388075" y="1078425"/>
            <a:ext cx="3482400" cy="8568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C343D"/>
                </a:solidFill>
              </a:rPr>
              <a:t>Tool used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443" name="Google Shape;443;p21"/>
          <p:cNvPicPr preferRelativeResize="0"/>
          <p:nvPr/>
        </p:nvPicPr>
        <p:blipFill rotWithShape="1">
          <a:blip r:embed="rId4">
            <a:alphaModFix/>
          </a:blip>
          <a:srcRect b="10050" l="12051" r="14639" t="20101"/>
          <a:stretch/>
        </p:blipFill>
        <p:spPr>
          <a:xfrm>
            <a:off x="7185175" y="2923525"/>
            <a:ext cx="1922000" cy="1831250"/>
          </a:xfrm>
          <a:prstGeom prst="rect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>
            <p:ph type="title"/>
          </p:nvPr>
        </p:nvSpPr>
        <p:spPr>
          <a:xfrm>
            <a:off x="1991325" y="1208225"/>
            <a:ext cx="8347800" cy="5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073763"/>
                </a:solidFill>
              </a:rPr>
              <a:t>Project Description</a:t>
            </a:r>
            <a:endParaRPr sz="3600">
              <a:solidFill>
                <a:srgbClr val="073763"/>
              </a:solidFill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500775" y="2364675"/>
            <a:ext cx="11328900" cy="3524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s-E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Generally this program will take linear and polynomial equation as input.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s-E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Shows step by step solution process .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s-E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shows output with plotting graph.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F6FA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"/>
          <p:cNvSpPr txBox="1"/>
          <p:nvPr/>
        </p:nvSpPr>
        <p:spPr>
          <a:xfrm>
            <a:off x="2619650" y="494600"/>
            <a:ext cx="7326300" cy="73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latin typeface="Barlow"/>
                <a:ea typeface="Barlow"/>
                <a:cs typeface="Barlow"/>
                <a:sym typeface="Barlow"/>
              </a:rPr>
              <a:t>Flashback of Equation to Solution</a:t>
            </a:r>
            <a:endParaRPr b="1" sz="36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55" name="Google Shape;4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00" y="1436688"/>
            <a:ext cx="748665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3"/>
          <p:cNvSpPr txBox="1"/>
          <p:nvPr/>
        </p:nvSpPr>
        <p:spPr>
          <a:xfrm>
            <a:off x="924625" y="5596875"/>
            <a:ext cx="1130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latin typeface="Barlow"/>
                <a:ea typeface="Barlow"/>
                <a:cs typeface="Barlow"/>
                <a:sym typeface="Barlow"/>
              </a:rPr>
              <a:t>Here I take equation as a line of string. </a:t>
            </a:r>
            <a:endParaRPr b="1" sz="2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F6FA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/>
        </p:nvSpPr>
        <p:spPr>
          <a:xfrm>
            <a:off x="2619650" y="494600"/>
            <a:ext cx="7326300" cy="73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latin typeface="Barlow"/>
                <a:ea typeface="Barlow"/>
                <a:cs typeface="Barlow"/>
                <a:sym typeface="Barlow"/>
              </a:rPr>
              <a:t>Flashback of Equation to Solution</a:t>
            </a:r>
            <a:endParaRPr b="1" sz="3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924625" y="1771525"/>
            <a:ext cx="113082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latin typeface="Barlow"/>
                <a:ea typeface="Barlow"/>
                <a:cs typeface="Barlow"/>
                <a:sym typeface="Barlow"/>
              </a:rPr>
              <a:t>Then  tokenizing and parsing the expression , we can extract variables ,coefficient , operator,power,fractional point value.</a:t>
            </a:r>
            <a:endParaRPr b="1" sz="2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latin typeface="Barlow"/>
                <a:ea typeface="Barlow"/>
                <a:cs typeface="Barlow"/>
                <a:sym typeface="Barlow"/>
              </a:rPr>
              <a:t>After that I solve this equations using matrix method.</a:t>
            </a:r>
            <a:endParaRPr b="1" sz="2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latin typeface="Barlow"/>
                <a:ea typeface="Barlow"/>
                <a:cs typeface="Barlow"/>
                <a:sym typeface="Barlow"/>
              </a:rPr>
              <a:t>Lets see how the method do solve,,,,</a:t>
            </a:r>
            <a:endParaRPr b="1" sz="2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>
            <p:ph idx="1" type="body"/>
          </p:nvPr>
        </p:nvSpPr>
        <p:spPr>
          <a:xfrm>
            <a:off x="0" y="0"/>
            <a:ext cx="11546400" cy="5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075" y="1775750"/>
            <a:ext cx="6972066" cy="42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 txBox="1"/>
          <p:nvPr/>
        </p:nvSpPr>
        <p:spPr>
          <a:xfrm>
            <a:off x="3619800" y="860725"/>
            <a:ext cx="4306800" cy="646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latin typeface="Barlow"/>
                <a:ea typeface="Barlow"/>
                <a:cs typeface="Barlow"/>
                <a:sym typeface="Barlow"/>
              </a:rPr>
              <a:t>Output After tokenizing</a:t>
            </a:r>
            <a:endParaRPr b="1" sz="30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/>
        </p:nvSpPr>
        <p:spPr>
          <a:xfrm>
            <a:off x="582350" y="635050"/>
            <a:ext cx="2244900" cy="1422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Equation solve</a:t>
            </a:r>
            <a:endParaRPr b="1"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5" name="Google Shape;475;p26"/>
          <p:cNvSpPr/>
          <p:nvPr/>
        </p:nvSpPr>
        <p:spPr>
          <a:xfrm>
            <a:off x="3200401" y="1078456"/>
            <a:ext cx="4232700" cy="535500"/>
          </a:xfrm>
          <a:prstGeom prst="ellipse">
            <a:avLst/>
          </a:prstGeom>
          <a:solidFill>
            <a:srgbClr val="9CEEF4"/>
          </a:solidFill>
          <a:ln cap="flat" cmpd="sng" w="12700">
            <a:solidFill>
              <a:srgbClr val="F47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linear equation</a:t>
            </a:r>
            <a:endParaRPr/>
          </a:p>
        </p:txBody>
      </p:sp>
      <p:sp>
        <p:nvSpPr>
          <p:cNvPr id="476" name="Google Shape;476;p26"/>
          <p:cNvSpPr/>
          <p:nvPr/>
        </p:nvSpPr>
        <p:spPr>
          <a:xfrm>
            <a:off x="3723968" y="1942983"/>
            <a:ext cx="3185700" cy="736800"/>
          </a:xfrm>
          <a:prstGeom prst="rect">
            <a:avLst/>
          </a:prstGeom>
          <a:solidFill>
            <a:srgbClr val="9CEEF4"/>
          </a:solidFill>
          <a:ln cap="flat" cmpd="sng" w="12700">
            <a:solidFill>
              <a:srgbClr val="F47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Matrix</a:t>
            </a: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3677368" y="2989661"/>
            <a:ext cx="3278700" cy="864600"/>
          </a:xfrm>
          <a:prstGeom prst="rect">
            <a:avLst/>
          </a:prstGeom>
          <a:solidFill>
            <a:srgbClr val="9CEEF4"/>
          </a:solidFill>
          <a:ln cap="flat" cmpd="sng" w="12700">
            <a:solidFill>
              <a:srgbClr val="F47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Find d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eterminant of matrix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(row reduction method)</a:t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4387075" y="4125936"/>
            <a:ext cx="1977300" cy="1014000"/>
          </a:xfrm>
          <a:prstGeom prst="diamond">
            <a:avLst/>
          </a:prstGeom>
          <a:solidFill>
            <a:srgbClr val="9CEEF4"/>
          </a:solidFill>
          <a:ln cap="flat" cmpd="sng" w="12700">
            <a:solidFill>
              <a:srgbClr val="F47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 = 0</a:t>
            </a: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6620500" y="4379688"/>
            <a:ext cx="1285500" cy="66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CEEF4"/>
          </a:solidFill>
          <a:ln cap="flat" cmpd="sng" w="12700">
            <a:solidFill>
              <a:srgbClr val="F47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8265331" y="4268133"/>
            <a:ext cx="2986800" cy="777600"/>
          </a:xfrm>
          <a:prstGeom prst="ellipse">
            <a:avLst/>
          </a:prstGeom>
          <a:solidFill>
            <a:srgbClr val="9CEEF4"/>
          </a:solidFill>
          <a:ln cap="flat" cmpd="sng" w="12700">
            <a:solidFill>
              <a:srgbClr val="F47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Infinite / No solution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3852100" y="5646750"/>
            <a:ext cx="3057600" cy="1014000"/>
          </a:xfrm>
          <a:prstGeom prst="ellipse">
            <a:avLst/>
          </a:prstGeom>
          <a:solidFill>
            <a:srgbClr val="9CEEF4"/>
          </a:solidFill>
          <a:ln cap="flat" cmpd="sng" w="12700">
            <a:solidFill>
              <a:srgbClr val="F47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Solution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(Cramer’s rule)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6"/>
          <p:cNvSpPr/>
          <p:nvPr/>
        </p:nvSpPr>
        <p:spPr>
          <a:xfrm>
            <a:off x="5189200" y="5139925"/>
            <a:ext cx="383400" cy="475800"/>
          </a:xfrm>
          <a:prstGeom prst="downArrow">
            <a:avLst>
              <a:gd fmla="val 50000" name="adj1"/>
              <a:gd fmla="val 59051" name="adj2"/>
            </a:avLst>
          </a:prstGeom>
          <a:solidFill>
            <a:srgbClr val="9CEEF4"/>
          </a:solidFill>
          <a:ln cap="flat" cmpd="sng" w="12700">
            <a:solidFill>
              <a:srgbClr val="F47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r>
              <a:rPr lang="es-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000"/>
          </a:p>
        </p:txBody>
      </p:sp>
      <p:sp>
        <p:nvSpPr>
          <p:cNvPr id="483" name="Google Shape;483;p26"/>
          <p:cNvSpPr/>
          <p:nvPr/>
        </p:nvSpPr>
        <p:spPr>
          <a:xfrm>
            <a:off x="5213505" y="1666877"/>
            <a:ext cx="221100" cy="27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CEEF4"/>
          </a:solidFill>
          <a:ln cap="flat" cmpd="sng" w="12700">
            <a:solidFill>
              <a:srgbClr val="F47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102942" y="2727170"/>
            <a:ext cx="383400" cy="27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CEEF4"/>
          </a:solidFill>
          <a:ln cap="flat" cmpd="sng" w="12700">
            <a:solidFill>
              <a:srgbClr val="F47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6"/>
          <p:cNvSpPr/>
          <p:nvPr/>
        </p:nvSpPr>
        <p:spPr>
          <a:xfrm>
            <a:off x="5265174" y="3912527"/>
            <a:ext cx="221100" cy="149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CEEF4"/>
          </a:solidFill>
          <a:ln cap="flat" cmpd="sng" w="12700">
            <a:solidFill>
              <a:srgbClr val="F47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Clinical Case Report">
      <a:dk1>
        <a:srgbClr val="28262C"/>
      </a:dk1>
      <a:lt1>
        <a:srgbClr val="F7F9F9"/>
      </a:lt1>
      <a:dk2>
        <a:srgbClr val="2364AA"/>
      </a:dk2>
      <a:lt2>
        <a:srgbClr val="F7F9F9"/>
      </a:lt2>
      <a:accent1>
        <a:srgbClr val="17CBD8"/>
      </a:accent1>
      <a:accent2>
        <a:srgbClr val="2364AA"/>
      </a:accent2>
      <a:accent3>
        <a:srgbClr val="998FC7"/>
      </a:accent3>
      <a:accent4>
        <a:srgbClr val="71A9F7"/>
      </a:accent4>
      <a:accent5>
        <a:srgbClr val="087E8B"/>
      </a:accent5>
      <a:accent6>
        <a:srgbClr val="FF595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0131_Monde_Template_SlidesMani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9EFDB"/>
      </a:accent1>
      <a:accent2>
        <a:srgbClr val="6AA682"/>
      </a:accent2>
      <a:accent3>
        <a:srgbClr val="E0EFC0"/>
      </a:accent3>
      <a:accent4>
        <a:srgbClr val="CCEEDA"/>
      </a:accent4>
      <a:accent5>
        <a:srgbClr val="FFFFFF"/>
      </a:accent5>
      <a:accent6>
        <a:srgbClr val="FFFFFF"/>
      </a:accent6>
      <a:hlink>
        <a:srgbClr val="6AA682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