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1684000" cy="6337300"/>
  <p:notesSz cx="11684000" cy="6337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06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6300" y="1964563"/>
            <a:ext cx="9931400" cy="1330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52600" y="3548888"/>
            <a:ext cx="8178800" cy="158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4200" y="1457579"/>
            <a:ext cx="5082540" cy="4182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17260" y="1457579"/>
            <a:ext cx="5082540" cy="4182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9377" y="933830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400">
            <a:solidFill>
              <a:srgbClr val="D24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677" y="329945"/>
            <a:ext cx="1099464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965" y="1253235"/>
            <a:ext cx="10958068" cy="294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2560" y="5893689"/>
            <a:ext cx="3738880" cy="31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4200" y="5893689"/>
            <a:ext cx="2687320" cy="31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480" y="5893689"/>
            <a:ext cx="2687320" cy="31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681460" cy="6332220"/>
          </a:xfrm>
          <a:custGeom>
            <a:avLst/>
            <a:gdLst/>
            <a:ahLst/>
            <a:cxnLst/>
            <a:rect l="l" t="t" r="r" b="b"/>
            <a:pathLst>
              <a:path w="11681460" h="6332220">
                <a:moveTo>
                  <a:pt x="11681460" y="0"/>
                </a:moveTo>
                <a:lnTo>
                  <a:pt x="0" y="0"/>
                </a:lnTo>
                <a:lnTo>
                  <a:pt x="0" y="6332220"/>
                </a:lnTo>
                <a:lnTo>
                  <a:pt x="11681460" y="6332220"/>
                </a:lnTo>
                <a:lnTo>
                  <a:pt x="11681460" y="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69" y="1701038"/>
            <a:ext cx="10299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72860" algn="l"/>
              </a:tabLst>
            </a:pPr>
            <a:r>
              <a:rPr sz="4800" spc="-5" dirty="0">
                <a:solidFill>
                  <a:srgbClr val="FFFFFF"/>
                </a:solidFill>
              </a:rPr>
              <a:t>Cloud Computing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Issues	and</a:t>
            </a:r>
            <a:r>
              <a:rPr sz="4800" spc="-8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Challenges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17684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barrier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45793"/>
            <a:ext cx="10782300" cy="4748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8450" marR="1280795" indent="-28575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efficient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working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this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bear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high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charges</a:t>
            </a:r>
            <a:r>
              <a:rPr sz="2600" b="1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600" b="1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bandwidth.</a:t>
            </a:r>
            <a:endParaRPr sz="2600">
              <a:latin typeface="Calibri"/>
              <a:cs typeface="Calibri"/>
            </a:endParaRPr>
          </a:p>
          <a:p>
            <a:pPr marL="298450" marR="5080" indent="-285750">
              <a:lnSpc>
                <a:spcPts val="2810"/>
              </a:lnSpc>
              <a:spcBef>
                <a:spcPts val="2190"/>
              </a:spcBef>
              <a:buClr>
                <a:srgbClr val="273139"/>
              </a:buClr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Businesses</a:t>
            </a:r>
            <a:r>
              <a:rPr sz="26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can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cut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down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cost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hardware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but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spend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huge </a:t>
            </a:r>
            <a:r>
              <a:rPr sz="2600" b="1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amount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on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bandwidth.</a:t>
            </a:r>
            <a:endParaRPr sz="2600">
              <a:latin typeface="Calibri"/>
              <a:cs typeface="Calibri"/>
            </a:endParaRPr>
          </a:p>
          <a:p>
            <a:pPr marL="298450" marR="894715" indent="-285750">
              <a:lnSpc>
                <a:spcPts val="281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smaller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applications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cost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big issue but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large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complex </a:t>
            </a:r>
            <a:r>
              <a:rPr sz="2600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applications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it is a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major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concern.</a:t>
            </a:r>
            <a:endParaRPr sz="2600">
              <a:latin typeface="Calibri"/>
              <a:cs typeface="Calibri"/>
            </a:endParaRPr>
          </a:p>
          <a:p>
            <a:pPr marL="298450" marR="1085215" indent="-285750">
              <a:lnSpc>
                <a:spcPts val="281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transferring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complex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intensive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over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network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very </a:t>
            </a:r>
            <a:r>
              <a:rPr sz="2600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necessary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sufficient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bandwidth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8450" marR="224154" indent="-285750">
              <a:lnSpc>
                <a:spcPts val="2810"/>
              </a:lnSpc>
              <a:spcBef>
                <a:spcPts val="219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This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(COST)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major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obstacle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front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small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organizations,</a:t>
            </a:r>
            <a:r>
              <a:rPr sz="2600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which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restricts </a:t>
            </a:r>
            <a:r>
              <a:rPr sz="2600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them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implementing cloud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technology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their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business.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48780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Lack</a:t>
            </a:r>
            <a:r>
              <a:rPr spc="-25" dirty="0"/>
              <a:t> </a:t>
            </a:r>
            <a:r>
              <a:rPr spc="-40" dirty="0"/>
              <a:t>of</a:t>
            </a:r>
            <a:r>
              <a:rPr spc="-5" dirty="0"/>
              <a:t> </a:t>
            </a:r>
            <a:r>
              <a:rPr dirty="0"/>
              <a:t>knowledge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10" dirty="0"/>
              <a:t>expertise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49603"/>
            <a:ext cx="10839450" cy="4751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62865" indent="-28575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Every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organization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does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sufficient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knowledge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about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implementation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solutions.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expertise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staff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tools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for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proper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use of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technology.</a:t>
            </a:r>
            <a:endParaRPr sz="2400">
              <a:latin typeface="Calibri"/>
              <a:cs typeface="Calibri"/>
            </a:endParaRPr>
          </a:p>
          <a:p>
            <a:pPr marL="298450" marR="108585" indent="-285750">
              <a:lnSpc>
                <a:spcPts val="2590"/>
              </a:lnSpc>
              <a:spcBef>
                <a:spcPts val="22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Delivering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information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selecting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right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quite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difficult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without the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right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direction.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601345" indent="-285750">
              <a:lnSpc>
                <a:spcPts val="259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30" dirty="0">
                <a:solidFill>
                  <a:srgbClr val="273139"/>
                </a:solidFill>
                <a:latin typeface="Calibri"/>
                <a:cs typeface="Calibri"/>
              </a:rPr>
              <a:t>Teaching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your </a:t>
            </a:r>
            <a:r>
              <a:rPr sz="2400" b="1" spc="-20" dirty="0">
                <a:solidFill>
                  <a:srgbClr val="273139"/>
                </a:solidFill>
                <a:latin typeface="Calibri"/>
                <a:cs typeface="Calibri"/>
              </a:rPr>
              <a:t>staff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about the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process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tools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computing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is a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very big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challenge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263525" indent="-285750">
              <a:lnSpc>
                <a:spcPts val="259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Requiring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organization to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shift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their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business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cloud-based technology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without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having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proper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knowledge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is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like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asking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disaster.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would</a:t>
            </a:r>
            <a:r>
              <a:rPr sz="2400" b="1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never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use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this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technology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business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77" y="329945"/>
            <a:ext cx="10622915" cy="513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Consumption</a:t>
            </a:r>
            <a:r>
              <a:rPr sz="2800" spc="-25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basis</a:t>
            </a:r>
            <a:r>
              <a:rPr sz="2800" spc="-20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15" dirty="0">
                <a:solidFill>
                  <a:srgbClr val="3A3838"/>
                </a:solidFill>
                <a:latin typeface="Segoe UI Light"/>
                <a:cs typeface="Segoe UI Light"/>
              </a:rPr>
              <a:t>services</a:t>
            </a:r>
            <a:r>
              <a:rPr sz="2800" spc="-20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3A3838"/>
                </a:solidFill>
                <a:latin typeface="Segoe UI Light"/>
                <a:cs typeface="Segoe UI Light"/>
              </a:rPr>
              <a:t>charges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egoe UI Light"/>
              <a:cs typeface="Segoe UI Light"/>
            </a:endParaRPr>
          </a:p>
          <a:p>
            <a:pPr marL="316230" marR="45910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services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on-demand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services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so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difficult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define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specific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cost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quantity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 services.</a:t>
            </a:r>
            <a:endParaRPr sz="2800">
              <a:latin typeface="Calibri"/>
              <a:cs typeface="Calibri"/>
            </a:endParaRPr>
          </a:p>
          <a:p>
            <a:pPr marL="316230" marR="671195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types of</a:t>
            </a:r>
            <a:r>
              <a:rPr sz="2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fluctuations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2800" b="1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price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differences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make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implementation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2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very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difficult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complicated.</a:t>
            </a:r>
            <a:endParaRPr sz="2800">
              <a:latin typeface="Calibri"/>
              <a:cs typeface="Calibri"/>
            </a:endParaRPr>
          </a:p>
          <a:p>
            <a:pPr marL="316230" marR="6096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easy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normal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business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owner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study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consistent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demand </a:t>
            </a:r>
            <a:r>
              <a:rPr sz="2800" b="1" spc="-6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fluctuations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with the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seasons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various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events.</a:t>
            </a:r>
            <a:endParaRPr sz="2800">
              <a:latin typeface="Calibri"/>
              <a:cs typeface="Calibri"/>
            </a:endParaRPr>
          </a:p>
          <a:p>
            <a:pPr marL="316230" marR="5080" indent="-285750">
              <a:lnSpc>
                <a:spcPct val="100000"/>
              </a:lnSpc>
              <a:spcBef>
                <a:spcPts val="220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So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hard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budget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could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consume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several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months </a:t>
            </a:r>
            <a:r>
              <a:rPr sz="2800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budget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in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800" spc="-30" dirty="0">
                <a:solidFill>
                  <a:srgbClr val="273139"/>
                </a:solidFill>
                <a:latin typeface="Calibri"/>
                <a:cs typeface="Calibri"/>
              </a:rPr>
              <a:t>few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days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of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heavy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35344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Alleviate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threats</a:t>
            </a:r>
            <a:r>
              <a:rPr spc="-20" dirty="0"/>
              <a:t> </a:t>
            </a:r>
            <a:r>
              <a:rPr spc="-5"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85417"/>
            <a:ext cx="10747375" cy="470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It is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very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complicated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certify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provider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meets the</a:t>
            </a:r>
            <a:endParaRPr sz="26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standards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security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threat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risk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Every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organization</a:t>
            </a:r>
            <a:r>
              <a:rPr sz="2600" spc="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may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enough</a:t>
            </a:r>
            <a:r>
              <a:rPr sz="2600" b="1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mechanisms</a:t>
            </a:r>
            <a:r>
              <a:rPr sz="2600" b="1" spc="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mitigate</a:t>
            </a:r>
            <a:r>
              <a:rPr sz="2600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types </a:t>
            </a:r>
            <a:r>
              <a:rPr sz="2600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threats.</a:t>
            </a: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Organizations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observe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examine</a:t>
            </a:r>
            <a:r>
              <a:rPr sz="2600" b="1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threats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very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seriously.</a:t>
            </a:r>
            <a:endParaRPr sz="2600">
              <a:latin typeface="Calibri"/>
              <a:cs typeface="Calibri"/>
            </a:endParaRPr>
          </a:p>
          <a:p>
            <a:pPr marL="298450" marR="334010" indent="-285750">
              <a:lnSpc>
                <a:spcPct val="100000"/>
              </a:lnSpc>
              <a:spcBef>
                <a:spcPts val="22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mainly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two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types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threats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such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internal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threats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,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within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organizations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external</a:t>
            </a:r>
            <a:r>
              <a:rPr sz="2600" b="1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threats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professional</a:t>
            </a:r>
            <a:r>
              <a:rPr sz="2600" b="1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hackers</a:t>
            </a:r>
            <a:r>
              <a:rPr sz="2600" b="1" spc="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who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seek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out </a:t>
            </a:r>
            <a:r>
              <a:rPr sz="2600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important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information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about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your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business.</a:t>
            </a: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threats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security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risks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put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check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on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implementing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solutions.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46475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Unauthorized</a:t>
            </a:r>
            <a:r>
              <a:rPr spc="-45" dirty="0"/>
              <a:t> </a:t>
            </a:r>
            <a:r>
              <a:rPr spc="20" dirty="0"/>
              <a:t>service</a:t>
            </a:r>
            <a:r>
              <a:rPr spc="-45" dirty="0"/>
              <a:t> </a:t>
            </a:r>
            <a:r>
              <a:rPr spc="-5" dirty="0"/>
              <a:t>providers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914145"/>
            <a:ext cx="10864215" cy="492125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new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concept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most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business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organizations.</a:t>
            </a:r>
            <a:endParaRPr sz="2400">
              <a:latin typeface="Calibri"/>
              <a:cs typeface="Calibri"/>
            </a:endParaRPr>
          </a:p>
          <a:p>
            <a:pPr marL="298450" marR="6985" indent="-285750">
              <a:lnSpc>
                <a:spcPts val="2300"/>
              </a:lnSpc>
              <a:spcBef>
                <a:spcPts val="218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normal</a:t>
            </a:r>
            <a:r>
              <a:rPr sz="2400" spc="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businessman</a:t>
            </a:r>
            <a:r>
              <a:rPr sz="2400" b="1" spc="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b="1" spc="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b="1" spc="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able</a:t>
            </a:r>
            <a:r>
              <a:rPr sz="2400" b="1" spc="11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b="1" spc="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verify</a:t>
            </a:r>
            <a:r>
              <a:rPr sz="2400" b="1" spc="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b="1" spc="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genuineness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1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1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400" spc="1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provider </a:t>
            </a:r>
            <a:r>
              <a:rPr sz="2400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agency.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8255" indent="-28575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  <a:tab pos="840740" algn="l"/>
                <a:tab pos="1551305" algn="l"/>
                <a:tab pos="2673985" algn="l"/>
                <a:tab pos="3204845" algn="l"/>
                <a:tab pos="4039235" algn="l"/>
                <a:tab pos="4474845" algn="l"/>
                <a:tab pos="5369560" algn="l"/>
                <a:tab pos="6621145" algn="l"/>
                <a:tab pos="7221220" algn="l"/>
                <a:tab pos="8410575" algn="l"/>
                <a:tab pos="9248775" algn="l"/>
                <a:tab pos="9848850" algn="l"/>
              </a:tabLst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spc="75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	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di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ficul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	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r	them	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	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che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k	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wh</a:t>
            </a:r>
            <a:r>
              <a:rPr sz="2400" b="1" spc="-2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r	the	</a:t>
            </a:r>
            <a:r>
              <a:rPr sz="2400" b="1" spc="-20" dirty="0">
                <a:solidFill>
                  <a:srgbClr val="273139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endo</a:t>
            </a:r>
            <a:r>
              <a:rPr sz="2400" b="1" spc="-35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s	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me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	the	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ecur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ty 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standards</a:t>
            </a:r>
            <a:r>
              <a:rPr sz="24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8450" marR="6350" indent="-285750">
              <a:lnSpc>
                <a:spcPts val="231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do</a:t>
            </a:r>
            <a:r>
              <a:rPr sz="2400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400" spc="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spc="1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2400" spc="1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ICT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consultant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b="1" spc="1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evaluate</a:t>
            </a:r>
            <a:r>
              <a:rPr sz="2400" b="1" spc="1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vendors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against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b="1" spc="1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worldwide </a:t>
            </a:r>
            <a:r>
              <a:rPr sz="2400" b="1" spc="-5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criteria.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6350" indent="-285750">
              <a:lnSpc>
                <a:spcPts val="23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  <a:tab pos="624205" algn="l"/>
                <a:tab pos="960755" algn="l"/>
                <a:tab pos="2332990" algn="l"/>
                <a:tab pos="2740660" algn="l"/>
                <a:tab pos="3583940" algn="l"/>
                <a:tab pos="4239260" algn="l"/>
                <a:tab pos="4801235" algn="l"/>
                <a:tab pos="5824855" algn="l"/>
                <a:tab pos="6593205" algn="l"/>
                <a:tab pos="7053580" algn="l"/>
                <a:tab pos="8394065" algn="l"/>
                <a:tab pos="8993505" algn="l"/>
                <a:tab pos="10201275" algn="l"/>
                <a:tab pos="10702925" algn="l"/>
              </a:tabLst>
            </a:pP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	is	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necessa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y	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	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eri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y	th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	the	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endor	mu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	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ope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ting	this	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busines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	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r	a 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sufficient</a:t>
            </a:r>
            <a:r>
              <a:rPr sz="24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time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without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having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negative</a:t>
            </a:r>
            <a:r>
              <a:rPr sz="24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record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 past.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8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Vendor</a:t>
            </a:r>
            <a:r>
              <a:rPr sz="2400" spc="1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continuing</a:t>
            </a:r>
            <a:r>
              <a:rPr sz="2400" spc="1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business</a:t>
            </a:r>
            <a:r>
              <a:rPr sz="2400" spc="1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without</a:t>
            </a:r>
            <a:r>
              <a:rPr sz="2400" spc="1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400" spc="1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b="1" spc="1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loss</a:t>
            </a:r>
            <a:r>
              <a:rPr sz="2400" b="1" spc="1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complaints</a:t>
            </a:r>
            <a:r>
              <a:rPr sz="2400" b="1" spc="1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b="1" spc="1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having</a:t>
            </a:r>
            <a:r>
              <a:rPr sz="2400" b="1" spc="1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b="1" spc="1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number </a:t>
            </a:r>
            <a:r>
              <a:rPr sz="2400" b="1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 satisfied</a:t>
            </a:r>
            <a:r>
              <a:rPr sz="24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clients.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market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reputation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 the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vendor should be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unblemished.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2586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Hacking</a:t>
            </a:r>
            <a:r>
              <a:rPr spc="-55" dirty="0"/>
              <a:t> </a:t>
            </a:r>
            <a:r>
              <a:rPr spc="-40" dirty="0"/>
              <a:t>of</a:t>
            </a:r>
            <a:r>
              <a:rPr spc="-35" dirty="0"/>
              <a:t> </a:t>
            </a:r>
            <a:r>
              <a:rPr spc="-5" dirty="0"/>
              <a:t>brand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85417"/>
            <a:ext cx="10744835" cy="431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carries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major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risk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factors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like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hacking.</a:t>
            </a: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professional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hackers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able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hack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application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breaking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efficient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firewalls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stealing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sensitive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information</a:t>
            </a:r>
            <a:r>
              <a:rPr sz="2600" b="1" spc="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organizations.</a:t>
            </a:r>
            <a:endParaRPr sz="2600">
              <a:latin typeface="Calibri"/>
              <a:cs typeface="Calibri"/>
            </a:endParaRPr>
          </a:p>
          <a:p>
            <a:pPr marL="298450" marR="645160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provider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hosts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numerous</a:t>
            </a:r>
            <a:r>
              <a:rPr sz="2600" b="1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clients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;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each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can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affected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actions </a:t>
            </a:r>
            <a:r>
              <a:rPr sz="2600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273139"/>
                </a:solidFill>
                <a:latin typeface="Calibri"/>
                <a:cs typeface="Calibri"/>
              </a:rPr>
              <a:t>taken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against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one of them.</a:t>
            </a: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2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When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threat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came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into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the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main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server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affects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all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other clients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also.</a:t>
            </a:r>
            <a:endParaRPr sz="2600">
              <a:latin typeface="Calibri"/>
              <a:cs typeface="Calibri"/>
            </a:endParaRPr>
          </a:p>
          <a:p>
            <a:pPr marL="298450" marR="60960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distributed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denial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service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attacks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server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requests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inundate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600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provider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widely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distributed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computers.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31546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Recovery</a:t>
            </a:r>
            <a:r>
              <a:rPr spc="-35" dirty="0"/>
              <a:t> </a:t>
            </a:r>
            <a:r>
              <a:rPr spc="-40" dirty="0"/>
              <a:t>of</a:t>
            </a:r>
            <a:r>
              <a:rPr spc="-15" dirty="0"/>
              <a:t> </a:t>
            </a:r>
            <a:r>
              <a:rPr spc="-5" dirty="0"/>
              <a:t>lost</a:t>
            </a:r>
            <a:r>
              <a:rPr spc="-1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85417"/>
            <a:ext cx="10594340" cy="470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services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face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issue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loss.</a:t>
            </a:r>
            <a:endParaRPr sz="2600">
              <a:latin typeface="Calibri"/>
              <a:cs typeface="Calibri"/>
            </a:endParaRPr>
          </a:p>
          <a:p>
            <a:pPr marL="298450" marR="117475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backup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policy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recovery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be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placed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deal with </a:t>
            </a:r>
            <a:r>
              <a:rPr sz="2600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loss.</a:t>
            </a:r>
            <a:endParaRPr sz="2600">
              <a:latin typeface="Calibri"/>
              <a:cs typeface="Calibri"/>
            </a:endParaRPr>
          </a:p>
          <a:p>
            <a:pPr marL="298450" marR="1242695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30" dirty="0">
                <a:solidFill>
                  <a:srgbClr val="273139"/>
                </a:solidFill>
                <a:latin typeface="Calibri"/>
                <a:cs typeface="Calibri"/>
              </a:rPr>
              <a:t>Vendors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infrastructures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efficiently</a:t>
            </a:r>
            <a:r>
              <a:rPr sz="26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handle</a:t>
            </a:r>
            <a:r>
              <a:rPr sz="2600" b="1" spc="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server </a:t>
            </a:r>
            <a:r>
              <a:rPr sz="2600" b="1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breakdowns</a:t>
            </a:r>
            <a:r>
              <a:rPr sz="2600" b="1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outages.</a:t>
            </a:r>
            <a:endParaRPr sz="26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22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All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providers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up their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servers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at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economically</a:t>
            </a:r>
            <a:r>
              <a:rPr sz="2600" b="1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stable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locations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where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600" b="1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arrangements </a:t>
            </a:r>
            <a:r>
              <a:rPr sz="2600" b="1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backup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all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least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two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different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locations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Ideally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manage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hot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backup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cold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backup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site.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23221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spc="10" dirty="0"/>
              <a:t>portability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45793"/>
            <a:ext cx="10749915" cy="474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ts val="2965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Every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person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wants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leverage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migrating</a:t>
            </a:r>
            <a:r>
              <a:rPr sz="26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out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cloud.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Ensuring</a:t>
            </a:r>
            <a:endParaRPr sz="2600">
              <a:latin typeface="Calibri"/>
              <a:cs typeface="Calibri"/>
            </a:endParaRPr>
          </a:p>
          <a:p>
            <a:pPr marL="298450">
              <a:lnSpc>
                <a:spcPts val="2965"/>
              </a:lnSpc>
            </a:pP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 portability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 very 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necessary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8450" marR="504825" indent="-285750">
              <a:lnSpc>
                <a:spcPts val="2810"/>
              </a:lnSpc>
              <a:spcBef>
                <a:spcPts val="22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30" dirty="0">
                <a:solidFill>
                  <a:srgbClr val="273139"/>
                </a:solidFill>
                <a:latin typeface="Calibri"/>
                <a:cs typeface="Calibri"/>
              </a:rPr>
              <a:t>Usually,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clients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complain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about</a:t>
            </a:r>
            <a:r>
              <a:rPr sz="2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being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locked</a:t>
            </a:r>
            <a:r>
              <a:rPr sz="26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technology</a:t>
            </a:r>
            <a:r>
              <a:rPr sz="2600" b="1" spc="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600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where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cannot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switch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without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restraints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8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no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lock-in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period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switching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cloud.</a:t>
            </a:r>
            <a:endParaRPr sz="2600">
              <a:latin typeface="Calibri"/>
              <a:cs typeface="Calibri"/>
            </a:endParaRPr>
          </a:p>
          <a:p>
            <a:pPr marL="298450" marR="5080" indent="-285750">
              <a:lnSpc>
                <a:spcPts val="2810"/>
              </a:lnSpc>
              <a:spcBef>
                <a:spcPts val="22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technology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capability</a:t>
            </a:r>
            <a:r>
              <a:rPr sz="2600" spc="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integrate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efficiently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on- </a:t>
            </a:r>
            <a:r>
              <a:rPr sz="2600" b="1" spc="-5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premises.</a:t>
            </a:r>
            <a:endParaRPr sz="2600">
              <a:latin typeface="Calibri"/>
              <a:cs typeface="Calibri"/>
            </a:endParaRPr>
          </a:p>
          <a:p>
            <a:pPr marL="298450" marR="143510" indent="-285750">
              <a:lnSpc>
                <a:spcPts val="2810"/>
              </a:lnSpc>
              <a:spcBef>
                <a:spcPts val="21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clients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a</a:t>
            </a:r>
            <a:r>
              <a:rPr sz="26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contract</a:t>
            </a:r>
            <a:r>
              <a:rPr sz="26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6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73139"/>
                </a:solidFill>
                <a:latin typeface="Calibri"/>
                <a:cs typeface="Calibri"/>
              </a:rPr>
              <a:t>portability</a:t>
            </a:r>
            <a:r>
              <a:rPr sz="2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provider </a:t>
            </a:r>
            <a:r>
              <a:rPr sz="2600" spc="-57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an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updated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copy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able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switch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service 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providers,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73139"/>
                </a:solidFill>
                <a:latin typeface="Calibri"/>
                <a:cs typeface="Calibri"/>
              </a:rPr>
              <a:t>urgent</a:t>
            </a:r>
            <a:r>
              <a:rPr sz="2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73139"/>
                </a:solidFill>
                <a:latin typeface="Calibri"/>
                <a:cs typeface="Calibri"/>
              </a:rPr>
              <a:t>requirement.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29889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Cloud</a:t>
            </a:r>
            <a:r>
              <a:rPr spc="-7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38173"/>
            <a:ext cx="6435725" cy="449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Managing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9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easy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task.</a:t>
            </a:r>
            <a:endParaRPr sz="19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19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consists</a:t>
            </a:r>
            <a:r>
              <a:rPr sz="19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lot</a:t>
            </a:r>
            <a:r>
              <a:rPr sz="19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of technical challenges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3139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8450" marR="5080" indent="-285750" algn="just">
              <a:lnSpc>
                <a:spcPts val="1820"/>
              </a:lnSpc>
              <a:buFont typeface="Arial MT"/>
              <a:buChar char="•"/>
              <a:tabLst>
                <a:tab pos="298450" algn="l"/>
              </a:tabLst>
            </a:pP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lot of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dramatic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predictions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are famous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about the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impact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computing.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People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think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that traditional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departments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will be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outdated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research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supports the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conclusion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that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9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impacts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273139"/>
                </a:solidFill>
                <a:latin typeface="Calibri"/>
                <a:cs typeface="Calibri"/>
              </a:rPr>
              <a:t>likely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19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more</a:t>
            </a:r>
            <a:r>
              <a:rPr sz="19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gradual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9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less </a:t>
            </a:r>
            <a:r>
              <a:rPr sz="1900" b="1" spc="-25" dirty="0">
                <a:solidFill>
                  <a:srgbClr val="273139"/>
                </a:solidFill>
                <a:latin typeface="Calibri"/>
                <a:cs typeface="Calibri"/>
              </a:rPr>
              <a:t>linear.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5080" indent="-285750" algn="just">
              <a:lnSpc>
                <a:spcPts val="1830"/>
              </a:lnSpc>
              <a:buFont typeface="Arial MT"/>
              <a:buChar char="•"/>
              <a:tabLst>
                <a:tab pos="298450" algn="l"/>
              </a:tabLst>
            </a:pP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services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can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easily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change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update</a:t>
            </a:r>
            <a:r>
              <a:rPr sz="1900" spc="40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1900" spc="4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business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users.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It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does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involve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 direct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involvement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of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1900" spc="-4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department.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6350" indent="-285750" algn="just">
              <a:lnSpc>
                <a:spcPts val="1820"/>
              </a:lnSpc>
              <a:buFont typeface="Arial MT"/>
              <a:buChar char="•"/>
              <a:tabLst>
                <a:tab pos="298450" algn="l"/>
              </a:tabLst>
            </a:pP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19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provider’s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 responsibility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manage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19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information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 and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spread</a:t>
            </a:r>
            <a:r>
              <a:rPr sz="19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across</a:t>
            </a:r>
            <a:r>
              <a:rPr sz="19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organization.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6350" indent="-285750" algn="just">
              <a:lnSpc>
                <a:spcPct val="80000"/>
              </a:lnSpc>
              <a:buFont typeface="Arial MT"/>
              <a:buChar char="•"/>
              <a:tabLst>
                <a:tab pos="298450" algn="l"/>
              </a:tabLst>
            </a:pP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So it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difficult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to manage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all </a:t>
            </a:r>
            <a:r>
              <a:rPr sz="1900" b="1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1900" b="1" spc="-10" dirty="0">
                <a:solidFill>
                  <a:srgbClr val="273139"/>
                </a:solidFill>
                <a:latin typeface="Calibri"/>
                <a:cs typeface="Calibri"/>
              </a:rPr>
              <a:t>complex </a:t>
            </a:r>
            <a:r>
              <a:rPr sz="1900" b="1" spc="-5" dirty="0">
                <a:solidFill>
                  <a:srgbClr val="273139"/>
                </a:solidFill>
                <a:latin typeface="Calibri"/>
                <a:cs typeface="Calibri"/>
              </a:rPr>
              <a:t>functionality </a:t>
            </a:r>
            <a:r>
              <a:rPr sz="1900" spc="-10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9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5522" y="1721674"/>
            <a:ext cx="4260075" cy="34222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77" y="329945"/>
            <a:ext cx="10266045" cy="399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A3838"/>
                </a:solidFill>
                <a:latin typeface="Segoe UI Light"/>
                <a:cs typeface="Segoe UI Light"/>
              </a:rPr>
              <a:t>Dealing</a:t>
            </a:r>
            <a:r>
              <a:rPr sz="2800" spc="-45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3A3838"/>
                </a:solidFill>
                <a:latin typeface="Segoe UI Light"/>
                <a:cs typeface="Segoe UI Light"/>
              </a:rPr>
              <a:t>with</a:t>
            </a:r>
            <a:r>
              <a:rPr sz="2800" spc="-20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lock-ins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egoe UI Light"/>
              <a:cs typeface="Segoe UI Light"/>
            </a:endParaRPr>
          </a:p>
          <a:p>
            <a:pPr marL="31623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providers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important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additional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incentive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attempt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316230">
              <a:lnSpc>
                <a:spcPct val="100000"/>
              </a:lnSpc>
            </a:pP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exploit</a:t>
            </a:r>
            <a:r>
              <a:rPr sz="2800" b="1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lock-ins.</a:t>
            </a:r>
            <a:endParaRPr sz="2800">
              <a:latin typeface="Calibri"/>
              <a:cs typeface="Calibri"/>
            </a:endParaRPr>
          </a:p>
          <a:p>
            <a:pPr marL="316230" marR="144145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prefixed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switching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 cost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always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8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company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receiving </a:t>
            </a:r>
            <a:r>
              <a:rPr sz="2800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external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  <a:p>
            <a:pPr marL="316230" marR="146685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Exit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strategies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lock-in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risks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8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primary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concerns</a:t>
            </a:r>
            <a:r>
              <a:rPr sz="28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companies </a:t>
            </a:r>
            <a:r>
              <a:rPr sz="2800" spc="-6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looking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exploit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computing.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37090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Cloud</a:t>
            </a:r>
            <a:r>
              <a:rPr spc="-4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right</a:t>
            </a:r>
            <a:r>
              <a:rPr spc="-15" dirty="0"/>
              <a:t> </a:t>
            </a:r>
            <a:r>
              <a:rPr spc="-5" dirty="0"/>
              <a:t>decision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1212341"/>
            <a:ext cx="4068445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Cloud Computing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is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new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name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for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1800"/>
              </a:lnSpc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 old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concept.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endParaRPr sz="2000">
              <a:latin typeface="Segoe UI"/>
              <a:cs typeface="Segoe UI"/>
            </a:endParaRPr>
          </a:p>
          <a:p>
            <a:pPr marL="12700" marR="201930">
              <a:lnSpc>
                <a:spcPct val="75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computing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services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from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remote </a:t>
            </a:r>
            <a:r>
              <a:rPr sz="2000" spc="-5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location.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00"/>
              </a:lnSpc>
              <a:spcBef>
                <a:spcPts val="100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Cloud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Computing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is Internet-based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1800"/>
              </a:lnSpc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computing,</a:t>
            </a:r>
            <a:r>
              <a:rPr sz="20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where</a:t>
            </a:r>
            <a:r>
              <a:rPr sz="20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shared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resources,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1800"/>
              </a:lnSpc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software,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information</a:t>
            </a:r>
            <a:r>
              <a:rPr sz="20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endParaRPr sz="2000">
              <a:latin typeface="Segoe UI"/>
              <a:cs typeface="Segoe UI"/>
            </a:endParaRPr>
          </a:p>
          <a:p>
            <a:pPr marL="12700" marR="320040">
              <a:lnSpc>
                <a:spcPct val="75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provided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computers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 other </a:t>
            </a:r>
            <a:r>
              <a:rPr sz="2000" spc="-5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devices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on</a:t>
            </a:r>
            <a:r>
              <a:rPr sz="20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demand.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805" y="1588007"/>
            <a:ext cx="7994142" cy="41376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77" y="329945"/>
            <a:ext cx="10557510" cy="399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>
                <a:solidFill>
                  <a:srgbClr val="3A3838"/>
                </a:solidFill>
                <a:latin typeface="Segoe UI Light"/>
                <a:cs typeface="Segoe UI Light"/>
              </a:rPr>
              <a:t>Transparency</a:t>
            </a:r>
            <a:r>
              <a:rPr sz="2800" spc="-15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45" dirty="0">
                <a:solidFill>
                  <a:srgbClr val="3A3838"/>
                </a:solidFill>
                <a:latin typeface="Segoe UI Light"/>
                <a:cs typeface="Segoe UI Light"/>
              </a:rPr>
              <a:t>of</a:t>
            </a:r>
            <a:r>
              <a:rPr sz="2800" spc="-10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20" dirty="0">
                <a:solidFill>
                  <a:srgbClr val="3A3838"/>
                </a:solidFill>
                <a:latin typeface="Segoe UI Light"/>
                <a:cs typeface="Segoe UI Light"/>
              </a:rPr>
              <a:t>service</a:t>
            </a:r>
            <a:r>
              <a:rPr sz="2800" spc="-30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3A3838"/>
                </a:solidFill>
                <a:latin typeface="Segoe UI Light"/>
                <a:cs typeface="Segoe UI Light"/>
              </a:rPr>
              <a:t>provider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egoe UI Light"/>
              <a:cs typeface="Segoe UI Light"/>
            </a:endParaRPr>
          </a:p>
          <a:p>
            <a:pPr marL="316230" marR="3492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There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no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transparency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 service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provider’s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infrastructure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800" b="1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area.</a:t>
            </a:r>
            <a:endParaRPr sz="2800">
              <a:latin typeface="Calibri"/>
              <a:cs typeface="Calibri"/>
            </a:endParaRPr>
          </a:p>
          <a:p>
            <a:pPr marL="316230" indent="-286385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75" dirty="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not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able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see the</a:t>
            </a:r>
            <a:r>
              <a:rPr sz="28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exact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location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 where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your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stored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316230">
              <a:lnSpc>
                <a:spcPct val="100000"/>
              </a:lnSpc>
            </a:pP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being</a:t>
            </a:r>
            <a:r>
              <a:rPr sz="2800" b="1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processed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16230" marR="1335405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big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challenge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organization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transfer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its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business </a:t>
            </a:r>
            <a:r>
              <a:rPr sz="2800" spc="-6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information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such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28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unknown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 vendor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77" y="329945"/>
            <a:ext cx="10772775" cy="2865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3A3838"/>
                </a:solidFill>
                <a:latin typeface="Segoe UI Light"/>
                <a:cs typeface="Segoe UI Light"/>
              </a:rPr>
              <a:t>Transforming</a:t>
            </a: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3A3838"/>
                </a:solidFill>
                <a:latin typeface="Segoe UI Light"/>
                <a:cs typeface="Segoe UI Light"/>
              </a:rPr>
              <a:t>the</a:t>
            </a:r>
            <a:r>
              <a:rPr sz="2800" spc="-15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data into</a:t>
            </a:r>
            <a:r>
              <a:rPr sz="2800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15" dirty="0">
                <a:solidFill>
                  <a:srgbClr val="3A3838"/>
                </a:solidFill>
                <a:latin typeface="Segoe UI Light"/>
                <a:cs typeface="Segoe UI Light"/>
              </a:rPr>
              <a:t>virtual</a:t>
            </a: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 set-up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egoe UI Light"/>
              <a:cs typeface="Segoe UI Light"/>
            </a:endParaRPr>
          </a:p>
          <a:p>
            <a:pPr marL="316230" marR="508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b="1" spc="-25" dirty="0">
                <a:solidFill>
                  <a:srgbClr val="273139"/>
                </a:solidFill>
                <a:latin typeface="Calibri"/>
                <a:cs typeface="Calibri"/>
              </a:rPr>
              <a:t>Transition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business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8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premise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up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8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virtual</a:t>
            </a:r>
            <a:r>
              <a:rPr sz="28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set-up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major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issue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various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organizations.</a:t>
            </a:r>
            <a:endParaRPr sz="2800">
              <a:latin typeface="Calibri"/>
              <a:cs typeface="Calibri"/>
            </a:endParaRPr>
          </a:p>
          <a:p>
            <a:pPr marL="316230" marR="565785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Data migration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network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configuration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serious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problems </a:t>
            </a:r>
            <a:r>
              <a:rPr sz="2800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behind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avoiding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technology.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77" y="329945"/>
            <a:ext cx="10213975" cy="2439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solidFill>
                  <a:srgbClr val="3A3838"/>
                </a:solidFill>
                <a:latin typeface="Segoe UI Light"/>
                <a:cs typeface="Segoe UI Light"/>
              </a:rPr>
              <a:t>Popularization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egoe UI Light"/>
              <a:cs typeface="Segoe UI Light"/>
            </a:endParaRPr>
          </a:p>
          <a:p>
            <a:pPr marL="316230" marR="508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idea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has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been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famous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 rush</a:t>
            </a:r>
            <a:r>
              <a:rPr sz="2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implementing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virtualization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among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CIOs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(chief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information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officers).</a:t>
            </a:r>
            <a:endParaRPr sz="2800">
              <a:latin typeface="Calibri"/>
              <a:cs typeface="Calibri"/>
            </a:endParaRPr>
          </a:p>
          <a:p>
            <a:pPr marL="316230" indent="-286385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This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has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led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complexities</a:t>
            </a:r>
            <a:r>
              <a:rPr sz="2800" b="1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than solutions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165988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253235"/>
            <a:ext cx="10945495" cy="294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These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some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common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problems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regarding</a:t>
            </a:r>
            <a:r>
              <a:rPr sz="22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cloud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computing</a:t>
            </a:r>
            <a:r>
              <a:rPr sz="22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execution</a:t>
            </a:r>
            <a:r>
              <a:rPr sz="22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real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life.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Segoe UI"/>
              <a:buAutoNum type="arabicPeriod"/>
            </a:pPr>
            <a:endParaRPr sz="2250">
              <a:latin typeface="Segoe UI"/>
              <a:cs typeface="Segoe UI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But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 benefits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cloud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computing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more 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vast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in</a:t>
            </a:r>
            <a:r>
              <a:rPr sz="22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comparison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these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hazards.</a:t>
            </a:r>
            <a:endParaRPr sz="2200">
              <a:latin typeface="Segoe UI"/>
              <a:cs typeface="Segoe UI"/>
            </a:endParaRPr>
          </a:p>
          <a:p>
            <a:pPr marL="527050" marR="5080" indent="-514350">
              <a:lnSpc>
                <a:spcPct val="130000"/>
              </a:lnSpc>
              <a:spcBef>
                <a:spcPts val="2200"/>
              </a:spcBef>
              <a:buAutoNum type="arabicPeriod"/>
              <a:tabLst>
                <a:tab pos="526415" algn="l"/>
                <a:tab pos="527050" algn="l"/>
                <a:tab pos="992505" algn="l"/>
                <a:tab pos="1600835" algn="l"/>
                <a:tab pos="2586355" algn="l"/>
                <a:tab pos="3218180" algn="l"/>
                <a:tab pos="3770629" algn="l"/>
                <a:tab pos="4792980" algn="l"/>
                <a:tab pos="6059170" algn="l"/>
                <a:tab pos="6678295" algn="l"/>
                <a:tab pos="7380605" algn="l"/>
                <a:tab pos="7933690" algn="l"/>
                <a:tab pos="8714105" algn="l"/>
                <a:tab pos="9850755" algn="l"/>
                <a:tab pos="10248900" algn="l"/>
              </a:tabLst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So	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ou	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shou</a:t>
            </a:r>
            <a:r>
              <a:rPr sz="2200" spc="10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	find	the	p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200" spc="3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fect	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soluti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ns	and	a</a:t>
            </a:r>
            <a:r>
              <a:rPr sz="2200" spc="-40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ail	the	huge	be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efits	</a:t>
            </a:r>
            <a:r>
              <a:rPr sz="2200" spc="-45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f	cl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ud 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technology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your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business.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Segoe UI"/>
              <a:buAutoNum type="arabicPeriod"/>
            </a:pPr>
            <a:endParaRPr sz="2250">
              <a:latin typeface="Segoe UI"/>
              <a:cs typeface="Segoe UI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It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take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your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business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new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heights!!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32734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5" dirty="0"/>
              <a:t>Security</a:t>
            </a:r>
            <a:r>
              <a:rPr spc="-35" dirty="0"/>
              <a:t> </a:t>
            </a:r>
            <a:r>
              <a:rPr spc="-5" dirty="0"/>
              <a:t>concern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286001"/>
            <a:ext cx="1062736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talk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 about the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security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concern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8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technology,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then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lot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questions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remain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unanswered.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84150" marR="184785" indent="-17145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Multiple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serious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threats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73139"/>
                </a:solidFill>
                <a:latin typeface="Calibri"/>
                <a:cs typeface="Calibri"/>
              </a:rPr>
              <a:t>like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73139"/>
                </a:solidFill>
                <a:latin typeface="Calibri"/>
                <a:cs typeface="Calibri"/>
              </a:rPr>
              <a:t>virus</a:t>
            </a:r>
            <a:r>
              <a:rPr sz="1800" b="1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73139"/>
                </a:solidFill>
                <a:latin typeface="Calibri"/>
                <a:cs typeface="Calibri"/>
              </a:rPr>
              <a:t>attacks</a:t>
            </a:r>
            <a:r>
              <a:rPr sz="1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73139"/>
                </a:solidFill>
                <a:latin typeface="Calibri"/>
                <a:cs typeface="Calibri"/>
              </a:rPr>
              <a:t>client</a:t>
            </a:r>
            <a:r>
              <a:rPr sz="1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73139"/>
                </a:solidFill>
                <a:latin typeface="Calibri"/>
                <a:cs typeface="Calibri"/>
              </a:rPr>
              <a:t>site</a:t>
            </a:r>
            <a:r>
              <a:rPr sz="1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73139"/>
                </a:solidFill>
                <a:latin typeface="Calibri"/>
                <a:cs typeface="Calibri"/>
              </a:rPr>
              <a:t>hacking</a:t>
            </a:r>
            <a:r>
              <a:rPr sz="1800" b="1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biggest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security </a:t>
            </a:r>
            <a:r>
              <a:rPr sz="1800" spc="-3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issues.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Entrepreneurs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 think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about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issues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before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adopting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technology</a:t>
            </a:r>
            <a:r>
              <a:rPr sz="18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 their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business.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84150" marR="5080" indent="-171450">
              <a:lnSpc>
                <a:spcPct val="150000"/>
              </a:lnSpc>
              <a:buFont typeface="Arial MT"/>
              <a:buChar char="•"/>
              <a:tabLst>
                <a:tab pos="184150" algn="l"/>
              </a:tabLst>
            </a:pP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Since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transferring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your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73139"/>
                </a:solidFill>
                <a:latin typeface="Calibri"/>
                <a:cs typeface="Calibri"/>
              </a:rPr>
              <a:t>company’s</a:t>
            </a:r>
            <a:r>
              <a:rPr sz="1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73139"/>
                </a:solidFill>
                <a:latin typeface="Calibri"/>
                <a:cs typeface="Calibri"/>
              </a:rPr>
              <a:t>important</a:t>
            </a:r>
            <a:r>
              <a:rPr sz="1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73139"/>
                </a:solidFill>
                <a:latin typeface="Calibri"/>
                <a:cs typeface="Calibri"/>
              </a:rPr>
              <a:t>details</a:t>
            </a:r>
            <a:r>
              <a:rPr sz="1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73139"/>
                </a:solidFill>
                <a:latin typeface="Calibri"/>
                <a:cs typeface="Calibri"/>
              </a:rPr>
              <a:t>third</a:t>
            </a:r>
            <a:r>
              <a:rPr sz="1800" b="1" dirty="0">
                <a:solidFill>
                  <a:srgbClr val="273139"/>
                </a:solidFill>
                <a:latin typeface="Calibri"/>
                <a:cs typeface="Calibri"/>
              </a:rPr>
              <a:t> party</a:t>
            </a:r>
            <a:r>
              <a:rPr sz="18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so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important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ensure</a:t>
            </a:r>
            <a:r>
              <a:rPr sz="1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73139"/>
                </a:solidFill>
                <a:latin typeface="Calibri"/>
                <a:cs typeface="Calibri"/>
              </a:rPr>
              <a:t>yourself </a:t>
            </a:r>
            <a:r>
              <a:rPr sz="1800" spc="-3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about the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manageability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security </a:t>
            </a:r>
            <a:r>
              <a:rPr sz="1800" spc="-20" dirty="0">
                <a:solidFill>
                  <a:srgbClr val="273139"/>
                </a:solidFill>
                <a:latin typeface="Calibri"/>
                <a:cs typeface="Calibri"/>
              </a:rPr>
              <a:t>system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3139"/>
                </a:solidFill>
                <a:latin typeface="Calibri"/>
                <a:cs typeface="Calibri"/>
              </a:rPr>
              <a:t>cloud.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50444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Selecting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5" dirty="0"/>
              <a:t>perfect</a:t>
            </a:r>
            <a:r>
              <a:rPr spc="-20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spc="-5" dirty="0"/>
              <a:t>set-up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276858"/>
            <a:ext cx="10642600" cy="450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Choosing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273139"/>
                </a:solidFill>
                <a:latin typeface="Calibri"/>
                <a:cs typeface="Calibri"/>
              </a:rPr>
              <a:t> appropriate cloud</a:t>
            </a:r>
            <a:r>
              <a:rPr sz="1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mechanism</a:t>
            </a:r>
            <a:r>
              <a:rPr sz="16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per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your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business’s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needs</a:t>
            </a:r>
            <a:r>
              <a:rPr sz="1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very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necessary.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313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three</a:t>
            </a:r>
            <a:r>
              <a:rPr sz="1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types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clouds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configuration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such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public,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private,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hybrid.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main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secret</a:t>
            </a:r>
            <a:r>
              <a:rPr sz="1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behind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successful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implementation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73139"/>
                </a:solidFill>
                <a:latin typeface="Calibri"/>
                <a:cs typeface="Calibri"/>
              </a:rPr>
              <a:t>picking up</a:t>
            </a:r>
            <a:r>
              <a:rPr sz="16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73139"/>
                </a:solidFill>
                <a:latin typeface="Calibri"/>
                <a:cs typeface="Calibri"/>
              </a:rPr>
              <a:t>right</a:t>
            </a:r>
            <a:r>
              <a:rPr sz="1600" b="1" dirty="0">
                <a:solidFill>
                  <a:srgbClr val="273139"/>
                </a:solidFill>
                <a:latin typeface="Calibri"/>
                <a:cs typeface="Calibri"/>
              </a:rPr>
              <a:t> one.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If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you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selecting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right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then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maybe you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face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some</a:t>
            </a:r>
            <a:r>
              <a:rPr sz="1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73139"/>
                </a:solidFill>
                <a:latin typeface="Calibri"/>
                <a:cs typeface="Calibri"/>
              </a:rPr>
              <a:t>serious</a:t>
            </a:r>
            <a:r>
              <a:rPr sz="16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73139"/>
                </a:solidFill>
                <a:latin typeface="Calibri"/>
                <a:cs typeface="Calibri"/>
              </a:rPr>
              <a:t>hazards.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313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companies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vast</a:t>
            </a:r>
            <a:r>
              <a:rPr sz="1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data,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prefer</a:t>
            </a:r>
            <a:r>
              <a:rPr sz="16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private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clouds,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while</a:t>
            </a:r>
            <a:r>
              <a:rPr sz="16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small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organizations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usually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use public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clouds.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few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companies</a:t>
            </a:r>
            <a:r>
              <a:rPr sz="16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like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go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16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balanced</a:t>
            </a:r>
            <a:r>
              <a:rPr sz="16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approach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hybrid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clouds.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Choose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 cloud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computing consulting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service which is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aware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of and clearly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discloses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terms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1600" spc="-5" dirty="0">
                <a:solidFill>
                  <a:srgbClr val="273139"/>
                </a:solidFill>
                <a:latin typeface="Calibri"/>
                <a:cs typeface="Calibri"/>
              </a:rPr>
              <a:t>conditions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regarding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cloud </a:t>
            </a:r>
            <a:r>
              <a:rPr sz="1600" spc="-3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implementation </a:t>
            </a:r>
            <a:r>
              <a:rPr sz="16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Calibri"/>
                <a:cs typeface="Calibri"/>
              </a:rPr>
              <a:t>security.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51866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Real</a:t>
            </a:r>
            <a:r>
              <a:rPr spc="-30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monitoring</a:t>
            </a:r>
            <a:r>
              <a:rPr spc="-2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50060"/>
            <a:ext cx="6241415" cy="470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0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agencies,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required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monitor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20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Calibri"/>
                <a:cs typeface="Calibri"/>
              </a:rPr>
              <a:t>system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000" spc="-4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real-time.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721995" indent="-285750" algn="just">
              <a:lnSpc>
                <a:spcPct val="14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It is a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compulsory term 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their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business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that they </a:t>
            </a:r>
            <a:r>
              <a:rPr sz="2000" spc="-4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continuously monitor and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maintain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their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inventory </a:t>
            </a:r>
            <a:r>
              <a:rPr sz="2000" spc="-4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182880" indent="-285750">
              <a:lnSpc>
                <a:spcPct val="14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Banks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and some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government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agencies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need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update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Calibri"/>
                <a:cs typeface="Calibri"/>
              </a:rPr>
              <a:t>system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real-time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but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providers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000" spc="-43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unable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match</a:t>
            </a:r>
            <a:r>
              <a:rPr sz="20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requirement.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313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really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 big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challenge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cloud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providers.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2383" y="1886711"/>
            <a:ext cx="4190238" cy="2094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29165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Resolving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5" dirty="0"/>
              <a:t>stress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295145"/>
            <a:ext cx="10711180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Every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organization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wants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0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control</a:t>
            </a:r>
            <a:r>
              <a:rPr sz="20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0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access</a:t>
            </a:r>
            <a:r>
              <a:rPr sz="20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It is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easy</a:t>
            </a:r>
            <a:r>
              <a:rPr sz="20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hand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over</a:t>
            </a:r>
            <a:r>
              <a:rPr sz="20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your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precious</a:t>
            </a:r>
            <a:r>
              <a:rPr sz="20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third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73139"/>
                </a:solidFill>
                <a:latin typeface="Calibri"/>
                <a:cs typeface="Calibri"/>
              </a:rPr>
              <a:t>party.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410209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main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tension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between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enterprises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executives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desire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control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new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modes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of </a:t>
            </a:r>
            <a:r>
              <a:rPr sz="2000" spc="-4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operations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while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technology.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3139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tensions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0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unsolvable,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but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suggest</a:t>
            </a:r>
            <a:r>
              <a:rPr sz="20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providers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clients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alike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20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deliberately </a:t>
            </a:r>
            <a:r>
              <a:rPr sz="2000" spc="-4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address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suite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challenges</a:t>
            </a:r>
            <a:r>
              <a:rPr sz="20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 planning,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contracting</a:t>
            </a:r>
            <a:r>
              <a:rPr sz="20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managing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services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43599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Reliability</a:t>
            </a:r>
            <a:r>
              <a:rPr spc="-3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new</a:t>
            </a:r>
            <a:r>
              <a:rPr spc="-30" dirty="0"/>
              <a:t> </a:t>
            </a:r>
            <a:r>
              <a:rPr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282191"/>
            <a:ext cx="1029398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human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 nature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that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we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trust the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things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front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our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eyes.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Normally</a:t>
            </a:r>
            <a:r>
              <a:rPr sz="17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entrepreneurs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hesitate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give</a:t>
            </a:r>
            <a:r>
              <a:rPr sz="17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organizational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information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unknown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73139"/>
                </a:solidFill>
                <a:latin typeface="Calibri"/>
                <a:cs typeface="Calibri"/>
              </a:rPr>
              <a:t>provider.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think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information </a:t>
            </a:r>
            <a:r>
              <a:rPr sz="1700" b="1" spc="-15" dirty="0">
                <a:solidFill>
                  <a:srgbClr val="273139"/>
                </a:solidFill>
                <a:latin typeface="Calibri"/>
                <a:cs typeface="Calibri"/>
              </a:rPr>
              <a:t>stored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 in</a:t>
            </a:r>
            <a:r>
              <a:rPr sz="17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17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office</a:t>
            </a:r>
            <a:r>
              <a:rPr sz="17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premises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7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more</a:t>
            </a:r>
            <a:r>
              <a:rPr sz="17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secure and</a:t>
            </a:r>
            <a:r>
              <a:rPr sz="17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easily</a:t>
            </a:r>
            <a:r>
              <a:rPr sz="17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accessible.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3139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using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computing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 a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fear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losing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 control</a:t>
            </a:r>
            <a:r>
              <a:rPr sz="17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over</a:t>
            </a:r>
            <a:r>
              <a:rPr sz="17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7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think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taken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them</a:t>
            </a:r>
            <a:r>
              <a:rPr sz="17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 handover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unknown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third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73139"/>
                </a:solidFill>
                <a:latin typeface="Calibri"/>
                <a:cs typeface="Calibri"/>
              </a:rPr>
              <a:t>party.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Security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threads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 are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increased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17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do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know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where</a:t>
            </a:r>
            <a:r>
              <a:rPr sz="17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17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1700" b="1" spc="-10" dirty="0">
                <a:solidFill>
                  <a:srgbClr val="273139"/>
                </a:solidFill>
                <a:latin typeface="Calibri"/>
                <a:cs typeface="Calibri"/>
              </a:rPr>
              <a:t>information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700" b="1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73139"/>
                </a:solidFill>
                <a:latin typeface="Calibri"/>
                <a:cs typeface="Calibri"/>
              </a:rPr>
              <a:t>processed.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3139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frights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unknown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73139"/>
                </a:solidFill>
                <a:latin typeface="Calibri"/>
                <a:cs typeface="Calibri"/>
              </a:rPr>
              <a:t>providers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must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very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amicably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dealt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eliminated</a:t>
            </a:r>
            <a:r>
              <a:rPr sz="17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17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17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73139"/>
                </a:solidFill>
                <a:latin typeface="Calibri"/>
                <a:cs typeface="Calibri"/>
              </a:rPr>
              <a:t>minds.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" y="329945"/>
            <a:ext cx="49923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30" dirty="0"/>
              <a:t> </a:t>
            </a:r>
            <a:r>
              <a:rPr spc="-5" dirty="0"/>
              <a:t>on</a:t>
            </a:r>
            <a:r>
              <a:rPr spc="-15" dirty="0"/>
              <a:t> </a:t>
            </a:r>
            <a:r>
              <a:rPr spc="20" dirty="0"/>
              <a:t>service</a:t>
            </a:r>
            <a:r>
              <a:rPr spc="-25" dirty="0"/>
              <a:t> </a:t>
            </a:r>
            <a:r>
              <a:rPr spc="-10" dirty="0"/>
              <a:t>providers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65" y="1129791"/>
            <a:ext cx="10662285" cy="442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08025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uninterrupted</a:t>
            </a:r>
            <a:r>
              <a:rPr sz="24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services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working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necessary</a:t>
            </a:r>
            <a:r>
              <a:rPr sz="24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acquire </a:t>
            </a:r>
            <a:r>
              <a:rPr sz="2400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vendor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services with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proper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infrastructural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 and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technical expertise.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authorized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vendor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who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meet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security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standards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your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company’s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internal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policies and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government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agencies.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50000"/>
              </a:lnSpc>
              <a:buClr>
                <a:srgbClr val="273139"/>
              </a:buClr>
              <a:buFont typeface="Arial MT"/>
              <a:buChar char="•"/>
              <a:tabLst>
                <a:tab pos="366395" algn="l"/>
                <a:tab pos="36703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selecting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 service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provider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must 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carefully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read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 the service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agreement</a:t>
            </a:r>
            <a:r>
              <a:rPr sz="2400" b="1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Calibri"/>
                <a:cs typeface="Calibri"/>
              </a:rPr>
              <a:t>understand</a:t>
            </a:r>
            <a:r>
              <a:rPr sz="2400" b="1" dirty="0">
                <a:solidFill>
                  <a:srgbClr val="273139"/>
                </a:solidFill>
                <a:latin typeface="Calibri"/>
                <a:cs typeface="Calibri"/>
              </a:rPr>
              <a:t> their </a:t>
            </a:r>
            <a:r>
              <a:rPr sz="2400" b="1" spc="-5" dirty="0">
                <a:solidFill>
                  <a:srgbClr val="273139"/>
                </a:solidFill>
                <a:latin typeface="Calibri"/>
                <a:cs typeface="Calibri"/>
              </a:rPr>
              <a:t>policies</a:t>
            </a:r>
            <a:r>
              <a:rPr sz="24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terms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provision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of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compensation </a:t>
            </a:r>
            <a:r>
              <a:rPr sz="2400" spc="-5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case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of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outage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lock-in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clauses.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677" y="329945"/>
            <a:ext cx="10866755" cy="513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Cultural</a:t>
            </a:r>
            <a:r>
              <a:rPr sz="2800" spc="-35" dirty="0">
                <a:solidFill>
                  <a:srgbClr val="3A3838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3A3838"/>
                </a:solidFill>
                <a:latin typeface="Segoe UI Light"/>
                <a:cs typeface="Segoe UI Light"/>
              </a:rPr>
              <a:t>obstacles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egoe UI Light"/>
              <a:cs typeface="Segoe UI Light"/>
            </a:endParaRPr>
          </a:p>
          <a:p>
            <a:pPr marL="316230" marR="508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High authority of the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company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organizational culture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has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also 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become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big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obstacle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proper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implementation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computing.</a:t>
            </a:r>
            <a:endParaRPr sz="2800">
              <a:latin typeface="Calibri"/>
              <a:cs typeface="Calibri"/>
            </a:endParaRPr>
          </a:p>
          <a:p>
            <a:pPr marL="316230" marR="111125" indent="-285750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b="1" spc="-85" dirty="0">
                <a:solidFill>
                  <a:srgbClr val="273139"/>
                </a:solidFill>
                <a:latin typeface="Calibri"/>
                <a:cs typeface="Calibri"/>
              </a:rPr>
              <a:t>Top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authority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never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wants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73139"/>
                </a:solidFill>
                <a:latin typeface="Calibri"/>
                <a:cs typeface="Calibri"/>
              </a:rPr>
              <a:t>store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important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company </a:t>
            </a:r>
            <a:r>
              <a:rPr sz="2800" b="1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somewhere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else</a:t>
            </a:r>
            <a:r>
              <a:rPr sz="2800" b="1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where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able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control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2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access the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16230" marR="206375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139"/>
                </a:solidFill>
                <a:latin typeface="Calibri"/>
                <a:cs typeface="Calibri"/>
              </a:rPr>
              <a:t>have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misconceptions</a:t>
            </a:r>
            <a:r>
              <a:rPr sz="28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minds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puts</a:t>
            </a:r>
            <a:r>
              <a:rPr sz="28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organization at </a:t>
            </a:r>
            <a:r>
              <a:rPr sz="2800" spc="-6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risk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seeping </a:t>
            </a:r>
            <a:r>
              <a:rPr sz="2800" b="1" spc="-5" dirty="0">
                <a:solidFill>
                  <a:srgbClr val="273139"/>
                </a:solidFill>
                <a:latin typeface="Calibri"/>
                <a:cs typeface="Calibri"/>
              </a:rPr>
              <a:t>out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important</a:t>
            </a:r>
            <a:r>
              <a:rPr sz="2800" b="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details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16230" marR="736600" indent="-285750">
              <a:lnSpc>
                <a:spcPct val="100000"/>
              </a:lnSpc>
              <a:spcBef>
                <a:spcPts val="220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Their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mindset</a:t>
            </a:r>
            <a:r>
              <a:rPr sz="28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such</a:t>
            </a:r>
            <a:r>
              <a:rPr sz="28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organization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on</a:t>
            </a:r>
            <a:r>
              <a:rPr sz="2800" spc="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73139"/>
                </a:solidFill>
                <a:latin typeface="Calibri"/>
                <a:cs typeface="Calibri"/>
              </a:rPr>
              <a:t>risk-averse</a:t>
            </a:r>
            <a:r>
              <a:rPr sz="2800" b="1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139"/>
                </a:solidFill>
                <a:latin typeface="Calibri"/>
                <a:cs typeface="Calibri"/>
              </a:rPr>
              <a:t>footing</a:t>
            </a:r>
            <a:r>
              <a:rPr sz="2800" spc="-10" dirty="0">
                <a:solidFill>
                  <a:srgbClr val="273139"/>
                </a:solidFill>
                <a:latin typeface="Calibri"/>
                <a:cs typeface="Calibri"/>
              </a:rPr>
              <a:t>, </a:t>
            </a:r>
            <a:r>
              <a:rPr sz="2800" spc="-6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which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makes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it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more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73139"/>
                </a:solidFill>
                <a:latin typeface="Calibri"/>
                <a:cs typeface="Calibri"/>
              </a:rPr>
              <a:t>reluctant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139"/>
                </a:solidFill>
                <a:latin typeface="Calibri"/>
                <a:cs typeface="Calibri"/>
              </a:rPr>
              <a:t>migrate to</a:t>
            </a:r>
            <a:r>
              <a:rPr sz="2800" dirty="0">
                <a:solidFill>
                  <a:srgbClr val="273139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Calibri"/>
                <a:cs typeface="Calibri"/>
              </a:rPr>
              <a:t>solution.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1604</Words>
  <Application>Microsoft Office PowerPoint</Application>
  <PresentationFormat>Custom</PresentationFormat>
  <Paragraphs>171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Issues and Challenges</vt:lpstr>
      <vt:lpstr>Cloud with right decision</vt:lpstr>
      <vt:lpstr>Data Security concern</vt:lpstr>
      <vt:lpstr>Selecting the perfect cloud set-up</vt:lpstr>
      <vt:lpstr>Real time monitoring requirements</vt:lpstr>
      <vt:lpstr>Resolving the stress</vt:lpstr>
      <vt:lpstr>Reliability on new technology</vt:lpstr>
      <vt:lpstr>Dependency on service providers</vt:lpstr>
      <vt:lpstr>PowerPoint Presentation</vt:lpstr>
      <vt:lpstr>Cost barrier</vt:lpstr>
      <vt:lpstr>Lack of knowledge and expertise</vt:lpstr>
      <vt:lpstr>PowerPoint Presentation</vt:lpstr>
      <vt:lpstr>Alleviate the threats risk</vt:lpstr>
      <vt:lpstr>Unauthorized service providers</vt:lpstr>
      <vt:lpstr>Hacking of brand</vt:lpstr>
      <vt:lpstr>Recovery of lost data</vt:lpstr>
      <vt:lpstr>Data portability</vt:lpstr>
      <vt:lpstr>Cloud management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Issues and Challenges</dc:title>
  <dc:creator>106263</dc:creator>
  <cp:lastModifiedBy>Windows User</cp:lastModifiedBy>
  <cp:revision>1</cp:revision>
  <dcterms:created xsi:type="dcterms:W3CDTF">2023-04-21T13:42:50Z</dcterms:created>
  <dcterms:modified xsi:type="dcterms:W3CDTF">2023-04-21T13:43:39Z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2023-04-21T00:00:00Z</vt:filetime>
  </property>
</Properties>
</file>