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98425" y="0"/>
            <a:ext cx="11582400" cy="6042660"/>
          </a:xfrm>
          <a:prstGeom prst="rect">
            <a:avLst/>
          </a:prstGeom>
          <a:noFill/>
          <a:ln w="9525">
            <a:noFill/>
          </a:ln>
        </p:spPr>
        <p:txBody>
          <a:bodyPr wrap="square">
            <a:spAutoFit/>
          </a:bodyPr>
          <a:p>
            <a:pPr indent="1019810"/>
            <a:r>
              <a:rPr lang="en-IN" altLang="en-US" sz="5000" b="1" i="1" u="sng">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3">
                      <a:satMod val="175000"/>
                      <a:alpha val="40000"/>
                    </a:schemeClr>
                  </a:glow>
                  <a:outerShdw dist="38100" dir="2640000" algn="bl" rotWithShape="0">
                    <a:schemeClr val="tx2">
                      <a:lumMod val="75000"/>
                    </a:schemeClr>
                  </a:outerShdw>
                </a:effectLst>
                <a:latin typeface="Times New Roman" panose="02020603050405020304" charset="0"/>
                <a:ea typeface="SimSun" panose="02010600030101010101" pitchFamily="2" charset="-122"/>
              </a:rPr>
              <a:t>PROJECT TITLE:</a:t>
            </a:r>
            <a:endParaRPr lang="en-US" sz="5000" b="1" i="1" u="sng">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3">
                    <a:satMod val="175000"/>
                    <a:alpha val="40000"/>
                  </a:schemeClr>
                </a:glow>
                <a:outerShdw dist="38100" dir="2640000" algn="bl" rotWithShape="0">
                  <a:schemeClr val="tx2">
                    <a:lumMod val="75000"/>
                  </a:schemeClr>
                </a:outerShdw>
              </a:effectLst>
              <a:latin typeface="Times New Roman" panose="02020603050405020304" charset="0"/>
              <a:ea typeface="SimSun" panose="02010600030101010101" pitchFamily="2" charset="-122"/>
            </a:endParaRPr>
          </a:p>
          <a:p>
            <a:pPr indent="1019810"/>
            <a:r>
              <a:rPr lang="en-IN" altLang="en-US" sz="4000" b="1" i="1">
                <a:ln w="22225">
                  <a:solidFill>
                    <a:schemeClr val="accent2"/>
                  </a:solidFill>
                  <a:prstDash val="solid"/>
                </a:ln>
                <a:solidFill>
                  <a:schemeClr val="accent2">
                    <a:lumMod val="40000"/>
                    <a:lumOff val="60000"/>
                  </a:schemeClr>
                </a:solidFill>
                <a:effectLst/>
                <a:latin typeface="Times New Roman" panose="02020603050405020304" charset="0"/>
                <a:ea typeface="SimSun" panose="02010600030101010101" pitchFamily="2" charset="-122"/>
              </a:rPr>
              <a:t>                          </a:t>
            </a:r>
            <a:r>
              <a:rPr lang="en-IN" altLang="en-US" sz="4000" b="1" i="1">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latin typeface="Times New Roman" panose="02020603050405020304" charset="0"/>
                <a:ea typeface="SimSun" panose="02010600030101010101" pitchFamily="2" charset="-122"/>
              </a:rPr>
              <a:t> </a:t>
            </a:r>
            <a:r>
              <a:rPr lang="en-US" sz="6000" b="1" i="1" u="sng">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latin typeface="Times New Roman" panose="02020603050405020304" charset="0"/>
                <a:ea typeface="SimSun" panose="02010600030101010101" pitchFamily="2" charset="-122"/>
              </a:rPr>
              <a:t>Health Care Chat Bot</a:t>
            </a:r>
            <a:r>
              <a:rPr lang="en-IN" altLang="en-US" sz="6000" b="1" i="1" u="sng">
                <a:ln w="22225">
                  <a:solidFill>
                    <a:schemeClr val="accent2"/>
                  </a:solidFill>
                  <a:prstDash val="solid"/>
                </a:ln>
                <a:solidFill>
                  <a:schemeClr val="accent2">
                    <a:lumMod val="40000"/>
                    <a:lumOff val="60000"/>
                  </a:schemeClr>
                </a:solidFill>
                <a:effectLst/>
                <a:latin typeface="Times New Roman" panose="02020603050405020304" charset="0"/>
                <a:ea typeface="SimSun" panose="02010600030101010101" pitchFamily="2" charset="-122"/>
              </a:rPr>
              <a:t> </a:t>
            </a:r>
            <a:r>
              <a:rPr lang="en-IN" altLang="en-US" sz="6000" b="1" i="1">
                <a:ln w="22225">
                  <a:solidFill>
                    <a:schemeClr val="accent2"/>
                  </a:solidFill>
                  <a:prstDash val="solid"/>
                </a:ln>
                <a:solidFill>
                  <a:schemeClr val="accent2">
                    <a:lumMod val="40000"/>
                    <a:lumOff val="60000"/>
                  </a:schemeClr>
                </a:solidFill>
                <a:effectLst/>
                <a:latin typeface="Times New Roman" panose="02020603050405020304" charset="0"/>
                <a:ea typeface="SimSun" panose="02010600030101010101" pitchFamily="2" charset="-122"/>
              </a:rPr>
              <a:t> </a:t>
            </a:r>
            <a:r>
              <a:rPr lang="en-IN" altLang="en-US" sz="6000" b="1" i="1">
                <a:solidFill>
                  <a:srgbClr val="ED7D31"/>
                </a:solidFill>
                <a:latin typeface="Times New Roman" panose="02020603050405020304" charset="0"/>
                <a:ea typeface="SimSun" panose="02010600030101010101" pitchFamily="2" charset="-122"/>
              </a:rPr>
              <a:t>   </a:t>
            </a:r>
            <a:r>
              <a:rPr lang="en-IN" altLang="en-US" sz="4000" b="1" i="1">
                <a:solidFill>
                  <a:srgbClr val="ED7D31"/>
                </a:solidFill>
                <a:latin typeface="Times New Roman" panose="02020603050405020304" charset="0"/>
                <a:ea typeface="SimSun" panose="02010600030101010101" pitchFamily="2" charset="-122"/>
              </a:rPr>
              <a:t>                    </a:t>
            </a:r>
            <a:r>
              <a:rPr lang="en-US" sz="2000" b="1" i="1">
                <a:solidFill>
                  <a:srgbClr val="000000"/>
                </a:solidFill>
                <a:latin typeface="Times New Roman" panose="02020603050405020304" charset="0"/>
                <a:ea typeface="SimSun" panose="02010600030101010101" pitchFamily="2" charset="-122"/>
              </a:rPr>
              <a:t> </a:t>
            </a:r>
            <a:r>
              <a:rPr lang="en-US" b="0">
                <a:latin typeface="Calibri" panose="020F0502020204030204" charset="0"/>
                <a:ea typeface="SimSun" panose="02010600030101010101" pitchFamily="2" charset="-122"/>
                <a:cs typeface="Times New Roman" panose="02020603050405020304" charset="0"/>
              </a:rPr>
              <a:t>   </a:t>
            </a:r>
            <a:endParaRPr lang="en-US" sz="3000" b="1" i="1" u="sng">
              <a:solidFill>
                <a:srgbClr val="C00000"/>
              </a:solidFill>
              <a:latin typeface="Calibri" panose="020F0502020204030204" charset="0"/>
              <a:ea typeface="SimSun" panose="02010600030101010101" pitchFamily="2" charset="-122"/>
              <a:cs typeface="Times New Roman" panose="02020603050405020304" charset="0"/>
            </a:endParaRPr>
          </a:p>
          <a:p>
            <a:pPr indent="1019810"/>
            <a:r>
              <a:rPr lang="en-US" sz="3000" b="1" i="1" u="sng">
                <a:solidFill>
                  <a:srgbClr val="C00000"/>
                </a:solidFill>
                <a:effectLst>
                  <a:innerShdw blurRad="63500" dist="50800" dir="13500000">
                    <a:srgbClr val="000000">
                      <a:alpha val="50000"/>
                    </a:srgbClr>
                  </a:innerShdw>
                </a:effectLst>
                <a:latin typeface="Calibri" panose="020F0502020204030204" charset="0"/>
                <a:ea typeface="SimSun" panose="02010600030101010101" pitchFamily="2" charset="-122"/>
                <a:cs typeface="Times New Roman" panose="02020603050405020304" charset="0"/>
              </a:rPr>
              <a:t>GROUP MEMBERS:</a:t>
            </a:r>
            <a:r>
              <a:rPr lang="en-US" b="0">
                <a:latin typeface="Calibri" panose="020F0502020204030204" charset="0"/>
                <a:ea typeface="SimSun" panose="02010600030101010101" pitchFamily="2" charset="-122"/>
                <a:cs typeface="Times New Roman" panose="02020603050405020304" charset="0"/>
              </a:rPr>
              <a:t></a:t>
            </a:r>
            <a:r>
              <a:rPr lang="en-US" b="0">
                <a:l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cs typeface="Times New Roman" panose="02020603050405020304" charset="0"/>
              </a:rPr>
              <a:t> </a:t>
            </a:r>
            <a:r>
              <a:rPr lang="en-US" sz="1600" b="1" i="1" u="sng">
                <a:ln/>
                <a:solidFill>
                  <a:schemeClr val="tx1"/>
                </a:solidFill>
                <a:effectLst>
                  <a:outerShdw blurRad="38100" dist="19050" dir="2700000" algn="tl" rotWithShape="0">
                    <a:schemeClr val="dk1">
                      <a:alpha val="40000"/>
                    </a:schemeClr>
                  </a:outerShdw>
                </a:effectLst>
                <a:latin typeface="Bahnschrift SemiBold" panose="020B0502040204020203" charset="0"/>
                <a:ea typeface="SimSun" panose="02010600030101010101" pitchFamily="2" charset="-122"/>
              </a:rPr>
              <a:t>NAME: </a:t>
            </a:r>
            <a:r>
              <a:rPr lang="en-US" sz="1600" b="0" i="1" u="sng">
                <a:ln/>
                <a:solidFill>
                  <a:schemeClr val="tx1"/>
                </a:solidFill>
                <a:effectLst>
                  <a:outerShdw blurRad="38100" dist="19050" dir="2700000" algn="tl" rotWithShape="0">
                    <a:schemeClr val="dk1">
                      <a:alpha val="40000"/>
                    </a:schemeClr>
                  </a:outerShdw>
                </a:effectLst>
                <a:latin typeface="Bahnschrift SemiBold" panose="020B0502040204020203" charset="0"/>
                <a:ea typeface="SimSun" panose="02010600030101010101" pitchFamily="2" charset="-122"/>
              </a:rPr>
              <a:t>Amit Kumar </a:t>
            </a:r>
            <a:r>
              <a:rPr lang="en-US" sz="1600" b="1" i="1" u="sng">
                <a:ln/>
                <a:solidFill>
                  <a:schemeClr val="tx1"/>
                </a:solidFill>
                <a:effectLst>
                  <a:outerShdw blurRad="38100" dist="19050" dir="2700000" algn="tl" rotWithShape="0">
                    <a:schemeClr val="dk1">
                      <a:alpha val="40000"/>
                    </a:schemeClr>
                  </a:outerShdw>
                </a:effectLst>
                <a:latin typeface="Bahnschrift SemiBold" panose="020B0502040204020203" charset="0"/>
                <a:ea typeface="SimSun" panose="02010600030101010101" pitchFamily="2" charset="-122"/>
              </a:rPr>
              <a:t>UID: </a:t>
            </a:r>
            <a:r>
              <a:rPr lang="en-US" sz="1600" b="0" i="1" u="sng">
                <a:ln/>
                <a:solidFill>
                  <a:schemeClr val="tx1"/>
                </a:solidFill>
                <a:effectLst>
                  <a:outerShdw blurRad="38100" dist="19050" dir="2700000" algn="tl" rotWithShape="0">
                    <a:schemeClr val="dk1">
                      <a:alpha val="40000"/>
                    </a:schemeClr>
                  </a:outerShdw>
                </a:effectLst>
                <a:latin typeface="Bahnschrift SemiBold" panose="020B0502040204020203" charset="0"/>
                <a:ea typeface="SimSun" panose="02010600030101010101" pitchFamily="2" charset="-122"/>
              </a:rPr>
              <a:t>19BCS1409 </a:t>
            </a:r>
            <a:r>
              <a:rPr lang="en-US" sz="1600" b="0" i="1" u="sng">
                <a:solidFill>
                  <a:schemeClr val="tx1"/>
                </a:solidFill>
                <a:latin typeface="Calibri" panose="020F0502020204030204" charset="0"/>
                <a:ea typeface="SimSun" panose="02010600030101010101" pitchFamily="2" charset="-122"/>
                <a:cs typeface="Times New Roman" panose="02020603050405020304" charset="0"/>
              </a:rPr>
              <a:t> </a:t>
            </a:r>
            <a:endParaRPr lang="en-US" sz="1600" b="1" i="1" u="sng">
              <a:solidFill>
                <a:schemeClr val="tx1"/>
              </a:solidFill>
              <a:latin typeface="Times New Roman" panose="02020603050405020304" charset="0"/>
              <a:ea typeface="SimSun" panose="02010600030101010101" pitchFamily="2" charset="-122"/>
            </a:endParaRPr>
          </a:p>
          <a:p>
            <a:pPr indent="1019810"/>
            <a:r>
              <a:rPr lang="en-IN" altLang="en-US" sz="1600" b="1" i="1">
                <a:ln w="12700">
                  <a:solidFill>
                    <a:schemeClr val="accent1"/>
                  </a:solidFill>
                  <a:prstDash val="solid"/>
                </a:ln>
                <a:solidFill>
                  <a:schemeClr val="tx1"/>
                </a:solidFill>
                <a:effectLst>
                  <a:outerShdw dist="38100" dir="2640000" algn="bl" rotWithShape="0">
                    <a:schemeClr val="accent1"/>
                  </a:outerShdw>
                </a:effectLst>
                <a:latin typeface="Times New Roman" panose="02020603050405020304" charset="0"/>
                <a:ea typeface="SimSun" panose="02010600030101010101" pitchFamily="2" charset="-122"/>
              </a:rPr>
              <a:t>  </a:t>
            </a:r>
            <a:r>
              <a:rPr lang="en-IN" altLang="en-US" sz="1600" b="1" i="1">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IN" alt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NAME: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Arun Gosain </a:t>
            </a:r>
            <a:endPar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endParaRPr>
          </a:p>
          <a:p>
            <a:pPr indent="1019810"/>
            <a:r>
              <a:rPr lang="en-IN" altLang="en-US" sz="1600" b="1" i="1">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IN" alt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UID: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19BCS1413 </a:t>
            </a:r>
            <a:r>
              <a:rPr lang="en-US" sz="1600" b="0" i="1" u="sng">
                <a:solidFill>
                  <a:schemeClr val="tx1"/>
                </a:solidFill>
                <a:latin typeface="Calibri" panose="020F0502020204030204" charset="0"/>
                <a:ea typeface="SimSun" panose="02010600030101010101" pitchFamily="2" charset="-122"/>
                <a:cs typeface="Times New Roman" panose="02020603050405020304" charset="0"/>
              </a:rPr>
              <a:t> </a:t>
            </a:r>
            <a:endParaRPr lang="en-US" sz="1600" b="1" i="1" u="sng">
              <a:solidFill>
                <a:schemeClr val="tx1"/>
              </a:solidFill>
              <a:latin typeface="Times New Roman" panose="02020603050405020304" charset="0"/>
              <a:ea typeface="SimSun" panose="02010600030101010101" pitchFamily="2" charset="-122"/>
            </a:endParaRPr>
          </a:p>
          <a:p>
            <a:pPr indent="1019810"/>
            <a:r>
              <a:rPr lang="en-IN" altLang="en-US" sz="1600" b="1" i="1">
                <a:ln w="12700">
                  <a:solidFill>
                    <a:schemeClr val="accent5"/>
                  </a:solidFill>
                  <a:prstDash val="solid"/>
                </a:ln>
                <a:solidFill>
                  <a:schemeClr val="tx1"/>
                </a:solidFill>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NAME: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Kishan Kumar </a:t>
            </a:r>
            <a:endPar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endParaRPr>
          </a:p>
          <a:p>
            <a:pPr indent="1019810"/>
            <a:r>
              <a:rPr lang="en-IN" altLang="en-US" sz="1600" b="1" i="1">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UID: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19BCS1421 </a:t>
            </a:r>
            <a:r>
              <a:rPr lang="en-US" sz="1600" b="0" i="1" u="sng">
                <a:solidFill>
                  <a:schemeClr val="tx1"/>
                </a:solidFill>
                <a:latin typeface="Calibri" panose="020F0502020204030204" charset="0"/>
                <a:ea typeface="SimSun" panose="02010600030101010101" pitchFamily="2" charset="-122"/>
                <a:cs typeface="Times New Roman" panose="02020603050405020304" charset="0"/>
              </a:rPr>
              <a:t> </a:t>
            </a:r>
            <a:endParaRPr lang="en-US" sz="1600" b="1" i="1" u="sng">
              <a:solidFill>
                <a:schemeClr val="tx1"/>
              </a:solidFill>
              <a:latin typeface="Times New Roman" panose="02020603050405020304" charset="0"/>
              <a:ea typeface="SimSun" panose="02010600030101010101" pitchFamily="2" charset="-122"/>
            </a:endParaRPr>
          </a:p>
          <a:p>
            <a:pPr indent="1019810">
              <a:lnSpc>
                <a:spcPct val="90000"/>
              </a:lnSpc>
            </a:pPr>
            <a:r>
              <a:rPr lang="en-IN" altLang="en-US" sz="1600" b="1" i="1">
                <a:ln w="12700">
                  <a:solidFill>
                    <a:schemeClr val="accent1"/>
                  </a:solidFill>
                  <a:prstDash val="solid"/>
                </a:ln>
                <a:solidFill>
                  <a:schemeClr val="tx1"/>
                </a:solidFill>
                <a:effectLst>
                  <a:outerShdw dist="38100" dir="2640000" algn="bl" rotWithShape="0">
                    <a:schemeClr val="accent1"/>
                  </a:outerShdw>
                </a:effectLst>
                <a:latin typeface="Times New Roman" panose="02020603050405020304" charset="0"/>
                <a:ea typeface="SimSun" panose="02010600030101010101" pitchFamily="2" charset="-122"/>
              </a:rPr>
              <a:t>                                                                </a:t>
            </a:r>
            <a:r>
              <a:rPr lang="en-IN" altLang="en-US" sz="1600" b="1" i="1">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NAME: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Preeti </a:t>
            </a:r>
            <a:endPar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endParaRPr>
          </a:p>
          <a:p>
            <a:pPr indent="1019810">
              <a:lnSpc>
                <a:spcPct val="90000"/>
              </a:lnSpc>
            </a:pPr>
            <a:r>
              <a:rPr lang="en-IN" altLang="en-US" sz="1600" b="1" i="1">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r>
              <a:rPr lang="en-US" sz="1600" b="1"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UID: </a:t>
            </a:r>
            <a:r>
              <a:rPr lang="en-US" sz="1600" b="0" i="1" u="sng">
                <a:ln/>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19BCS1423</a:t>
            </a:r>
            <a:endParaRPr lang="en-US" sz="1600" b="0">
              <a:l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cs typeface="Times New Roman" panose="02020603050405020304" charset="0"/>
            </a:endParaRPr>
          </a:p>
          <a:p>
            <a:pPr indent="1019810"/>
            <a:r>
              <a:rPr lang="en-US" b="0">
                <a:latin typeface="Calibri" panose="020F0502020204030204" charset="0"/>
                <a:ea typeface="SimSun" panose="02010600030101010101" pitchFamily="2" charset="-122"/>
                <a:cs typeface="Times New Roman" panose="02020603050405020304" charset="0"/>
              </a:rPr>
              <a:t> </a:t>
            </a:r>
            <a:endParaRPr lang="en-US"/>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76200"/>
            <a:ext cx="5257165" cy="1017905"/>
          </a:xfrm>
        </p:spPr>
        <p:txBody>
          <a:bodyPr/>
          <a:p>
            <a:r>
              <a:rPr lang="en-IN" altLang="en-US" b="1" i="1" u="sng">
                <a:solidFill>
                  <a:schemeClr val="bg2"/>
                </a:solidFill>
                <a:effectLst>
                  <a:glow rad="228600">
                    <a:schemeClr val="accent4">
                      <a:satMod val="175000"/>
                      <a:alpha val="40000"/>
                    </a:schemeClr>
                  </a:glow>
                  <a:innerShdw blurRad="63500" dist="50800" dir="13500000">
                    <a:srgbClr val="000000">
                      <a:alpha val="50000"/>
                    </a:srgbClr>
                  </a:innerShdw>
                </a:effectLst>
              </a:rPr>
              <a:t>INTRODUCTION</a:t>
            </a:r>
            <a:r>
              <a:rPr lang="en-IN" altLang="en-US" b="1" i="1" u="sng">
                <a:solidFill>
                  <a:schemeClr val="bg2"/>
                </a:solidFill>
                <a:effectLst>
                  <a:innerShdw blurRad="63500" dist="50800" dir="13500000">
                    <a:srgbClr val="000000">
                      <a:alpha val="50000"/>
                    </a:srgbClr>
                  </a:innerShdw>
                </a:effectLst>
              </a:rPr>
              <a:t>:</a:t>
            </a:r>
            <a:endParaRPr lang="en-IN" altLang="en-US" b="1" i="1" u="sng">
              <a:solidFill>
                <a:schemeClr val="bg2"/>
              </a:solidFill>
              <a:effectLst>
                <a:innerShdw blurRad="63500" dist="50800" dir="13500000">
                  <a:srgbClr val="000000">
                    <a:alpha val="50000"/>
                  </a:srgbClr>
                </a:innerShdw>
              </a:effectLst>
            </a:endParaRPr>
          </a:p>
        </p:txBody>
      </p:sp>
      <p:sp>
        <p:nvSpPr>
          <p:cNvPr id="5" name="Text Placeholder 4"/>
          <p:cNvSpPr>
            <a:spLocks noGrp="1"/>
          </p:cNvSpPr>
          <p:nvPr>
            <p:ph type="body" idx="1"/>
          </p:nvPr>
        </p:nvSpPr>
        <p:spPr>
          <a:xfrm>
            <a:off x="95885" y="1093470"/>
            <a:ext cx="11846560" cy="5600700"/>
          </a:xfrm>
        </p:spPr>
        <p:txBody>
          <a:bodyPr>
            <a:normAutofit/>
          </a:bodyPr>
          <a:p>
            <a:pPr marL="0" indent="0">
              <a:buNone/>
            </a:pPr>
            <a:r>
              <a:rPr lang="en-IN" altLang="en-US" b="1">
                <a:sym typeface="+mn-ea"/>
              </a:rPr>
              <a:t> </a:t>
            </a:r>
            <a:r>
              <a:rPr lang="en-IN" altLang="en-US" b="1" i="1">
                <a:solidFill>
                  <a:schemeClr val="tx1"/>
                </a:solidFill>
                <a:sym typeface="+mn-ea"/>
              </a:rPr>
              <a:t>Bots are miniature doctors who help people find a solution to the most common symptoms through AI. Don’t confuse these self-diagnosis tools with real doctors. A chatbot never replaces an experienced doctor. The bot itself exhorts the user to book an appointment with a doctor for a diagnosis, and eventually for the prescription of a therapy.</a:t>
            </a:r>
            <a:endParaRPr lang="en-IN" altLang="en-US" b="1" i="1">
              <a:solidFill>
                <a:schemeClr val="tx1"/>
              </a:solidFill>
            </a:endParaRPr>
          </a:p>
          <a:p>
            <a:pPr marL="0" indent="0">
              <a:buNone/>
            </a:pPr>
            <a:r>
              <a:rPr lang="en-IN" altLang="en-US" b="1" i="1">
                <a:solidFill>
                  <a:schemeClr val="tx1"/>
                </a:solidFill>
                <a:sym typeface="+mn-ea"/>
              </a:rPr>
              <a:t>The real benefit of these chatbots is the ability to provide advice and informations for an healthy life because some groups of people don’t have a good basic knowledge of health. Some people live for years with debilitating but ignored symptoms simply because they think they don’t need a doctor. Many young boys and girls have no sex education and no awareness about sexually transmitted diseases, because it’s a taboo in family, at school and in the community.</a:t>
            </a:r>
            <a:endParaRPr lang="en-IN" altLang="en-US" b="1" i="1">
              <a:solidFill>
                <a:schemeClr val="tx1"/>
              </a:solidFill>
            </a:endParaRPr>
          </a:p>
          <a:p>
            <a:pPr marL="0" indent="0">
              <a:buNone/>
            </a:pPr>
            <a:r>
              <a:rPr lang="en-IN" altLang="en-US" b="1" i="1">
                <a:solidFill>
                  <a:schemeClr val="tx1"/>
                </a:solidFill>
                <a:sym typeface="+mn-ea"/>
              </a:rPr>
              <a:t>Even in healthcare, bots can improve and facilitate the lives of many people, making it easier to access to the informations needed.</a:t>
            </a:r>
            <a:endParaRPr lang="en-IN" altLang="en-US" b="1" i="1">
              <a:solidFill>
                <a:schemeClr val="tx1"/>
              </a:solidFill>
            </a:endParaRPr>
          </a:p>
          <a:p>
            <a:endParaRPr lang="en-IN" altLang="en-US" b="1" i="1">
              <a:solidFill>
                <a:schemeClr val="tx1"/>
              </a:solidFill>
            </a:endParaRPr>
          </a:p>
          <a:p>
            <a:endParaRPr lang="en-US" i="1">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 y="365125"/>
            <a:ext cx="11282045" cy="6155690"/>
          </a:xfrm>
        </p:spPr>
        <p:txBody>
          <a:bodyPr>
            <a:normAutofit fontScale="90000"/>
          </a:bodyPr>
          <a:p>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r>
              <a:rPr lang="en-IN" altLang="en-US" u="sng">
                <a:ln w="12700">
                  <a:solidFill>
                    <a:schemeClr val="accent1"/>
                  </a:solidFill>
                  <a:prstDash val="solid"/>
                </a:ln>
                <a:pattFill prst="pct50">
                  <a:fgClr>
                    <a:schemeClr val="accent1"/>
                  </a:fgClr>
                  <a:bgClr>
                    <a:schemeClr val="accent1">
                      <a:lumMod val="20000"/>
                      <a:lumOff val="80000"/>
                    </a:schemeClr>
                  </a:bgClr>
                </a:pattFill>
                <a:effectLst>
                  <a:glow rad="63500">
                    <a:schemeClr val="accent4">
                      <a:satMod val="175000"/>
                      <a:alpha val="40000"/>
                    </a:schemeClr>
                  </a:glow>
                  <a:outerShdw dist="38100" dir="2640000" algn="bl" rotWithShape="0">
                    <a:schemeClr val="accent1"/>
                  </a:outerShdw>
                </a:effectLst>
                <a:sym typeface="+mn-ea"/>
              </a:rPr>
              <a:t>DECRIPTION OF PROJECT</a:t>
            </a:r>
            <a:br>
              <a:rPr lang="en-IN" altLang="en-US"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r>
              <a:rPr lang="en-IN" altLang="en-US" sz="2220" b="1">
                <a:sym typeface="+mn-ea"/>
              </a:rPr>
              <a:t>First, we will understand our user's needs, behaviour, and expectations. As these </a:t>
            </a:r>
            <a:br>
              <a:rPr lang="en-IN" altLang="en-US" sz="2220" b="1">
                <a:sym typeface="+mn-ea"/>
              </a:rPr>
            </a:br>
            <a:r>
              <a:rPr lang="en-IN" altLang="en-US" sz="2220" b="1">
                <a:sym typeface="+mn-ea"/>
              </a:rPr>
              <a:t>are things are the keys to success. After this, we will consider the requirements of the </a:t>
            </a:r>
            <a:br>
              <a:rPr lang="en-IN" altLang="en-US" sz="2220" b="1">
                <a:sym typeface="+mn-ea"/>
              </a:rPr>
            </a:br>
            <a:r>
              <a:rPr lang="en-IN" altLang="en-US" sz="2220" b="1">
                <a:sym typeface="+mn-ea"/>
              </a:rPr>
              <a:t>user and a suitable platform. Then, we will make a chatbot using Python with AI/ML. A </a:t>
            </a:r>
            <a:br>
              <a:rPr lang="en-IN" altLang="en-US" sz="2220" b="1">
                <a:sym typeface="+mn-ea"/>
              </a:rPr>
            </a:br>
            <a:r>
              <a:rPr lang="en-IN" altLang="en-US" sz="2220" b="1">
                <a:sym typeface="+mn-ea"/>
              </a:rPr>
              <a:t>chatbot is an additional way of interaction between the customer and our brand. That is </a:t>
            </a:r>
            <a:br>
              <a:rPr lang="en-IN" altLang="en-US" sz="2220" b="1">
                <a:sym typeface="+mn-ea"/>
              </a:rPr>
            </a:br>
            <a:r>
              <a:rPr lang="en-IN" altLang="en-US" sz="2220" b="1">
                <a:sym typeface="+mn-ea"/>
              </a:rPr>
              <a:t>why this experience must be consistent with the other elements of our brand’s style. After </a:t>
            </a:r>
            <a:br>
              <a:rPr lang="en-IN" altLang="en-US" sz="2220" b="1">
                <a:sym typeface="+mn-ea"/>
              </a:rPr>
            </a:br>
            <a:r>
              <a:rPr lang="en-IN" altLang="en-US" sz="2220" b="1">
                <a:sym typeface="+mn-ea"/>
              </a:rPr>
              <a:t>this, we design a Conversation Flow. In last, we Select Appropriate Technology for our </a:t>
            </a:r>
            <a:br>
              <a:rPr lang="en-IN" altLang="en-US" sz="2220" b="1">
                <a:sym typeface="+mn-ea"/>
              </a:rPr>
            </a:br>
            <a:r>
              <a:rPr lang="en-IN" altLang="en-US" sz="2220" b="1">
                <a:sym typeface="+mn-ea"/>
              </a:rPr>
              <a:t>chatbot and will implement coding to build the chatbot.</a:t>
            </a:r>
            <a:br>
              <a:rPr lang="en-IN" altLang="en-US" sz="2220">
                <a:sym typeface="+mn-ea"/>
              </a:rPr>
            </a:br>
            <a:r>
              <a:rPr lang="en-IN" altLang="en-US" sz="2220">
                <a:sym typeface="+mn-ea"/>
              </a:rPr>
              <a:t></a:t>
            </a:r>
            <a:br>
              <a:rPr lang="en-IN" altLang="en-US" sz="2220">
                <a:sym typeface="+mn-ea"/>
              </a:rPr>
            </a:br>
            <a:r>
              <a:rPr lang="en-IN" altLang="en-US" sz="2220" b="1">
                <a:sym typeface="+mn-ea"/>
              </a:rPr>
              <a:t> In this phase, we will build the Database for our chatbot, from which our chatbot </a:t>
            </a:r>
            <a:br>
              <a:rPr lang="en-IN" altLang="en-US" sz="2220" b="1">
                <a:sym typeface="+mn-ea"/>
              </a:rPr>
            </a:br>
            <a:r>
              <a:rPr lang="en-IN" altLang="en-US" sz="2220" b="1">
                <a:sym typeface="+mn-ea"/>
              </a:rPr>
              <a:t>can provide the information to the user.</a:t>
            </a:r>
            <a:br>
              <a:rPr lang="en-IN" altLang="en-US" sz="2220">
                <a:sym typeface="+mn-ea"/>
              </a:rPr>
            </a:br>
            <a:br>
              <a:rPr lang="en-IN" altLang="en-US" sz="2220">
                <a:sym typeface="+mn-ea"/>
              </a:rPr>
            </a:br>
            <a:r>
              <a:rPr lang="en-IN" altLang="en-US" sz="2220" b="1">
                <a:sym typeface="+mn-ea"/>
              </a:rPr>
              <a:t> In the last phase, we will work on the website and will deploy the chatbot to it. </a:t>
            </a:r>
            <a:br>
              <a:rPr lang="en-IN" altLang="en-US" sz="2220" b="1">
                <a:sym typeface="+mn-ea"/>
              </a:rPr>
            </a:br>
            <a:r>
              <a:rPr lang="en-IN" altLang="en-US" sz="2220" b="1">
                <a:sym typeface="+mn-ea"/>
              </a:rPr>
              <a:t>When someone interacts with the website pop-up of the chatbot will occur. Here the user </a:t>
            </a:r>
            <a:br>
              <a:rPr lang="en-IN" altLang="en-US" sz="2220" b="1">
                <a:sym typeface="+mn-ea"/>
              </a:rPr>
            </a:br>
            <a:r>
              <a:rPr lang="en-IN" altLang="en-US" sz="2220" b="1">
                <a:sym typeface="+mn-ea"/>
              </a:rPr>
              <a:t>can get any healthcare information.</a:t>
            </a:r>
            <a:br>
              <a:rPr lang="en-IN" altLang="en-US">
                <a:sym typeface="+mn-ea"/>
              </a:rPr>
            </a:br>
            <a:br>
              <a:rPr lang="en-IN" altLang="en-US">
                <a:sym typeface="+mn-ea"/>
              </a:rPr>
            </a:br>
            <a:br>
              <a:rPr lang="en-IN" altLang="en-US">
                <a:sym typeface="+mn-ea"/>
              </a:rPr>
            </a:br>
            <a:br>
              <a:rPr lang="en-IN" altLang="en-US">
                <a:sym typeface="+mn-ea"/>
              </a:rPr>
            </a:br>
            <a:br>
              <a:rPr lang="en-IN" altLang="en-US">
                <a:sym typeface="+mn-ea"/>
              </a:rPr>
            </a:br>
            <a:br>
              <a:rPr lang="en-IN" altLang="en-US">
                <a:sym typeface="+mn-ea"/>
              </a:rPr>
            </a:br>
            <a:br>
              <a:rPr lang="en-IN" altLang="en-US">
                <a:sym typeface="+mn-ea"/>
              </a:rPr>
            </a:br>
            <a:br>
              <a:rPr lang="en-IN" altLang="en-US">
                <a:sym typeface="+mn-ea"/>
              </a:rPr>
            </a:br>
            <a:br>
              <a:rPr lang="en-IN" altLang="en-US"/>
            </a:br>
            <a:endParaRPr lang="en-IN"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75565" y="86995"/>
            <a:ext cx="11271885" cy="1167765"/>
          </a:xfrm>
        </p:spPr>
        <p:txBody>
          <a:bodyPr>
            <a:normAutofit/>
          </a:bodyPr>
          <a:p>
            <a:r>
              <a:rPr lang="en-IN" altLang="en-US" b="1" i="1" u="sng">
                <a:ln w="6600">
                  <a:solidFill>
                    <a:schemeClr val="accent2"/>
                  </a:solidFill>
                  <a:prstDash val="solid"/>
                </a:ln>
                <a:solidFill>
                  <a:srgbClr val="FFFFFF"/>
                </a:solidFill>
                <a:effectLst>
                  <a:outerShdw blurRad="50800" dist="38100" dir="13500000" algn="br" rotWithShape="0">
                    <a:prstClr val="black">
                      <a:alpha val="40000"/>
                    </a:prstClr>
                  </a:outerShdw>
                </a:effectLst>
              </a:rPr>
              <a:t>OBJECTIVE OF PROJECT:</a:t>
            </a:r>
            <a:endParaRPr lang="en-IN" altLang="en-US" b="1" i="1" u="sng">
              <a:ln w="6600">
                <a:solidFill>
                  <a:schemeClr val="accent2"/>
                </a:solidFill>
                <a:prstDash val="solid"/>
              </a:ln>
              <a:solidFill>
                <a:srgbClr val="FFFFFF"/>
              </a:solidFill>
              <a:effectLst>
                <a:outerShdw blurRad="50800" dist="38100" dir="13500000" algn="br" rotWithShape="0">
                  <a:prstClr val="black">
                    <a:alpha val="40000"/>
                  </a:prstClr>
                </a:outerShdw>
              </a:effectLst>
            </a:endParaRPr>
          </a:p>
        </p:txBody>
      </p:sp>
      <p:sp>
        <p:nvSpPr>
          <p:cNvPr id="4" name="Text Placeholder 3"/>
          <p:cNvSpPr>
            <a:spLocks noGrp="1"/>
          </p:cNvSpPr>
          <p:nvPr>
            <p:ph type="body" idx="1"/>
          </p:nvPr>
        </p:nvSpPr>
        <p:spPr>
          <a:xfrm>
            <a:off x="75565" y="1254125"/>
            <a:ext cx="11271885" cy="6372860"/>
          </a:xfrm>
        </p:spPr>
        <p:txBody>
          <a:bodyPr>
            <a:normAutofit fontScale="25000"/>
          </a:bodyPr>
          <a:p>
            <a:r>
              <a:rPr lang="en-US" sz="7600" b="1" i="1">
                <a:solidFill>
                  <a:schemeClr val="tx1"/>
                </a:solidFill>
                <a:latin typeface="Times New Roman" panose="02020603050405020304" charset="0"/>
                <a:cs typeface="Times New Roman" panose="02020603050405020304" charset="0"/>
                <a:sym typeface="+mn-ea"/>
              </a:rPr>
              <a:t>The advantages of using hybrid chatbots in healthcare are enormous – and all stakeholders share the benefits.</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For once, medical chatbots reduce healthcare professionals’ workload by reducing hospital visits, reducing unnecessary treatments and procedures, and decreasing hospital admissions and readmissions as treatment compliance and knowledge about their symptoms improve. For patients, this comes with a lot of benefits:</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less time spent commuting to the doctor’s office</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less money spent on unnecessary treatments and tests</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easy access to the doctor at the push of a button</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Chatbots drive cost savings in healthcare delivery, with experts estimating that cost savings by healthcare chatbots will reach $3.6 billion globally by 2022. Chatbots are gradually reducing hospital wait times, consultation times, unnecessary treatments, and hospital readmissions by connecting patients with the right healthcare providers and helping patients understand their conditions and treatments even without visiting a doctor.</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Furthermore, hospitals and private clinics use medical chatbots to triage and clerk patients even before they come into the consulting room. These bots ask relevant questions about the patients’ symptoms, with automated responses that aim to produce a sufficient history for the doctor. Subsequently, these patient histories are sent via a messaging interface to the doctor, who triages to determine which patients need to be seen first and which patients require a brief consultation.</a:t>
            </a:r>
            <a:br>
              <a:rPr lang="en-US" sz="7600" b="1" i="1">
                <a:solidFill>
                  <a:schemeClr val="tx1"/>
                </a:solidFill>
                <a:latin typeface="Times New Roman" panose="02020603050405020304" charset="0"/>
                <a:cs typeface="Times New Roman" panose="02020603050405020304" charset="0"/>
                <a:sym typeface="+mn-ea"/>
              </a:rPr>
            </a:br>
            <a:r>
              <a:rPr lang="en-US" sz="7600" b="1" i="1">
                <a:solidFill>
                  <a:schemeClr val="tx1"/>
                </a:solidFill>
                <a:latin typeface="Times New Roman" panose="02020603050405020304" charset="0"/>
                <a:cs typeface="Times New Roman" panose="02020603050405020304" charset="0"/>
                <a:sym typeface="+mn-ea"/>
              </a:rPr>
              <a:t>The truth is chatbots cannot replace a doctor’s expertise, neither can they take over patient care; however, combining the best of both worlds improves the efficiency of patient care delivery, simplifying and fast-tracking care without compromising quality.</a:t>
            </a:r>
            <a:br>
              <a:rPr lang="en-US" sz="8000">
                <a:sym typeface="+mn-ea"/>
              </a:rPr>
            </a:br>
            <a:endParaRPr lang="en-US" sz="8000"/>
          </a:p>
          <a:p>
            <a:endParaRPr lang="en-IN" altLang="en-US" sz="8000" b="1" i="1">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br>
              <a:rPr lang="en-IN" altLang="en-US"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IN" altLang="en-US"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Content Placeholder 4"/>
          <p:cNvSpPr>
            <a:spLocks noGrp="1"/>
          </p:cNvSpPr>
          <p:nvPr>
            <p:ph idx="1"/>
          </p:nvPr>
        </p:nvSpPr>
        <p:spPr>
          <a:xfrm>
            <a:off x="222885" y="61595"/>
            <a:ext cx="11130915" cy="6115685"/>
          </a:xfrm>
        </p:spPr>
        <p:txBody>
          <a:bodyPr>
            <a:normAutofit fontScale="90000" lnSpcReduction="10000"/>
          </a:bodyPr>
          <a:p>
            <a:r>
              <a:rPr lang="en-IN" altLang="en-US"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PROJECT OUTCOMES:</a:t>
            </a:r>
            <a:endParaRPr lang="en-IN" altLang="en-US"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a:p>
            <a:pPr marL="0" indent="0">
              <a:buNone/>
            </a:pPr>
            <a:endParaRPr lang="en-IN" altLang="en-US"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a:p>
            <a:pPr marL="0" indent="0">
              <a:buNone/>
            </a:pPr>
            <a:r>
              <a:rPr lang="en-IN" altLang="en-US"/>
              <a:t> ::</a:t>
            </a:r>
            <a:r>
              <a:rPr lang="en-IN" altLang="en-US" b="1">
                <a:solidFill>
                  <a:schemeClr val="tx1"/>
                </a:solidFill>
              </a:rPr>
              <a:t>The outcomes of our Health care chat bot is an AI based chatbot ,which can help peoples in Health sector.</a:t>
            </a:r>
            <a:endParaRPr lang="en-IN" altLang="en-US" b="1">
              <a:solidFill>
                <a:schemeClr val="tx1"/>
              </a:solidFill>
            </a:endParaRPr>
          </a:p>
          <a:p>
            <a:pPr marL="0" indent="0">
              <a:buNone/>
            </a:pPr>
            <a:endParaRPr lang="en-IN" altLang="en-US" b="1">
              <a:solidFill>
                <a:schemeClr val="tx1"/>
              </a:solidFill>
            </a:endParaRPr>
          </a:p>
          <a:p>
            <a:pPr marL="0" indent="0">
              <a:buNone/>
            </a:pPr>
            <a:r>
              <a:rPr lang="en-IN" altLang="en-US" b="1" i="1">
                <a:solidFill>
                  <a:schemeClr val="tx1"/>
                </a:solidFill>
                <a:sym typeface="+mn-ea"/>
              </a:rPr>
              <a:t>::The real benefit of this chatbot is the ability to provide advice and informations for an healthy life because some groups of people don’t have a good basic knowledge of health.</a:t>
            </a:r>
            <a:endParaRPr lang="en-IN" altLang="en-US" b="1" i="1">
              <a:solidFill>
                <a:schemeClr val="tx1"/>
              </a:solidFill>
              <a:sym typeface="+mn-ea"/>
            </a:endParaRPr>
          </a:p>
          <a:p>
            <a:pPr marL="0" indent="0">
              <a:buNone/>
            </a:pPr>
            <a:endParaRPr lang="en-IN" altLang="en-US" b="1" i="1">
              <a:solidFill>
                <a:schemeClr val="tx1"/>
              </a:solidFill>
              <a:sym typeface="+mn-ea"/>
            </a:endParaRPr>
          </a:p>
          <a:p>
            <a:pPr marL="0" indent="0">
              <a:buNone/>
            </a:pPr>
            <a:r>
              <a:rPr lang="en-IN" altLang="en-US" b="1" i="1">
                <a:solidFill>
                  <a:schemeClr val="tx1"/>
                </a:solidFill>
                <a:sym typeface="+mn-ea"/>
              </a:rPr>
              <a:t>::Also this  bot itself exhorts the user to book an appointment with a doctor for a diagnosis, and eventually for the prescription of a therapy.</a:t>
            </a:r>
            <a:endParaRPr lang="en-IN" altLang="en-US" b="1" i="1">
              <a:solidFill>
                <a:schemeClr val="tx1"/>
              </a:solidFill>
              <a:sym typeface="+mn-ea"/>
            </a:endParaRPr>
          </a:p>
          <a:p>
            <a:pPr marL="0" indent="0">
              <a:buNone/>
            </a:pPr>
            <a:endParaRPr lang="en-IN" altLang="en-US" b="1" i="1">
              <a:solidFill>
                <a:schemeClr val="tx1"/>
              </a:solidFill>
            </a:endParaRPr>
          </a:p>
          <a:p>
            <a:pPr marL="0" indent="0">
              <a:buNone/>
            </a:pPr>
            <a:r>
              <a:rPr lang="en-IN" altLang="en-US" b="1" i="1">
                <a:solidFill>
                  <a:schemeClr val="tx1"/>
                </a:solidFill>
              </a:rPr>
              <a:t>:: furthermore hospitals and private clinics can  use this type of  medical chatbots to triage and clerk patients even before they come into the consulting room. These bots ask relevant questions about the patients’ symptoms, with automated responses that aim to produce a sufficient history for the doctor</a:t>
            </a:r>
            <a:endParaRPr lang="en-IN" altLang="en-US" b="1" i="1">
              <a:solidFill>
                <a:schemeClr val="tx1"/>
              </a:solidFill>
            </a:endParaRPr>
          </a:p>
        </p:txBody>
      </p:sp>
    </p:spTree>
  </p:cSld>
  <p:clrMapOvr>
    <a:masterClrMapping/>
  </p:clrMapOvr>
  <p:transition>
    <p:wheel spokes="8"/>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4955</Words>
  <Application>WPS Presentation</Application>
  <PresentationFormat>Widescreen</PresentationFormat>
  <Paragraphs>46</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Times New Roman</vt:lpstr>
      <vt:lpstr>Calibri</vt:lpstr>
      <vt:lpstr>Bahnschrift SemiBold</vt:lpstr>
      <vt:lpstr>Microsoft YaHei</vt:lpstr>
      <vt:lpstr>Arial Unicode MS</vt:lpstr>
      <vt:lpstr>Calibri Light</vt:lpstr>
      <vt:lpstr>Office Theme</vt:lpstr>
      <vt:lpstr>PowerPoint 演示文稿</vt:lpstr>
      <vt:lpstr>INTRODUCTION:</vt:lpstr>
      <vt:lpstr>        DECRIPTION OF PROJECT First, we will understand our user's needs, behaviour, and expectations. As these  are things are the keys to success. After this, we will consider the requirements of the  user and a suitable platform. Then, we will make a chatbot using Python with AI/ML. A  chatbot is an additional way of interaction between the customer and our brand. That is  why this experience must be consistent with the other elements of our brand’s style. After  this, we design a Conversation Flow. In last, we Select Appropriate Technology for our  chatbot and will implement coding to build the chatbot.   In this phase, we will build the Database for our chatbot, from which our chatbot  can provide the information to the user.   In the last phase, we will work on the website and will deploy the chatbot to it.  When someone interacts with the website pop-up of the chatbot will occur. Here the user  can get any healthcare information.         </vt:lpstr>
      <vt:lpstr>OBJECTIVE OF PROJECT:</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amitk</cp:lastModifiedBy>
  <cp:revision>3</cp:revision>
  <dcterms:created xsi:type="dcterms:W3CDTF">2021-09-28T06:31:00Z</dcterms:created>
  <dcterms:modified xsi:type="dcterms:W3CDTF">2021-10-05T06:30:58Z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A4240593727042FFA203DE4B1C991718</vt:lpwstr>
  </property>
  <property fmtid="{D5CDD505-2E9C-101B-9397-08002B2CF9AE}" pid="3" name="KSOProductBuildVer">
    <vt:lpwstr>1033-11.2.0.10323</vt:lpwstr>
  </property>
</Properties>
</file>