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5" r:id="rId12"/>
    <p:sldId id="266" r:id="rId13"/>
  </p:sldIdLst>
  <p:sldSz cx="18288000" cy="10287000"/>
  <p:notesSz cx="6858000" cy="9144000"/>
  <p:embeddedFontLst>
    <p:embeddedFont>
      <p:font typeface="Clear Sans Regular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>
        <p:scale>
          <a:sx n="40" d="100"/>
          <a:sy n="40" d="100"/>
        </p:scale>
        <p:origin x="8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-13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cuments\Data%20Analystics%20Projects\Certificates\Forage\Accenture\Work\Task_03\Task%203_Final%20Content%20Data%20s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cuments\Data%20Analystics%20Projects\Certificates\Forage\Accenture\Work\Task_03\Task%203_Final%20Content%20Data%20s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cuments\Data%20Analystics%20Projects\Certificates\Forage\Accenture\Work\Task_03\Task%203_Final%20Content%20Data%20s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Popular_Categories</a:t>
            </a:r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Score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animals</c:v>
                </c:pt>
                <c:pt idx="1">
                  <c:v>cooking</c:v>
                </c:pt>
                <c:pt idx="2">
                  <c:v>culture</c:v>
                </c:pt>
                <c:pt idx="3">
                  <c:v>dogs</c:v>
                </c:pt>
                <c:pt idx="4">
                  <c:v>education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74965</c:v>
                </c:pt>
                <c:pt idx="1">
                  <c:v>64756</c:v>
                </c:pt>
                <c:pt idx="2">
                  <c:v>66579</c:v>
                </c:pt>
                <c:pt idx="3">
                  <c:v>52511</c:v>
                </c:pt>
                <c:pt idx="4">
                  <c:v>57436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25-4638-9A24-50E7AD5C8E4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Count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animals</c:v>
                </c:pt>
                <c:pt idx="1">
                  <c:v>cooking</c:v>
                </c:pt>
                <c:pt idx="2">
                  <c:v>culture</c:v>
                </c:pt>
                <c:pt idx="3">
                  <c:v>dogs</c:v>
                </c:pt>
                <c:pt idx="4">
                  <c:v>education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1897</c:v>
                </c:pt>
                <c:pt idx="1">
                  <c:v>1664</c:v>
                </c:pt>
                <c:pt idx="2">
                  <c:v>1676</c:v>
                </c:pt>
                <c:pt idx="3">
                  <c:v>1338</c:v>
                </c:pt>
                <c:pt idx="4">
                  <c:v>1433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25-4638-9A24-50E7AD5C8E4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266399936"/>
        <c:axId val="1266400416"/>
      </c:barChart>
      <c:catAx>
        <c:axId val="1266399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6400416"/>
        <c:crosses val="autoZero"/>
        <c:auto val="1"/>
        <c:lblAlgn val="ctr"/>
        <c:lblOffset val="100"/>
        <c:noMultiLvlLbl val="0"/>
      </c:catAx>
      <c:valAx>
        <c:axId val="12664004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6399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Sheet2!$G$1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814-4ED1-873C-7BD2CFD3B4B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814-4ED1-873C-7BD2CFD3B4B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814-4ED1-873C-7BD2CFD3B4B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814-4ED1-873C-7BD2CFD3B4B3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8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D814-4ED1-873C-7BD2CFD3B4B3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8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D814-4ED1-873C-7BD2CFD3B4B3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8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D814-4ED1-873C-7BD2CFD3B4B3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8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D814-4ED1-873C-7BD2CFD3B4B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Sheet2!$F$2:$F$5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Sheet2!$G$2:$G$5</c:f>
              <c:numCache>
                <c:formatCode>General</c:formatCode>
                <c:ptCount val="4"/>
                <c:pt idx="0">
                  <c:v>6589</c:v>
                </c:pt>
                <c:pt idx="1">
                  <c:v>6245</c:v>
                </c:pt>
                <c:pt idx="2">
                  <c:v>6079</c:v>
                </c:pt>
                <c:pt idx="3">
                  <c:v>5660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814-4ED1-873C-7BD2CFD3B4B3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pPr>
            <a:r>
              <a:rPr lang="en-IN" sz="3200">
                <a:latin typeface="+mj-lt"/>
              </a:rPr>
              <a:t>Content_Sentiment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Sheet2!$G$1</c:f>
              <c:strCache>
                <c:ptCount val="1"/>
                <c:pt idx="0">
                  <c:v>Count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Sheet2!$F$2:$F$6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Sheet2!$G$2:$G$6</c:f>
              <c:numCache>
                <c:formatCode>General</c:formatCode>
                <c:ptCount val="5"/>
                <c:pt idx="0">
                  <c:v>6589</c:v>
                </c:pt>
                <c:pt idx="1">
                  <c:v>6245</c:v>
                </c:pt>
                <c:pt idx="2">
                  <c:v>6079</c:v>
                </c:pt>
                <c:pt idx="3">
                  <c:v>5660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E8-45D2-973B-8ED604C2454E}"/>
            </c:ext>
          </c:extLst>
        </c:ser>
        <c:ser>
          <c:idx val="1"/>
          <c:order val="1"/>
          <c:tx>
            <c:strRef>
              <c:f>Sheet2!$H$1</c:f>
              <c:strCache>
                <c:ptCount val="1"/>
                <c:pt idx="0">
                  <c:v>Positive_Score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Sheet2!$F$2:$F$6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Sheet2!$H$2:$H$6</c:f>
              <c:numCache>
                <c:formatCode>General</c:formatCode>
                <c:ptCount val="5"/>
                <c:pt idx="0">
                  <c:v>3700</c:v>
                </c:pt>
                <c:pt idx="1">
                  <c:v>3510</c:v>
                </c:pt>
                <c:pt idx="2">
                  <c:v>3381</c:v>
                </c:pt>
                <c:pt idx="3">
                  <c:v>3216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FE8-45D2-973B-8ED604C2454E}"/>
            </c:ext>
          </c:extLst>
        </c:ser>
        <c:ser>
          <c:idx val="2"/>
          <c:order val="2"/>
          <c:tx>
            <c:strRef>
              <c:f>Sheet2!$I$1</c:f>
              <c:strCache>
                <c:ptCount val="1"/>
                <c:pt idx="0">
                  <c:v>Negative_Score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Sheet2!$F$2:$F$6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Sheet2!$I$2:$I$6</c:f>
              <c:numCache>
                <c:formatCode>General</c:formatCode>
                <c:ptCount val="5"/>
                <c:pt idx="0">
                  <c:v>2057</c:v>
                </c:pt>
                <c:pt idx="1">
                  <c:v>1943</c:v>
                </c:pt>
                <c:pt idx="2">
                  <c:v>1924</c:v>
                </c:pt>
                <c:pt idx="3">
                  <c:v>1771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FE8-45D2-973B-8ED604C2454E}"/>
            </c:ext>
          </c:extLst>
        </c:ser>
        <c:ser>
          <c:idx val="3"/>
          <c:order val="3"/>
          <c:tx>
            <c:strRef>
              <c:f>Sheet2!$J$1</c:f>
              <c:strCache>
                <c:ptCount val="1"/>
                <c:pt idx="0">
                  <c:v>Neutral_Score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Sheet2!$F$2:$F$6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Sheet2!$J$2:$J$6</c:f>
              <c:numCache>
                <c:formatCode>General</c:formatCode>
                <c:ptCount val="5"/>
                <c:pt idx="0">
                  <c:v>832</c:v>
                </c:pt>
                <c:pt idx="1">
                  <c:v>792</c:v>
                </c:pt>
                <c:pt idx="2">
                  <c:v>774</c:v>
                </c:pt>
                <c:pt idx="3">
                  <c:v>673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FE8-45D2-973B-8ED604C2454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119617679"/>
        <c:axId val="1119618639"/>
        <c:axId val="0"/>
      </c:bar3DChart>
      <c:catAx>
        <c:axId val="11196176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9618639"/>
        <c:crosses val="autoZero"/>
        <c:auto val="1"/>
        <c:lblAlgn val="ctr"/>
        <c:lblOffset val="100"/>
        <c:noMultiLvlLbl val="0"/>
      </c:catAx>
      <c:valAx>
        <c:axId val="11196186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96176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Hello! I hope you're doing great. I’m Amit Sharma, and I'm thrilled to share the key tasks I accomplished during my internship. Let's dive in! 🚀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463810-8F2B-1BE0-D1F9-20C12F4B4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05BA018-5F17-EB88-2850-FFF6F6F5E6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C4113B-1EA8-F7D5-B0F1-D29A20DE5A5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09.02.2025</a:t>
            </a:fld>
            <a:endParaRPr lang="cs-CZ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73F09CE-D44D-8CB3-A57C-B55AC0FB60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C6533FD-D9A4-BCB4-6C34-F40B8E8C76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ABECB-E48A-9053-3BB6-83AAF7D875E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0C23D-E8E6-67D6-31B5-C2558C6ECF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852737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 b="1" i="1" u="sng" dirty="0"/>
              <a:t>Key Insights &amp; Next Steps:</a:t>
            </a:r>
          </a:p>
          <a:p>
            <a:endParaRPr lang="en-US" dirty="0"/>
          </a:p>
          <a:p>
            <a:r>
              <a:rPr lang="en-US" dirty="0"/>
              <a:t>We delivered on identifying </a:t>
            </a:r>
            <a:r>
              <a:rPr lang="en-US" b="1" dirty="0"/>
              <a:t>the top 5 most popular categories</a:t>
            </a:r>
            <a:r>
              <a:rPr lang="en-US" dirty="0"/>
              <a:t>, but we didn’t stop there!</a:t>
            </a:r>
          </a:p>
          <a:p>
            <a:r>
              <a:rPr lang="en-US" dirty="0"/>
              <a:t>🔍 </a:t>
            </a:r>
            <a:r>
              <a:rPr lang="en-US" b="1" dirty="0"/>
              <a:t>What We Discovered: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Food &amp; Culture</a:t>
            </a:r>
            <a:r>
              <a:rPr lang="en-US" dirty="0"/>
              <a:t> dominate, proving users love </a:t>
            </a:r>
            <a:r>
              <a:rPr lang="en-US" b="1" dirty="0"/>
              <a:t>real-life</a:t>
            </a:r>
            <a:r>
              <a:rPr lang="en-US" dirty="0"/>
              <a:t> content.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Soccer</a:t>
            </a:r>
            <a:r>
              <a:rPr lang="en-US" dirty="0"/>
              <a:t> ranks 3rd—likely driven by an upcoming </a:t>
            </a:r>
            <a:r>
              <a:rPr lang="en-US" b="1" dirty="0"/>
              <a:t>global tournament</a:t>
            </a:r>
            <a:r>
              <a:rPr lang="en-US" dirty="0"/>
              <a:t>, a golden opportunity for Social Buzz to </a:t>
            </a:r>
            <a:r>
              <a:rPr lang="en-US" b="1" dirty="0"/>
              <a:t>capitalize on event-driven engagement</a:t>
            </a:r>
            <a:r>
              <a:rPr lang="en-US" dirty="0"/>
              <a:t>.</a:t>
            </a:r>
          </a:p>
          <a:p>
            <a:r>
              <a:rPr lang="en-US" dirty="0"/>
              <a:t>📈 </a:t>
            </a:r>
            <a:r>
              <a:rPr lang="en-US" b="1" dirty="0"/>
              <a:t>Taking It Further:</a:t>
            </a:r>
            <a:br>
              <a:rPr lang="en-US" dirty="0"/>
            </a:br>
            <a:r>
              <a:rPr lang="en-US" dirty="0"/>
              <a:t>At Accenture, we have the expertise to </a:t>
            </a:r>
            <a:r>
              <a:rPr lang="en-US" b="1" dirty="0"/>
              <a:t>turn these insights into real-time, scalable solutions</a:t>
            </a:r>
            <a:r>
              <a:rPr lang="en-US" dirty="0"/>
              <a:t> across your organization. We’d love to help you take this to the next level! 🚀</a:t>
            </a:r>
          </a:p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 dirty="0"/>
              <a:t>Thank you for your time! 🚀 Feel free to ask any questions—we're here to help! 😊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z="1400" b="1" dirty="0">
                <a:latin typeface="+mj-lt"/>
              </a:rPr>
              <a:t>Today's Agenda:</a:t>
            </a:r>
          </a:p>
          <a:p>
            <a:pPr lvl="0"/>
            <a:endParaRPr lang="en-US" b="1" dirty="0">
              <a:latin typeface="+mj-lt"/>
            </a:endParaRPr>
          </a:p>
          <a:p>
            <a:pPr lvl="0"/>
            <a:r>
              <a:rPr lang="en-US" sz="1200" b="1" dirty="0"/>
              <a:t>🚀 Project Recap </a:t>
            </a:r>
            <a:r>
              <a:rPr lang="en-US" sz="1200" dirty="0"/>
              <a:t>– A quick overview of the business challenge and key requirements.</a:t>
            </a:r>
          </a:p>
          <a:p>
            <a:pPr lvl="0"/>
            <a:r>
              <a:rPr lang="en-US" sz="1200" b="1" dirty="0"/>
              <a:t>📊 Deep Dive into the Problem </a:t>
            </a:r>
            <a:r>
              <a:rPr lang="en-US" sz="1200" dirty="0"/>
              <a:t>– Understanding the focus of the Data Analytics team and why it matters.</a:t>
            </a:r>
          </a:p>
          <a:p>
            <a:pPr lvl="0"/>
            <a:r>
              <a:rPr lang="en-US" sz="1200" b="1" dirty="0"/>
              <a:t>👥 Meet the Team </a:t>
            </a:r>
            <a:r>
              <a:rPr lang="en-US" sz="1200" dirty="0"/>
              <a:t>– Introducing the experts behind the insights.</a:t>
            </a:r>
          </a:p>
          <a:p>
            <a:pPr lvl="0"/>
            <a:r>
              <a:rPr lang="en-US" sz="1200" b="1" dirty="0"/>
              <a:t>🔍 Our Approach </a:t>
            </a:r>
            <a:r>
              <a:rPr lang="en-US" sz="1200" dirty="0"/>
              <a:t>– A structured breakdown of our process.</a:t>
            </a:r>
          </a:p>
          <a:p>
            <a:pPr lvl="0"/>
            <a:r>
              <a:rPr lang="en-US" sz="1200" b="1" dirty="0"/>
              <a:t>📈 Results &amp; Insights </a:t>
            </a:r>
            <a:r>
              <a:rPr lang="en-US" sz="1200" dirty="0"/>
              <a:t>– Data-driven findings, backed by visualizations.</a:t>
            </a:r>
          </a:p>
          <a:p>
            <a:pPr lvl="0"/>
            <a:r>
              <a:rPr lang="en-US" sz="1200" b="1" dirty="0"/>
              <a:t>❓ Q&amp;A Session </a:t>
            </a:r>
            <a:r>
              <a:rPr lang="en-US" sz="1200" dirty="0"/>
              <a:t>– Wrapping up with a summary and an open floor for questions.</a:t>
            </a:r>
          </a:p>
          <a:p>
            <a:pPr lvl="0"/>
            <a:endParaRPr lang="en-US" sz="1200" dirty="0"/>
          </a:p>
          <a:p>
            <a:pPr lvl="0"/>
            <a:r>
              <a:rPr lang="en-US" dirty="0"/>
              <a:t>Let’s get started!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z="1400" b="1" dirty="0">
                <a:latin typeface="+mj-lt"/>
              </a:rPr>
              <a:t>Driving Growth &amp; Insights</a:t>
            </a:r>
          </a:p>
          <a:p>
            <a:pPr lvl="0"/>
            <a:r>
              <a:rPr lang="en-US" sz="1200" dirty="0"/>
              <a:t>Accenture is partnering with Social Buzz on a 3-month pilot to tackle key challenges and drive success. As a rapidly scaling unicorn, navigating growth effectively is crucial—and we’re here to help.</a:t>
            </a:r>
          </a:p>
          <a:p>
            <a:pPr lvl="0"/>
            <a:endParaRPr lang="en-US" sz="1200" dirty="0"/>
          </a:p>
          <a:p>
            <a:pPr lvl="0"/>
            <a:r>
              <a:rPr lang="en-US" sz="1200" b="1" dirty="0"/>
              <a:t>Key Focus Areas:</a:t>
            </a:r>
          </a:p>
          <a:p>
            <a:pPr lvl="0"/>
            <a:endParaRPr lang="en-US" sz="12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Auditing current practices and sharing industry best practices.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Leveraging our expertise to guide a seamless public offering.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Analyzing data to reveal your top 5 most popular content categories.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 sz="1400" b="1" dirty="0">
                <a:latin typeface="+mj-lt"/>
              </a:rPr>
              <a:t>Harnessing Data for Impactful Insights</a:t>
            </a:r>
          </a:p>
          <a:p>
            <a:endParaRPr lang="en-US" sz="1400" b="1" dirty="0">
              <a:latin typeface="+mj-lt"/>
            </a:endParaRPr>
          </a:p>
          <a:p>
            <a:r>
              <a:rPr lang="en-US" dirty="0"/>
              <a:t>Our </a:t>
            </a:r>
            <a:r>
              <a:rPr lang="en-US" b="0" dirty="0"/>
              <a:t>Data Analytics Team </a:t>
            </a:r>
            <a:r>
              <a:rPr lang="en-US" dirty="0"/>
              <a:t>has been tackling the challenge of making sense of vast, unstructured data.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Your platform processes </a:t>
            </a:r>
            <a:r>
              <a:rPr lang="en-US" b="1" dirty="0"/>
              <a:t>100,000+ posts daily</a:t>
            </a:r>
            <a:r>
              <a:rPr lang="en-US" dirty="0"/>
              <a:t>—over </a:t>
            </a:r>
            <a:r>
              <a:rPr lang="en-US" b="1" dirty="0"/>
              <a:t>36.5M posts annually</a:t>
            </a:r>
            <a:r>
              <a:rPr lang="en-US" dirty="0"/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Content is king, but raw data alone isn’t enough. Leaders like </a:t>
            </a:r>
            <a:r>
              <a:rPr lang="en-US" b="1" dirty="0"/>
              <a:t>YouTube, Facebook, and Netflix</a:t>
            </a:r>
            <a:r>
              <a:rPr lang="en-US" dirty="0"/>
              <a:t> thrive by </a:t>
            </a:r>
            <a:r>
              <a:rPr lang="en-US" b="1" dirty="0"/>
              <a:t>analyzing</a:t>
            </a:r>
            <a:r>
              <a:rPr lang="en-US" dirty="0"/>
              <a:t> content, not just accumulating 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leverage </a:t>
            </a:r>
            <a:r>
              <a:rPr lang="en-US" b="1" dirty="0"/>
              <a:t>advanced analytics</a:t>
            </a:r>
            <a:r>
              <a:rPr lang="en-US" dirty="0"/>
              <a:t> to transform this data into actionable insights, enabling </a:t>
            </a:r>
            <a:r>
              <a:rPr lang="en-US" b="1" dirty="0"/>
              <a:t>personalized user experiences</a:t>
            </a:r>
            <a:r>
              <a:rPr lang="en-US" dirty="0"/>
              <a:t> and smarter decision-making.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z="1400" b="1" dirty="0">
                <a:latin typeface="+mj-lt"/>
              </a:rPr>
              <a:t>Meet the Experts Behind the Insights</a:t>
            </a:r>
          </a:p>
          <a:p>
            <a:pPr lvl="0"/>
            <a:r>
              <a:rPr lang="en-US" dirty="0"/>
              <a:t>Our Data Analytics Team at Accenture is vast, but this project was driven by a focused team of three: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🔹 </a:t>
            </a:r>
            <a:r>
              <a:rPr lang="en-US" b="1" dirty="0"/>
              <a:t>Andrew Fleming </a:t>
            </a:r>
            <a:r>
              <a:rPr lang="en-US" dirty="0"/>
              <a:t>– Chief Technical Architect, ensuring high-quality analysis with his deep expertise.</a:t>
            </a:r>
          </a:p>
          <a:p>
            <a:pPr lvl="0"/>
            <a:r>
              <a:rPr lang="en-US" dirty="0"/>
              <a:t>🔹 </a:t>
            </a:r>
            <a:r>
              <a:rPr lang="en-US" b="1" dirty="0"/>
              <a:t>Marcus </a:t>
            </a:r>
            <a:r>
              <a:rPr lang="en-US" b="1" dirty="0" err="1"/>
              <a:t>Rompton</a:t>
            </a:r>
            <a:r>
              <a:rPr lang="en-US" b="1" dirty="0"/>
              <a:t> </a:t>
            </a:r>
            <a:r>
              <a:rPr lang="en-US" dirty="0"/>
              <a:t>– Senior Data Expert, bringing experience from top global clients, leading data engineering efforts.</a:t>
            </a:r>
          </a:p>
          <a:p>
            <a:pPr lvl="0"/>
            <a:r>
              <a:rPr lang="en-US" dirty="0"/>
              <a:t>🔹 </a:t>
            </a:r>
            <a:r>
              <a:rPr lang="en-US" b="1" dirty="0"/>
              <a:t>Amit Sharma </a:t>
            </a:r>
            <a:r>
              <a:rPr lang="en-US" dirty="0"/>
              <a:t>– Insight Specialist, translating raw data into actionable business decisions.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Together, we turned complex data into powerful insights! 🚀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z="1400" b="1" dirty="0">
                <a:latin typeface="+mj-lt"/>
              </a:rPr>
              <a:t>Our 5-Step Approach</a:t>
            </a:r>
          </a:p>
          <a:p>
            <a:pPr lvl="0"/>
            <a:endParaRPr lang="en-US" sz="1400" b="1" dirty="0">
              <a:latin typeface="+mj-lt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Mastering the data model and business domain was our first priority.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We built a robust dataset architecture and pulled relevant data from key sources.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Raw data was transformed into powerful analytics-ready models.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Our deep analysis revealed valuable trends, brought to life through visualizations.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Insights translated into clear strategies to drive smart business decisions.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lvl="0"/>
            <a:r>
              <a:rPr lang="en-US" dirty="0"/>
              <a:t>This structured approach ensured maximum impact and real business value! 💡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b="1" dirty="0"/>
              <a:t>🔍 Key Insights from data</a:t>
            </a:r>
          </a:p>
          <a:p>
            <a:pPr lvl="0"/>
            <a:endParaRPr lang="en-US" b="1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16 unique content categories, including Food, Culture, and Sport.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Food dominates with 1,091 posts, proving its massive appeal.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December is the peak posting month—likely driven by holidays and seasonal events.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lvl="0"/>
            <a:r>
              <a:rPr lang="en-US" dirty="0"/>
              <a:t>Now, the big question: What are the top 5 most popular categories?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z="1400" b="1" dirty="0">
                <a:latin typeface="+mj-lt"/>
              </a:rPr>
              <a:t>Top Content Trends &amp; Key Opportunities</a:t>
            </a:r>
          </a:p>
          <a:p>
            <a:pPr lvl="0"/>
            <a:r>
              <a:rPr lang="en-US" dirty="0"/>
              <a:t>Top 5 Categories (Descending Order):</a:t>
            </a:r>
          </a:p>
          <a:p>
            <a:pPr lvl="0"/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Food</a:t>
            </a:r>
            <a:r>
              <a:rPr lang="en-US" dirty="0"/>
              <a:t> – Highest popularity score (~1100), proving that users love food-related content.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Culture</a:t>
            </a:r>
            <a:r>
              <a:rPr lang="en-US" dirty="0"/>
              <a:t> – A strong presence, reflecting interest in real-life experiences.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Soccer</a:t>
            </a:r>
            <a:r>
              <a:rPr lang="en-US" dirty="0"/>
              <a:t> – Gaining traction, likely due to the upcoming European Championships.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Cooking</a:t>
            </a:r>
            <a:r>
              <a:rPr lang="en-US" dirty="0"/>
              <a:t> – Alongside food, highlights a major interest in culinary content.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="1" dirty="0"/>
              <a:t>Animals</a:t>
            </a:r>
            <a:r>
              <a:rPr lang="en-US" dirty="0"/>
              <a:t> – A consistent fan-favorite among users.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3.xml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2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7795373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761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8000" spc="-105" dirty="0">
                <a:solidFill>
                  <a:srgbClr val="FFFFFF"/>
                </a:solidFill>
                <a:latin typeface="+mj-lt"/>
              </a:rPr>
              <a:t>Social Buzz</a:t>
            </a:r>
            <a:br>
              <a:rPr lang="en-US" sz="8000" spc="-105" dirty="0">
                <a:solidFill>
                  <a:srgbClr val="FFFFFF"/>
                </a:solidFill>
                <a:latin typeface="+mj-lt"/>
              </a:rPr>
            </a:br>
            <a:r>
              <a:rPr lang="en-US" sz="8000" spc="-105" dirty="0">
                <a:solidFill>
                  <a:srgbClr val="FFFFFF"/>
                </a:solidFill>
                <a:latin typeface="+mj-lt"/>
              </a:rPr>
              <a:t>Data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86EE5-C3E4-0932-6447-4A4007759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>
            <a:extLst>
              <a:ext uri="{FF2B5EF4-FFF2-40B4-BE49-F238E27FC236}">
                <a16:creationId xmlns:a16="http://schemas.microsoft.com/office/drawing/2014/main" id="{09E6448A-8E12-2257-8E60-E3DB9AAC6CC4}"/>
              </a:ext>
            </a:extLst>
          </p:cNvPr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>
              <a:extLst>
                <a:ext uri="{FF2B5EF4-FFF2-40B4-BE49-F238E27FC236}">
                  <a16:creationId xmlns:a16="http://schemas.microsoft.com/office/drawing/2014/main" id="{46F4D459-685B-1052-C231-767BEBA5A24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>
                <a:extLst>
                  <a:ext uri="{FF2B5EF4-FFF2-40B4-BE49-F238E27FC236}">
                    <a16:creationId xmlns:a16="http://schemas.microsoft.com/office/drawing/2014/main" id="{A08A0377-E4E5-ACF3-E587-61ABCA43BEAC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3" name="Picture 13">
              <a:extLst>
                <a:ext uri="{FF2B5EF4-FFF2-40B4-BE49-F238E27FC236}">
                  <a16:creationId xmlns:a16="http://schemas.microsoft.com/office/drawing/2014/main" id="{AC8F445E-F72E-1B47-F6B6-1C3AC83F9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2" name="AutoShape 22">
            <a:extLst>
              <a:ext uri="{FF2B5EF4-FFF2-40B4-BE49-F238E27FC236}">
                <a16:creationId xmlns:a16="http://schemas.microsoft.com/office/drawing/2014/main" id="{471E4456-8C62-7249-73DB-A7E9AE4C7305}"/>
              </a:ext>
            </a:extLst>
          </p:cNvPr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23" name="Group 23">
            <a:extLst>
              <a:ext uri="{FF2B5EF4-FFF2-40B4-BE49-F238E27FC236}">
                <a16:creationId xmlns:a16="http://schemas.microsoft.com/office/drawing/2014/main" id="{455B4A5F-0FDE-9DA8-72D5-5F5643C00622}"/>
              </a:ext>
            </a:extLst>
          </p:cNvPr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>
              <a:extLst>
                <a:ext uri="{FF2B5EF4-FFF2-40B4-BE49-F238E27FC236}">
                  <a16:creationId xmlns:a16="http://schemas.microsoft.com/office/drawing/2014/main" id="{6E45FCD0-434B-4870-97D9-C89C3FAF4C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F46AC706-26D4-7E26-C88B-7BF9977A1AFE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6" name="Picture 26">
              <a:extLst>
                <a:ext uri="{FF2B5EF4-FFF2-40B4-BE49-F238E27FC236}">
                  <a16:creationId xmlns:a16="http://schemas.microsoft.com/office/drawing/2014/main" id="{8181FC54-48AC-ABDD-9B02-2B9FEE262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FCAD1356-DDBD-A5A4-72EE-8EFC7A07AE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9155355"/>
              </p:ext>
            </p:extLst>
          </p:nvPr>
        </p:nvGraphicFramePr>
        <p:xfrm>
          <a:off x="3069360" y="1231450"/>
          <a:ext cx="14239142" cy="75428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08035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20581" y="1633038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499654" y="274516"/>
            <a:ext cx="9711338" cy="1644694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1" name="TextBox 12">
            <a:extLst>
              <a:ext uri="{FF2B5EF4-FFF2-40B4-BE49-F238E27FC236}">
                <a16:creationId xmlns:a16="http://schemas.microsoft.com/office/drawing/2014/main" id="{19A1BE45-8301-44C6-A0D0-F8FDA800622F}"/>
              </a:ext>
            </a:extLst>
          </p:cNvPr>
          <p:cNvSpPr txBox="1"/>
          <p:nvPr/>
        </p:nvSpPr>
        <p:spPr>
          <a:xfrm>
            <a:off x="11049000" y="786103"/>
            <a:ext cx="6739346" cy="48286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60"/>
              </a:lnSpc>
            </a:pPr>
            <a:r>
              <a:rPr lang="en-US" sz="2400" b="1" spc="-19" dirty="0">
                <a:solidFill>
                  <a:srgbClr val="000000"/>
                </a:solidFill>
                <a:latin typeface="+mj-lt"/>
              </a:rPr>
              <a:t>Optimizing Content Strategy for Maximum Impact</a:t>
            </a:r>
          </a:p>
          <a:p>
            <a:pPr marL="342900" indent="-342900">
              <a:lnSpc>
                <a:spcPts val="2660"/>
              </a:lnSpc>
              <a:buFont typeface="Arial" panose="020B0604020202020204" pitchFamily="34" charset="0"/>
              <a:buChar char="•"/>
            </a:pPr>
            <a:endParaRPr lang="en-US" sz="2400" spc="-19" dirty="0">
              <a:solidFill>
                <a:srgbClr val="000000"/>
              </a:solidFill>
            </a:endParaRPr>
          </a:p>
          <a:p>
            <a:pPr>
              <a:lnSpc>
                <a:spcPts val="2660"/>
              </a:lnSpc>
            </a:pPr>
            <a:r>
              <a:rPr lang="en-US" sz="2400" b="1" spc="-19" dirty="0">
                <a:solidFill>
                  <a:srgbClr val="000000"/>
                </a:solidFill>
                <a:latin typeface="+mj-lt"/>
              </a:rPr>
              <a:t>Key Insights:</a:t>
            </a:r>
          </a:p>
          <a:p>
            <a:pPr marL="342900" indent="-342900">
              <a:lnSpc>
                <a:spcPts val="2660"/>
              </a:lnSpc>
              <a:buFont typeface="Arial" panose="020B0604020202020204" pitchFamily="34" charset="0"/>
              <a:buChar char="•"/>
            </a:pPr>
            <a:r>
              <a:rPr lang="en-US" sz="2000" spc="-19" dirty="0">
                <a:solidFill>
                  <a:srgbClr val="000000"/>
                </a:solidFill>
              </a:rPr>
              <a:t>16 content categories, with Animals &amp; Science leading engagement.</a:t>
            </a:r>
          </a:p>
          <a:p>
            <a:pPr marL="342900" indent="-342900">
              <a:lnSpc>
                <a:spcPts val="2660"/>
              </a:lnSpc>
              <a:buFont typeface="Arial" panose="020B0604020202020204" pitchFamily="34" charset="0"/>
              <a:buChar char="•"/>
            </a:pPr>
            <a:r>
              <a:rPr lang="en-US" sz="2000" spc="-19" dirty="0">
                <a:solidFill>
                  <a:srgbClr val="000000"/>
                </a:solidFill>
              </a:rPr>
              <a:t>Users prefer Photos &amp; Videos over other formats.</a:t>
            </a:r>
          </a:p>
          <a:p>
            <a:pPr marL="342900" indent="-342900">
              <a:lnSpc>
                <a:spcPts val="2660"/>
              </a:lnSpc>
              <a:buFont typeface="Arial" panose="020B0604020202020204" pitchFamily="34" charset="0"/>
              <a:buChar char="•"/>
            </a:pPr>
            <a:r>
              <a:rPr lang="en-US" sz="2000" spc="-19" dirty="0">
                <a:solidFill>
                  <a:srgbClr val="000000"/>
                </a:solidFill>
              </a:rPr>
              <a:t>Peak posting months: January, May, August.</a:t>
            </a:r>
          </a:p>
          <a:p>
            <a:pPr>
              <a:lnSpc>
                <a:spcPts val="2660"/>
              </a:lnSpc>
            </a:pPr>
            <a:endParaRPr lang="en-US" sz="2400" spc="-19" dirty="0">
              <a:solidFill>
                <a:srgbClr val="000000"/>
              </a:solidFill>
            </a:endParaRPr>
          </a:p>
          <a:p>
            <a:pPr>
              <a:lnSpc>
                <a:spcPts val="2660"/>
              </a:lnSpc>
            </a:pPr>
            <a:r>
              <a:rPr lang="en-US" sz="2400" b="1" spc="-19" dirty="0">
                <a:solidFill>
                  <a:srgbClr val="000000"/>
                </a:solidFill>
                <a:latin typeface="+mj-lt"/>
              </a:rPr>
              <a:t>Strategic Focus:</a:t>
            </a:r>
          </a:p>
          <a:p>
            <a:pPr marL="342900" indent="-342900">
              <a:lnSpc>
                <a:spcPts val="2660"/>
              </a:lnSpc>
              <a:buFont typeface="Arial" panose="020B0604020202020204" pitchFamily="34" charset="0"/>
              <a:buChar char="•"/>
            </a:pPr>
            <a:r>
              <a:rPr lang="en-US" sz="2000" spc="-19" dirty="0">
                <a:solidFill>
                  <a:srgbClr val="000000"/>
                </a:solidFill>
              </a:rPr>
              <a:t>Prioritize top 5 categories: Animals, Technology, Science, Healthy Eating &amp; Food.</a:t>
            </a:r>
          </a:p>
          <a:p>
            <a:pPr marL="342900" indent="-342900">
              <a:lnSpc>
                <a:spcPts val="2660"/>
              </a:lnSpc>
              <a:buFont typeface="Arial" panose="020B0604020202020204" pitchFamily="34" charset="0"/>
              <a:buChar char="•"/>
            </a:pPr>
            <a:r>
              <a:rPr lang="en-US" sz="2000" spc="-19" dirty="0">
                <a:solidFill>
                  <a:srgbClr val="000000"/>
                </a:solidFill>
              </a:rPr>
              <a:t>Launch targeted campaigns to engage key audiences.</a:t>
            </a:r>
          </a:p>
          <a:p>
            <a:pPr marL="342900" indent="-342900">
              <a:lnSpc>
                <a:spcPts val="2660"/>
              </a:lnSpc>
              <a:buFont typeface="Arial" panose="020B0604020202020204" pitchFamily="34" charset="0"/>
              <a:buChar char="•"/>
            </a:pPr>
            <a:r>
              <a:rPr lang="en-US" sz="2000" spc="-19" dirty="0">
                <a:solidFill>
                  <a:srgbClr val="000000"/>
                </a:solidFill>
              </a:rPr>
              <a:t>Maximize content output during peak months for higher reach &amp; impact.</a:t>
            </a:r>
          </a:p>
        </p:txBody>
      </p: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733141" y="967752"/>
            <a:ext cx="8673443" cy="5891942"/>
            <a:chOff x="0" y="0"/>
            <a:chExt cx="11564591" cy="7855921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5560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7200" u="sng" spc="-80" dirty="0">
                  <a:solidFill>
                    <a:srgbClr val="000000"/>
                  </a:solidFill>
                  <a:latin typeface="+mj-lt"/>
                </a:rPr>
                <a:t>Today’s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048349"/>
              <a:ext cx="11564591" cy="58075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3200" spc="-19" dirty="0">
                  <a:solidFill>
                    <a:srgbClr val="000000"/>
                  </a:solidFill>
                </a:rPr>
                <a:t>Project recap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3200" spc="-19" dirty="0">
                  <a:solidFill>
                    <a:srgbClr val="000000"/>
                  </a:solidFill>
                </a:rPr>
                <a:t>Problem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3200" spc="-19" dirty="0">
                  <a:solidFill>
                    <a:srgbClr val="000000"/>
                  </a:solidFill>
                </a:rPr>
                <a:t>The Analytics team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3200" spc="-19" dirty="0">
                  <a:solidFill>
                    <a:srgbClr val="000000"/>
                  </a:solidFill>
                </a:rPr>
                <a:t>Process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3200" spc="-19" dirty="0">
                  <a:solidFill>
                    <a:srgbClr val="000000"/>
                  </a:solidFill>
                </a:rPr>
                <a:t>Insights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3200" spc="-19" dirty="0">
                  <a:solidFill>
                    <a:srgbClr val="000000"/>
                  </a:solidFill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576804" y="389366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218134" y="364010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761734" y="6828651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648742" y="389366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2350504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IN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8F2AA4F-BFD6-EB81-ADD0-E2C51DE58AC3}"/>
              </a:ext>
            </a:extLst>
          </p:cNvPr>
          <p:cNvSpPr txBox="1"/>
          <p:nvPr/>
        </p:nvSpPr>
        <p:spPr>
          <a:xfrm>
            <a:off x="8719948" y="2941116"/>
            <a:ext cx="819645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Social Buzz, a rapidly growing tech unicorn, is gearing up for global expansion. To accelerate this journey, Accenture has launched a 3-month proof of concept (POC) focused on: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Optimizing data practices for efficiency and scale.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Strategic recommendations for a successful public debut.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Identifying the top 5 most popular content categories.</a:t>
            </a:r>
            <a:endParaRPr lang="en-IN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-32436" y="0"/>
            <a:ext cx="9964482" cy="1212786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006020" y="686227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2726670" y="1634601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20E112-D121-16EA-CC58-E5BE68F004C3}"/>
              </a:ext>
            </a:extLst>
          </p:cNvPr>
          <p:cNvSpPr txBox="1"/>
          <p:nvPr/>
        </p:nvSpPr>
        <p:spPr>
          <a:xfrm>
            <a:off x="2500051" y="3983327"/>
            <a:ext cx="745739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Social Buzz: Content at Scale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100,000+ posts daily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36.5M pieces of content annually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With so much content, how do you maximize impact?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Unlocking the Top 5 Most Popular Content Categories</a:t>
            </a:r>
            <a:endParaRPr lang="en-IN" sz="2400" u="sng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89230DB-0239-6975-071F-1CD844D7740C}"/>
              </a:ext>
            </a:extLst>
          </p:cNvPr>
          <p:cNvSpPr txBox="1"/>
          <p:nvPr/>
        </p:nvSpPr>
        <p:spPr>
          <a:xfrm>
            <a:off x="14447029" y="1506989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ANDREW FLEMING</a:t>
            </a:r>
          </a:p>
          <a:p>
            <a:r>
              <a:rPr lang="en-US" sz="2400" b="1" dirty="0"/>
              <a:t>Chief Technology Architect</a:t>
            </a:r>
            <a:endParaRPr lang="en-IN" sz="24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3EFD72-80C3-ACA4-C8D4-AB6886E314B9}"/>
              </a:ext>
            </a:extLst>
          </p:cNvPr>
          <p:cNvSpPr txBox="1"/>
          <p:nvPr/>
        </p:nvSpPr>
        <p:spPr>
          <a:xfrm>
            <a:off x="14422375" y="4494263"/>
            <a:ext cx="27874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MARCUS ROMPTON</a:t>
            </a:r>
          </a:p>
          <a:p>
            <a:r>
              <a:rPr lang="en-US" sz="2400" b="1" dirty="0"/>
              <a:t>Senior Principal</a:t>
            </a:r>
            <a:endParaRPr lang="en-IN" sz="24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619592-EE1F-C5C9-B092-6B3F745D7E88}"/>
              </a:ext>
            </a:extLst>
          </p:cNvPr>
          <p:cNvSpPr txBox="1"/>
          <p:nvPr/>
        </p:nvSpPr>
        <p:spPr>
          <a:xfrm>
            <a:off x="14542853" y="7567606"/>
            <a:ext cx="266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Amit Sharma</a:t>
            </a:r>
          </a:p>
          <a:p>
            <a:r>
              <a:rPr lang="en-US" sz="2400" b="1" dirty="0"/>
              <a:t>Data Analyst</a:t>
            </a:r>
            <a:endParaRPr lang="en-IN" sz="2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96C50E4-256B-4E48-8379-3D6A4D1BCF95}"/>
              </a:ext>
            </a:extLst>
          </p:cNvPr>
          <p:cNvSpPr txBox="1"/>
          <p:nvPr/>
        </p:nvSpPr>
        <p:spPr>
          <a:xfrm>
            <a:off x="4056664" y="1348113"/>
            <a:ext cx="54937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Data Understanding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58A1DCD-6E8D-B9F6-3C82-2C5731B32B3A}"/>
              </a:ext>
            </a:extLst>
          </p:cNvPr>
          <p:cNvSpPr txBox="1"/>
          <p:nvPr/>
        </p:nvSpPr>
        <p:spPr>
          <a:xfrm>
            <a:off x="5764133" y="3107154"/>
            <a:ext cx="2846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Data Cleaning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165A8F9-3867-E55D-4A92-34144E9F3E15}"/>
              </a:ext>
            </a:extLst>
          </p:cNvPr>
          <p:cNvSpPr txBox="1"/>
          <p:nvPr/>
        </p:nvSpPr>
        <p:spPr>
          <a:xfrm>
            <a:off x="7803225" y="4781368"/>
            <a:ext cx="2823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Data Modelling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94B01E7-35DF-B7F2-D3CA-8981B6762C17}"/>
              </a:ext>
            </a:extLst>
          </p:cNvPr>
          <p:cNvSpPr txBox="1"/>
          <p:nvPr/>
        </p:nvSpPr>
        <p:spPr>
          <a:xfrm>
            <a:off x="9725885" y="6206233"/>
            <a:ext cx="28238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Data Analysis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80CA0EC-6BBF-A0F6-1DE3-7AF0DE3C36B9}"/>
              </a:ext>
            </a:extLst>
          </p:cNvPr>
          <p:cNvSpPr txBox="1"/>
          <p:nvPr/>
        </p:nvSpPr>
        <p:spPr>
          <a:xfrm>
            <a:off x="11337709" y="8037333"/>
            <a:ext cx="3179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Uncover Insights</a:t>
            </a:r>
            <a:endParaRPr lang="en-IN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8B8D81D-8BC3-3F3A-8C87-E0956039B1D0}"/>
              </a:ext>
            </a:extLst>
          </p:cNvPr>
          <p:cNvSpPr txBox="1"/>
          <p:nvPr/>
        </p:nvSpPr>
        <p:spPr>
          <a:xfrm>
            <a:off x="2851268" y="4058699"/>
            <a:ext cx="152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A100FF"/>
                </a:solidFill>
                <a:latin typeface="+mj-lt"/>
              </a:rPr>
              <a:t>16</a:t>
            </a:r>
          </a:p>
          <a:p>
            <a:pPr algn="ctr"/>
            <a:endParaRPr lang="en-US" sz="2400" dirty="0">
              <a:latin typeface="+mj-lt"/>
            </a:endParaRPr>
          </a:p>
          <a:p>
            <a:pPr algn="ctr"/>
            <a:r>
              <a:rPr lang="en-US" sz="2400" dirty="0">
                <a:latin typeface="+mj-lt"/>
              </a:rPr>
              <a:t>Unique Categories</a:t>
            </a:r>
            <a:endParaRPr lang="en-IN" sz="24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EB1B92-F9FF-179F-B95D-A46F2E496F7C}"/>
              </a:ext>
            </a:extLst>
          </p:cNvPr>
          <p:cNvSpPr txBox="1"/>
          <p:nvPr/>
        </p:nvSpPr>
        <p:spPr>
          <a:xfrm>
            <a:off x="7272183" y="4000551"/>
            <a:ext cx="28370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A100FF"/>
                </a:solidFill>
                <a:latin typeface="+mj-lt"/>
              </a:rPr>
              <a:t>Animal</a:t>
            </a:r>
          </a:p>
          <a:p>
            <a:pPr algn="ctr"/>
            <a:endParaRPr lang="en-US" sz="2400" dirty="0">
              <a:latin typeface="+mj-lt"/>
            </a:endParaRPr>
          </a:p>
          <a:p>
            <a:pPr algn="ctr"/>
            <a:r>
              <a:rPr lang="en-US" sz="2400" dirty="0">
                <a:latin typeface="+mj-lt"/>
              </a:rPr>
              <a:t>Most Favorite Category</a:t>
            </a:r>
            <a:endParaRPr lang="en-IN" sz="24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9357E0-FE6D-C17D-5F6C-7E0CFAAD98EE}"/>
              </a:ext>
            </a:extLst>
          </p:cNvPr>
          <p:cNvSpPr txBox="1"/>
          <p:nvPr/>
        </p:nvSpPr>
        <p:spPr>
          <a:xfrm>
            <a:off x="12345302" y="4058699"/>
            <a:ext cx="36222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A100FF"/>
                </a:solidFill>
                <a:latin typeface="+mj-lt"/>
              </a:rPr>
              <a:t>May</a:t>
            </a:r>
          </a:p>
          <a:p>
            <a:pPr algn="ctr"/>
            <a:endParaRPr lang="en-US" sz="2400" dirty="0">
              <a:latin typeface="+mj-lt"/>
            </a:endParaRPr>
          </a:p>
          <a:p>
            <a:pPr algn="ctr"/>
            <a:r>
              <a:rPr lang="en-US" sz="2400" dirty="0">
                <a:latin typeface="+mj-lt"/>
              </a:rPr>
              <a:t>Month with</a:t>
            </a:r>
          </a:p>
          <a:p>
            <a:pPr algn="ctr"/>
            <a:r>
              <a:rPr lang="en-US" sz="2400" dirty="0">
                <a:latin typeface="+mj-lt"/>
              </a:rPr>
              <a:t> Most Number of posts</a:t>
            </a:r>
            <a:endParaRPr lang="en-IN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386482" y="8774326"/>
            <a:ext cx="15846792" cy="1123735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2386482" y="190499"/>
            <a:ext cx="15901518" cy="1339817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824744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5A0D4BE1-61FC-B516-E149-87E6B004E6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5735488"/>
              </p:ext>
            </p:extLst>
          </p:nvPr>
        </p:nvGraphicFramePr>
        <p:xfrm>
          <a:off x="3169897" y="1973907"/>
          <a:ext cx="14639091" cy="6728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C3117200-1343-03BE-D573-796DFB5326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8834407"/>
              </p:ext>
            </p:extLst>
          </p:nvPr>
        </p:nvGraphicFramePr>
        <p:xfrm>
          <a:off x="3169898" y="1257300"/>
          <a:ext cx="14639090" cy="7510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997</Words>
  <Application>Microsoft Office PowerPoint</Application>
  <PresentationFormat>Custom</PresentationFormat>
  <Paragraphs>160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Clear Sans Regular Bold</vt:lpstr>
      <vt:lpstr>Arial</vt:lpstr>
      <vt:lpstr>Graphik Regular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Amit Sharma</cp:lastModifiedBy>
  <cp:revision>46</cp:revision>
  <dcterms:created xsi:type="dcterms:W3CDTF">2006-08-16T00:00:00Z</dcterms:created>
  <dcterms:modified xsi:type="dcterms:W3CDTF">2025-02-09T10:28:40Z</dcterms:modified>
  <dc:identifier>DAEhDyfaYKE</dc:identifier>
</cp:coreProperties>
</file>