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92" r:id="rId5"/>
    <p:sldId id="275" r:id="rId6"/>
    <p:sldId id="276" r:id="rId7"/>
    <p:sldId id="277" r:id="rId8"/>
    <p:sldId id="278" r:id="rId9"/>
    <p:sldId id="279" r:id="rId10"/>
    <p:sldId id="294" r:id="rId11"/>
    <p:sldId id="281" r:id="rId12"/>
    <p:sldId id="282" r:id="rId13"/>
    <p:sldId id="283" r:id="rId14"/>
    <p:sldId id="295" r:id="rId15"/>
    <p:sldId id="296" r:id="rId16"/>
    <p:sldId id="28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6E0EB"/>
    <a:srgbClr val="446992"/>
    <a:srgbClr val="AEC2D8"/>
    <a:srgbClr val="98432A"/>
    <a:srgbClr val="D84400"/>
    <a:srgbClr val="44678D"/>
    <a:srgbClr val="263E5A"/>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2/6/2025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2/6/2025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47717df4-08e4-4013-9c0d-dbf1c4efb674/?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powerbi.com/groups/me/reports/47717df4-08e4-4013-9c0d-dbf1c4efb674/?pbi_source=PowerPoint"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pp.powerbi.com/groups/me/reports/47717df4-08e4-4013-9c0d-dbf1c4efb674/?pbi_source=PowerPoint"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3b819c5e-b6d5-4fa4-ae11-e9d0e40bbb38/?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groups/me/reports/47717df4-08e4-4013-9c0d-dbf1c4efb674/?pbi_source=PowerPoint" TargetMode="External"/><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509745" y="1775914"/>
            <a:ext cx="5257793" cy="2057441"/>
          </a:xfrm>
        </p:spPr>
        <p:txBody>
          <a:bodyPr/>
          <a:lstStyle/>
          <a:p>
            <a:r>
              <a:rPr lang="en-IN" dirty="0"/>
              <a:t>Sprocket Central Pty Ltd</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09745" y="4309480"/>
            <a:ext cx="1570612" cy="480527"/>
          </a:xfrm>
        </p:spPr>
        <p:txBody>
          <a:bodyPr/>
          <a:lstStyle/>
          <a:p>
            <a:r>
              <a:rPr lang="en-US" dirty="0"/>
              <a:t>Amit Sharma</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extBox 2">
            <a:extLst>
              <a:ext uri="{FF2B5EF4-FFF2-40B4-BE49-F238E27FC236}">
                <a16:creationId xmlns:a16="http://schemas.microsoft.com/office/drawing/2014/main" id="{455A4FE2-4FFA-A40A-8380-790C3197BD3E}"/>
              </a:ext>
            </a:extLst>
          </p:cNvPr>
          <p:cNvSpPr txBox="1"/>
          <p:nvPr/>
        </p:nvSpPr>
        <p:spPr>
          <a:xfrm>
            <a:off x="1509745" y="3648689"/>
            <a:ext cx="4041969" cy="369332"/>
          </a:xfrm>
          <a:prstGeom prst="rect">
            <a:avLst/>
          </a:prstGeom>
          <a:noFill/>
        </p:spPr>
        <p:txBody>
          <a:bodyPr wrap="square">
            <a:spAutoFit/>
          </a:bodyPr>
          <a:lstStyle/>
          <a:p>
            <a:r>
              <a:rPr lang="en-IN" dirty="0"/>
              <a:t>Data analytics approach</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F2C557A-3456-C146-F6AF-674A26B87D7D}"/>
              </a:ext>
            </a:extLst>
          </p:cNvPr>
          <p:cNvSpPr txBox="1"/>
          <p:nvPr/>
        </p:nvSpPr>
        <p:spPr>
          <a:xfrm>
            <a:off x="0" y="0"/>
            <a:ext cx="12191999" cy="230832"/>
          </a:xfrm>
          <a:prstGeom prst="rect">
            <a:avLst/>
          </a:prstGeom>
          <a:solidFill>
            <a:schemeClr val="bg1">
              <a:lumMod val="65000"/>
            </a:schemeClr>
          </a:solidFill>
          <a:scene3d>
            <a:camera prst="obliqueBottomRight"/>
            <a:lightRig rig="threePt" dir="t"/>
          </a:scene3d>
        </p:spPr>
        <p:txBody>
          <a:bodyPr wrap="square">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 Note: The data and information presented in this document are based on a hypothetical scenario and client. This document is intended solely for the purposes of the KPMG Virtual Internship.</a:t>
            </a:r>
            <a:endParaRPr lang="en-IN" sz="900" dirty="0">
              <a:latin typeface="Calibri" panose="020F0502020204030204" pitchFamily="34" charset="0"/>
              <a:ea typeface="Calibri" panose="020F0502020204030204" pitchFamily="34" charset="0"/>
              <a:cs typeface="Calibri" panose="020F0502020204030204" pitchFamily="34" charset="0"/>
            </a:endParaRPr>
          </a:p>
        </p:txBody>
      </p:sp>
      <p:sp>
        <p:nvSpPr>
          <p:cNvPr id="11" name="Title 18">
            <a:extLst>
              <a:ext uri="{FF2B5EF4-FFF2-40B4-BE49-F238E27FC236}">
                <a16:creationId xmlns:a16="http://schemas.microsoft.com/office/drawing/2014/main" id="{4D698D1C-44FC-B589-5CD3-87F7C916C3B2}"/>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Modelling</a:t>
            </a:r>
          </a:p>
        </p:txBody>
      </p:sp>
      <p:sp>
        <p:nvSpPr>
          <p:cNvPr id="13" name="Shape 91">
            <a:extLst>
              <a:ext uri="{FF2B5EF4-FFF2-40B4-BE49-F238E27FC236}">
                <a16:creationId xmlns:a16="http://schemas.microsoft.com/office/drawing/2014/main" id="{A290249E-58B4-75DE-8084-B10C096830DF}"/>
              </a:ext>
            </a:extLst>
          </p:cNvPr>
          <p:cNvSpPr/>
          <p:nvPr/>
        </p:nvSpPr>
        <p:spPr>
          <a:xfrm>
            <a:off x="202356" y="2421482"/>
            <a:ext cx="5893643" cy="3881158"/>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5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Customers with more recent purchases often demonstrate higher monetary value, reflecting stronger loyalty and engagement.</a:t>
            </a:r>
          </a:p>
          <a:p>
            <a:pPr marL="285750" indent="-285750">
              <a:lnSpc>
                <a:spcPct val="15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Customers in the top-left quadrant (high recency and high monetary value) are key assets. Businesses should prioritize retaining and engaging this segment.</a:t>
            </a:r>
          </a:p>
          <a:p>
            <a:pPr marL="285750" indent="-285750">
              <a:lnSpc>
                <a:spcPct val="15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Customers in the top-right quadrant (high monetary value but low recency) may be at risk of churn. Businesses should focus on reactivating these valuable customers.</a:t>
            </a:r>
          </a:p>
        </p:txBody>
      </p:sp>
      <p:sp>
        <p:nvSpPr>
          <p:cNvPr id="3" name="TextBox 2">
            <a:extLst>
              <a:ext uri="{FF2B5EF4-FFF2-40B4-BE49-F238E27FC236}">
                <a16:creationId xmlns:a16="http://schemas.microsoft.com/office/drawing/2014/main" id="{2BED3602-2CAC-210A-3725-F323F033729D}"/>
              </a:ext>
            </a:extLst>
          </p:cNvPr>
          <p:cNvSpPr txBox="1"/>
          <p:nvPr/>
        </p:nvSpPr>
        <p:spPr>
          <a:xfrm>
            <a:off x="4086418" y="1590778"/>
            <a:ext cx="4019161" cy="369332"/>
          </a:xfrm>
          <a:prstGeom prst="rect">
            <a:avLst/>
          </a:prstGeom>
          <a:noFill/>
        </p:spPr>
        <p:txBody>
          <a:bodyPr wrap="square">
            <a:spAutoFit/>
          </a:bodyPr>
          <a:lstStyle/>
          <a:p>
            <a:r>
              <a:rPr lang="en-IN" b="1" u="sng" dirty="0">
                <a:latin typeface="Calibri" panose="020F0502020204030204" pitchFamily="34" charset="0"/>
                <a:ea typeface="Calibri" panose="020F0502020204030204" pitchFamily="34" charset="0"/>
                <a:cs typeface="Calibri" panose="020F0502020204030204" pitchFamily="34" charset="0"/>
              </a:rPr>
              <a:t>Scatter plot derived from RFM analysis</a:t>
            </a:r>
          </a:p>
        </p:txBody>
      </p:sp>
      <p:pic>
        <p:nvPicPr>
          <p:cNvPr id="4" name="Picture" title="This slide contains the following visuals: Recency against Monetary. Please refer to the notes on this slide for details">
            <a:hlinkClick r:id="rId3"/>
            <a:extLst>
              <a:ext uri="{FF2B5EF4-FFF2-40B4-BE49-F238E27FC236}">
                <a16:creationId xmlns:a16="http://schemas.microsoft.com/office/drawing/2014/main" id="{D57D31AB-EDAD-DC2B-4A4F-95E074E44F09}"/>
              </a:ext>
            </a:extLst>
          </p:cNvPr>
          <p:cNvPicPr>
            <a:picLocks noChangeAspect="1"/>
          </p:cNvPicPr>
          <p:nvPr/>
        </p:nvPicPr>
        <p:blipFill>
          <a:blip r:embed="rId4"/>
          <a:stretch>
            <a:fillRect/>
          </a:stretch>
        </p:blipFill>
        <p:spPr>
          <a:xfrm>
            <a:off x="6095998" y="2421481"/>
            <a:ext cx="5893643" cy="3881157"/>
          </a:xfrm>
          <a:prstGeom prst="rect">
            <a:avLst/>
          </a:prstGeom>
          <a:noFill/>
        </p:spPr>
      </p:pic>
    </p:spTree>
    <p:extLst>
      <p:ext uri="{BB962C8B-B14F-4D97-AF65-F5344CB8AC3E}">
        <p14:creationId xmlns:p14="http://schemas.microsoft.com/office/powerpoint/2010/main" val="2517140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B1075F-9DDE-DB09-6902-A67A2D987371}"/>
              </a:ext>
            </a:extLst>
          </p:cNvPr>
          <p:cNvSpPr txBox="1"/>
          <p:nvPr/>
        </p:nvSpPr>
        <p:spPr>
          <a:xfrm>
            <a:off x="0" y="0"/>
            <a:ext cx="12191999" cy="230832"/>
          </a:xfrm>
          <a:prstGeom prst="rect">
            <a:avLst/>
          </a:prstGeom>
          <a:solidFill>
            <a:schemeClr val="bg1">
              <a:lumMod val="65000"/>
            </a:schemeClr>
          </a:solidFill>
          <a:scene3d>
            <a:camera prst="obliqueBottomRight"/>
            <a:lightRig rig="threePt" dir="t"/>
          </a:scene3d>
        </p:spPr>
        <p:txBody>
          <a:bodyPr wrap="square">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 Note: The data and information presented in this document are based on a hypothetical scenario and client. This document is intended solely for the purposes of the KPMG Virtual Internship.</a:t>
            </a:r>
            <a:endParaRPr lang="en-IN" sz="900"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8">
            <a:extLst>
              <a:ext uri="{FF2B5EF4-FFF2-40B4-BE49-F238E27FC236}">
                <a16:creationId xmlns:a16="http://schemas.microsoft.com/office/drawing/2014/main" id="{DB3B7AA4-EF17-1212-E4CC-C5D7E35ABFB5}"/>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Modelling</a:t>
            </a:r>
          </a:p>
        </p:txBody>
      </p:sp>
      <p:sp>
        <p:nvSpPr>
          <p:cNvPr id="8" name="TextBox 7">
            <a:extLst>
              <a:ext uri="{FF2B5EF4-FFF2-40B4-BE49-F238E27FC236}">
                <a16:creationId xmlns:a16="http://schemas.microsoft.com/office/drawing/2014/main" id="{78F6BCFF-02AA-8721-3798-D3A4E898AFB9}"/>
              </a:ext>
            </a:extLst>
          </p:cNvPr>
          <p:cNvSpPr txBox="1"/>
          <p:nvPr/>
        </p:nvSpPr>
        <p:spPr>
          <a:xfrm>
            <a:off x="4086417" y="1338242"/>
            <a:ext cx="4019161" cy="369332"/>
          </a:xfrm>
          <a:prstGeom prst="rect">
            <a:avLst/>
          </a:prstGeom>
          <a:noFill/>
        </p:spPr>
        <p:txBody>
          <a:bodyPr wrap="square">
            <a:spAutoFit/>
          </a:bodyPr>
          <a:lstStyle/>
          <a:p>
            <a:r>
              <a:rPr lang="en-IN" b="1" u="sng" dirty="0">
                <a:latin typeface="Calibri" panose="020F0502020204030204" pitchFamily="34" charset="0"/>
                <a:ea typeface="Calibri" panose="020F0502020204030204" pitchFamily="34" charset="0"/>
                <a:cs typeface="Calibri" panose="020F0502020204030204" pitchFamily="34" charset="0"/>
              </a:rPr>
              <a:t>Scatter plot derived from RFM analysis</a:t>
            </a:r>
          </a:p>
        </p:txBody>
      </p:sp>
      <p:sp>
        <p:nvSpPr>
          <p:cNvPr id="9" name="Shape 91">
            <a:extLst>
              <a:ext uri="{FF2B5EF4-FFF2-40B4-BE49-F238E27FC236}">
                <a16:creationId xmlns:a16="http://schemas.microsoft.com/office/drawing/2014/main" id="{0D403C0B-266E-8B3F-B423-448F0ECF5291}"/>
              </a:ext>
            </a:extLst>
          </p:cNvPr>
          <p:cNvSpPr/>
          <p:nvPr/>
        </p:nvSpPr>
        <p:spPr>
          <a:xfrm>
            <a:off x="202355" y="1916410"/>
            <a:ext cx="5893643" cy="429665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5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Top-Left Quadrant represents highly engaged customers with high frequency and recent transactions. These customers are frequent purchasers and have recently interacted with the business, making them key for retention and loyalty programs.</a:t>
            </a:r>
          </a:p>
          <a:p>
            <a:pPr marL="285750" indent="-285750">
              <a:lnSpc>
                <a:spcPct val="15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Bottom-Left Quadrant indicates customers with recent but infrequent transactions, often new or sporadic buyers. This segment offers growth potential, where businesses can focus on targeted engagement strategies to foster loyalty and encourage repeat purchases.</a:t>
            </a:r>
          </a:p>
        </p:txBody>
      </p:sp>
      <p:pic>
        <p:nvPicPr>
          <p:cNvPr id="12" name="Picture" title="This slide contains the following visuals: Frequency against Recency. Please refer to the notes on this slide for details">
            <a:hlinkClick r:id="rId2"/>
            <a:extLst>
              <a:ext uri="{FF2B5EF4-FFF2-40B4-BE49-F238E27FC236}">
                <a16:creationId xmlns:a16="http://schemas.microsoft.com/office/drawing/2014/main" id="{DE6BA4F0-B03B-2158-8F39-B67AA2D48B6F}"/>
              </a:ext>
            </a:extLst>
          </p:cNvPr>
          <p:cNvPicPr>
            <a:picLocks noChangeAspect="1"/>
          </p:cNvPicPr>
          <p:nvPr/>
        </p:nvPicPr>
        <p:blipFill>
          <a:blip r:embed="rId3"/>
          <a:stretch>
            <a:fillRect/>
          </a:stretch>
        </p:blipFill>
        <p:spPr>
          <a:xfrm>
            <a:off x="6167333" y="1916410"/>
            <a:ext cx="5822312" cy="4695369"/>
          </a:xfrm>
          <a:prstGeom prst="rect">
            <a:avLst/>
          </a:prstGeom>
          <a:noFill/>
        </p:spPr>
      </p:pic>
    </p:spTree>
    <p:extLst>
      <p:ext uri="{BB962C8B-B14F-4D97-AF65-F5344CB8AC3E}">
        <p14:creationId xmlns:p14="http://schemas.microsoft.com/office/powerpoint/2010/main" val="306149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17971D1-82BC-D0BF-BC0A-C6EDBB3EAB1F}"/>
              </a:ext>
            </a:extLst>
          </p:cNvPr>
          <p:cNvSpPr txBox="1"/>
          <p:nvPr/>
        </p:nvSpPr>
        <p:spPr>
          <a:xfrm>
            <a:off x="0" y="0"/>
            <a:ext cx="12191999" cy="230832"/>
          </a:xfrm>
          <a:prstGeom prst="rect">
            <a:avLst/>
          </a:prstGeom>
          <a:solidFill>
            <a:schemeClr val="bg1">
              <a:lumMod val="65000"/>
            </a:schemeClr>
          </a:solidFill>
          <a:scene3d>
            <a:camera prst="obliqueBottomRight"/>
            <a:lightRig rig="threePt" dir="t"/>
          </a:scene3d>
        </p:spPr>
        <p:txBody>
          <a:bodyPr wrap="square">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 Note: The data and information presented in this document are based on a hypothetical scenario and client. This document is intended solely for the purposes of the KPMG Virtual Internship.</a:t>
            </a:r>
            <a:endParaRPr lang="en-IN" sz="900"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8">
            <a:extLst>
              <a:ext uri="{FF2B5EF4-FFF2-40B4-BE49-F238E27FC236}">
                <a16:creationId xmlns:a16="http://schemas.microsoft.com/office/drawing/2014/main" id="{CABD79FB-59D6-26D7-DD62-244E70E339A8}"/>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Modelling</a:t>
            </a:r>
          </a:p>
        </p:txBody>
      </p:sp>
      <p:sp>
        <p:nvSpPr>
          <p:cNvPr id="8" name="TextBox 7">
            <a:extLst>
              <a:ext uri="{FF2B5EF4-FFF2-40B4-BE49-F238E27FC236}">
                <a16:creationId xmlns:a16="http://schemas.microsoft.com/office/drawing/2014/main" id="{ACD0BA40-881F-076F-1A61-251F1393592D}"/>
              </a:ext>
            </a:extLst>
          </p:cNvPr>
          <p:cNvSpPr txBox="1"/>
          <p:nvPr/>
        </p:nvSpPr>
        <p:spPr>
          <a:xfrm>
            <a:off x="4086417" y="1338242"/>
            <a:ext cx="4019161" cy="369332"/>
          </a:xfrm>
          <a:prstGeom prst="rect">
            <a:avLst/>
          </a:prstGeom>
          <a:noFill/>
        </p:spPr>
        <p:txBody>
          <a:bodyPr wrap="square">
            <a:spAutoFit/>
          </a:bodyPr>
          <a:lstStyle/>
          <a:p>
            <a:r>
              <a:rPr lang="en-IN" b="1" u="sng" dirty="0">
                <a:latin typeface="Calibri" panose="020F0502020204030204" pitchFamily="34" charset="0"/>
                <a:ea typeface="Calibri" panose="020F0502020204030204" pitchFamily="34" charset="0"/>
                <a:cs typeface="Calibri" panose="020F0502020204030204" pitchFamily="34" charset="0"/>
              </a:rPr>
              <a:t>Scatter plot derived from RFM analysis</a:t>
            </a:r>
          </a:p>
        </p:txBody>
      </p:sp>
      <p:sp>
        <p:nvSpPr>
          <p:cNvPr id="9" name="Shape 91">
            <a:extLst>
              <a:ext uri="{FF2B5EF4-FFF2-40B4-BE49-F238E27FC236}">
                <a16:creationId xmlns:a16="http://schemas.microsoft.com/office/drawing/2014/main" id="{BB671C6F-A472-52AA-94DF-AD7821A1E9DD}"/>
              </a:ext>
            </a:extLst>
          </p:cNvPr>
          <p:cNvSpPr/>
          <p:nvPr/>
        </p:nvSpPr>
        <p:spPr>
          <a:xfrm>
            <a:off x="205024" y="1973443"/>
            <a:ext cx="5890976" cy="378561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Customers with higher purchase frequency often contribute greater monetary value, making them critical to business growth and profitability.</a:t>
            </a:r>
          </a:p>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Top-Right Quadrant segment reflects high-frequency, high-spending customers—your most loyal and valuable group. They engage frequently and contribute significantly to revenue. Prioritizing retention and strengthening these relationships is essential.</a:t>
            </a:r>
          </a:p>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Top-Left Quadrant segment reflects Customers with high monetary value, but lower frequency offer strong upselling and cross-selling opportunities. Strategic engagement can increase their purchase frequency and unlock additional revenue potential.</a:t>
            </a:r>
          </a:p>
        </p:txBody>
      </p:sp>
      <p:pic>
        <p:nvPicPr>
          <p:cNvPr id="10" name="Picture" title="This slide contains the following visuals: Monetary against Frequency. Please refer to the notes on this slide for details">
            <a:hlinkClick r:id="rId2"/>
            <a:extLst>
              <a:ext uri="{FF2B5EF4-FFF2-40B4-BE49-F238E27FC236}">
                <a16:creationId xmlns:a16="http://schemas.microsoft.com/office/drawing/2014/main" id="{4E7A7F64-798D-14E4-F266-F89A49D8277C}"/>
              </a:ext>
            </a:extLst>
          </p:cNvPr>
          <p:cNvPicPr>
            <a:picLocks noChangeAspect="1"/>
          </p:cNvPicPr>
          <p:nvPr/>
        </p:nvPicPr>
        <p:blipFill>
          <a:blip r:embed="rId3"/>
          <a:stretch>
            <a:fillRect/>
          </a:stretch>
        </p:blipFill>
        <p:spPr>
          <a:xfrm>
            <a:off x="6095997" y="1916409"/>
            <a:ext cx="5890976" cy="4695369"/>
          </a:xfrm>
          <a:prstGeom prst="rect">
            <a:avLst/>
          </a:prstGeom>
          <a:noFill/>
        </p:spPr>
      </p:pic>
    </p:spTree>
    <p:extLst>
      <p:ext uri="{BB962C8B-B14F-4D97-AF65-F5344CB8AC3E}">
        <p14:creationId xmlns:p14="http://schemas.microsoft.com/office/powerpoint/2010/main" val="170674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0" y="246221"/>
            <a:ext cx="12192000" cy="883185"/>
          </a:xfr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Agenda</a:t>
            </a:r>
            <a:endParaRPr lang="en-US" sz="3200" dirty="0">
              <a:solidFill>
                <a:schemeClr val="bg1"/>
              </a:solidFill>
              <a:highlight>
                <a:srgbClr val="000000"/>
              </a:highlight>
              <a:latin typeface="Calibri" panose="020F0502020204030204" pitchFamily="34" charset="0"/>
              <a:ea typeface="Calibri" panose="020F0502020204030204" pitchFamily="34" charset="0"/>
              <a:cs typeface="Calibri" panose="020F0502020204030204" pitchFamily="34" charset="0"/>
            </a:endParaRPr>
          </a:p>
        </p:txBody>
      </p:sp>
      <p:sp>
        <p:nvSpPr>
          <p:cNvPr id="3" name="Chart Placeholder 2">
            <a:extLst>
              <a:ext uri="{FF2B5EF4-FFF2-40B4-BE49-F238E27FC236}">
                <a16:creationId xmlns:a16="http://schemas.microsoft.com/office/drawing/2014/main" id="{76D2D7FE-33FC-24CC-21E1-5AA4F6B0F2C3}"/>
              </a:ext>
            </a:extLst>
          </p:cNvPr>
          <p:cNvSpPr>
            <a:spLocks noGrp="1"/>
          </p:cNvSpPr>
          <p:nvPr>
            <p:ph type="chart" sz="quarter" idx="27"/>
          </p:nvPr>
        </p:nvSpPr>
        <p:spPr>
          <a:xfrm>
            <a:off x="587829" y="1622511"/>
            <a:ext cx="10889796" cy="1997768"/>
          </a:xfrm>
        </p:spPr>
        <p:txBody>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latin typeface="Calibri" panose="020F0502020204030204" pitchFamily="34" charset="0"/>
                <a:ea typeface="Calibri" panose="020F0502020204030204" pitchFamily="34" charset="0"/>
                <a:cs typeface="Calibri" panose="020F0502020204030204" pitchFamily="34" charset="0"/>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latin typeface="Calibri" panose="020F0502020204030204" pitchFamily="34" charset="0"/>
                <a:ea typeface="Calibri" panose="020F0502020204030204" pitchFamily="34" charset="0"/>
                <a:cs typeface="Calibri" panose="020F0502020204030204" pitchFamily="34" charset="0"/>
              </a:rP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latin typeface="Calibri" panose="020F0502020204030204" pitchFamily="34" charset="0"/>
                <a:ea typeface="Calibri" panose="020F0502020204030204" pitchFamily="34" charset="0"/>
                <a:cs typeface="Calibri" panose="020F0502020204030204" pitchFamily="34" charset="0"/>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lang="en-IN" dirty="0">
                <a:latin typeface="Calibri" panose="020F0502020204030204" pitchFamily="34" charset="0"/>
                <a:ea typeface="Calibri" panose="020F0502020204030204" pitchFamily="34" charset="0"/>
                <a:cs typeface="Calibri" panose="020F0502020204030204" pitchFamily="34" charset="0"/>
              </a:rPr>
              <a:t>Interpretation</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7" name="TextBox 6">
            <a:extLst>
              <a:ext uri="{FF2B5EF4-FFF2-40B4-BE49-F238E27FC236}">
                <a16:creationId xmlns:a16="http://schemas.microsoft.com/office/drawing/2014/main" id="{009A01CD-7F14-FC4C-ADB4-EA5ED17A2F9F}"/>
              </a:ext>
            </a:extLst>
          </p:cNvPr>
          <p:cNvSpPr txBox="1"/>
          <p:nvPr/>
        </p:nvSpPr>
        <p:spPr>
          <a:xfrm>
            <a:off x="0" y="0"/>
            <a:ext cx="12191999" cy="230832"/>
          </a:xfrm>
          <a:prstGeom prst="rect">
            <a:avLst/>
          </a:prstGeom>
          <a:solidFill>
            <a:schemeClr val="bg1">
              <a:lumMod val="65000"/>
            </a:schemeClr>
          </a:solidFill>
          <a:scene3d>
            <a:camera prst="obliqueBottomRight"/>
            <a:lightRig rig="threePt" dir="t"/>
          </a:scene3d>
        </p:spPr>
        <p:txBody>
          <a:bodyPr wrap="square">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 Note: The data and information presented in this document are based on a hypothetical scenario and client. This document is intended solely for the purposes of the KPMG Virtual Internship.</a:t>
            </a:r>
            <a:endParaRPr lang="en-IN" sz="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E3766EDF-CA1C-6E7B-4384-D03838B7E634}"/>
              </a:ext>
            </a:extLst>
          </p:cNvPr>
          <p:cNvSpPr/>
          <p:nvPr/>
        </p:nvSpPr>
        <p:spPr>
          <a:xfrm>
            <a:off x="-6201" y="-6351"/>
            <a:ext cx="12198201" cy="281305"/>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algn="ctr" defTabSz="457200">
              <a:defRPr sz="500" b="1">
                <a:latin typeface="Calibri"/>
                <a:ea typeface="Calibri"/>
                <a:cs typeface="Calibri"/>
                <a:sym typeface="Calibri"/>
              </a:defRPr>
            </a:pPr>
            <a:r>
              <a:rPr sz="900" dirty="0"/>
              <a:t>       Note: </a:t>
            </a:r>
            <a:r>
              <a:rPr lang="en-US" sz="900" dirty="0"/>
              <a:t>The data and information presented in this document are based on a hypothetical scenario and client. This document is intended solely for the purposes of the KPMG Virtual Internship.</a:t>
            </a:r>
            <a:endParaRPr sz="900" b="0" dirty="0"/>
          </a:p>
        </p:txBody>
      </p:sp>
      <p:sp>
        <p:nvSpPr>
          <p:cNvPr id="10" name="Title 18">
            <a:extLst>
              <a:ext uri="{FF2B5EF4-FFF2-40B4-BE49-F238E27FC236}">
                <a16:creationId xmlns:a16="http://schemas.microsoft.com/office/drawing/2014/main" id="{EDE59911-79B9-922A-DD4F-9E500E2D5A24}"/>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altLang="zh-CN" sz="3200" dirty="0">
                <a:latin typeface="Calibri" panose="020F0502020204030204" pitchFamily="34" charset="0"/>
                <a:ea typeface="Calibri" panose="020F0502020204030204" pitchFamily="34" charset="0"/>
                <a:cs typeface="Calibri" panose="020F0502020204030204" pitchFamily="34" charset="0"/>
              </a:rPr>
              <a:t>Introduction</a:t>
            </a:r>
            <a:endParaRPr lang="en-US" sz="3200" dirty="0">
              <a:solidFill>
                <a:schemeClr val="bg1"/>
              </a:solidFill>
              <a:highlight>
                <a:srgbClr val="000000"/>
              </a:highlight>
              <a:latin typeface="Calibri" panose="020F0502020204030204" pitchFamily="34" charset="0"/>
              <a:ea typeface="Calibri" panose="020F0502020204030204" pitchFamily="34" charset="0"/>
              <a:cs typeface="Calibri" panose="020F0502020204030204" pitchFamily="34" charset="0"/>
            </a:endParaRPr>
          </a:p>
        </p:txBody>
      </p:sp>
      <p:sp>
        <p:nvSpPr>
          <p:cNvPr id="14" name="Shape 72">
            <a:extLst>
              <a:ext uri="{FF2B5EF4-FFF2-40B4-BE49-F238E27FC236}">
                <a16:creationId xmlns:a16="http://schemas.microsoft.com/office/drawing/2014/main" id="{90A5B95E-F552-B276-3062-178117B0CD05}"/>
              </a:ext>
            </a:extLst>
          </p:cNvPr>
          <p:cNvSpPr/>
          <p:nvPr/>
        </p:nvSpPr>
        <p:spPr>
          <a:xfrm>
            <a:off x="-6201" y="1123814"/>
            <a:ext cx="12198201" cy="516327"/>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u="sng" dirty="0">
                <a:latin typeface="Calibri" panose="020F0502020204030204" pitchFamily="34" charset="0"/>
                <a:ea typeface="Calibri" panose="020F0502020204030204" pitchFamily="34" charset="0"/>
                <a:cs typeface="Calibri" panose="020F0502020204030204" pitchFamily="34" charset="0"/>
              </a:rPr>
              <a:t>Recognize and Suggest High-Value Customers</a:t>
            </a:r>
            <a:endParaRPr u="sng" dirty="0">
              <a:latin typeface="Calibri" panose="020F0502020204030204" pitchFamily="34" charset="0"/>
              <a:ea typeface="Calibri" panose="020F0502020204030204" pitchFamily="34" charset="0"/>
              <a:cs typeface="Calibri" panose="020F0502020204030204" pitchFamily="34" charset="0"/>
            </a:endParaRPr>
          </a:p>
        </p:txBody>
      </p:sp>
      <p:sp>
        <p:nvSpPr>
          <p:cNvPr id="15" name="Shape 73">
            <a:extLst>
              <a:ext uri="{FF2B5EF4-FFF2-40B4-BE49-F238E27FC236}">
                <a16:creationId xmlns:a16="http://schemas.microsoft.com/office/drawing/2014/main" id="{9D909512-3CA1-F20E-A35C-DA29364C4584}"/>
              </a:ext>
            </a:extLst>
          </p:cNvPr>
          <p:cNvSpPr/>
          <p:nvPr/>
        </p:nvSpPr>
        <p:spPr>
          <a:xfrm>
            <a:off x="214756" y="2228687"/>
            <a:ext cx="5884346" cy="2400625"/>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Sprocket Central specializes in high-quality bikes and accessories, aiming to expand its market reach and boost sales.</a:t>
            </a:r>
          </a:p>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team is focused on analyzing customer data to target those with the highest potential for long-term value.</a:t>
            </a:r>
          </a:p>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By leveraging insights, Sprocket Central will implement personalized campaigns to maximize customer engagement and drive sustainable growth.</a:t>
            </a:r>
          </a:p>
        </p:txBody>
      </p:sp>
      <p:sp>
        <p:nvSpPr>
          <p:cNvPr id="17" name="TextBox 16">
            <a:extLst>
              <a:ext uri="{FF2B5EF4-FFF2-40B4-BE49-F238E27FC236}">
                <a16:creationId xmlns:a16="http://schemas.microsoft.com/office/drawing/2014/main" id="{DEB2CBE4-1693-26D2-12BB-8788F12703D4}"/>
              </a:ext>
            </a:extLst>
          </p:cNvPr>
          <p:cNvSpPr txBox="1"/>
          <p:nvPr/>
        </p:nvSpPr>
        <p:spPr>
          <a:xfrm>
            <a:off x="1971091" y="1727243"/>
            <a:ext cx="2050402" cy="369332"/>
          </a:xfrm>
          <a:prstGeom prst="rect">
            <a:avLst/>
          </a:prstGeom>
          <a:noFill/>
        </p:spPr>
        <p:txBody>
          <a:bodyPr wrap="square">
            <a:spAutoFit/>
          </a:bodyPr>
          <a:lstStyle/>
          <a:p>
            <a:r>
              <a:rPr lang="en-IN" b="1" u="sng" dirty="0">
                <a:latin typeface="Calibri" panose="020F0502020204030204" pitchFamily="34" charset="0"/>
                <a:ea typeface="Calibri" panose="020F0502020204030204" pitchFamily="34" charset="0"/>
                <a:cs typeface="Calibri" panose="020F0502020204030204" pitchFamily="34" charset="0"/>
              </a:rPr>
              <a:t>Problem Statement</a:t>
            </a:r>
            <a:endParaRPr lang="en-US" b="1" u="sng" dirty="0">
              <a:latin typeface="Calibri" panose="020F0502020204030204" pitchFamily="34" charset="0"/>
              <a:ea typeface="Calibri" panose="020F0502020204030204" pitchFamily="34" charset="0"/>
              <a:cs typeface="Calibri" panose="020F0502020204030204" pitchFamily="34" charset="0"/>
            </a:endParaRPr>
          </a:p>
        </p:txBody>
      </p:sp>
      <p:sp>
        <p:nvSpPr>
          <p:cNvPr id="18" name="Shape 73">
            <a:extLst>
              <a:ext uri="{FF2B5EF4-FFF2-40B4-BE49-F238E27FC236}">
                <a16:creationId xmlns:a16="http://schemas.microsoft.com/office/drawing/2014/main" id="{FFE17E67-AF65-20FC-B3C5-AAF88C3CD265}"/>
              </a:ext>
            </a:extLst>
          </p:cNvPr>
          <p:cNvSpPr/>
          <p:nvPr/>
        </p:nvSpPr>
        <p:spPr>
          <a:xfrm>
            <a:off x="6092898" y="2142125"/>
            <a:ext cx="5884346" cy="3508621"/>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Analysis of bike-related purchases over the past three years highlights gender-based buying patterns.</a:t>
            </a:r>
          </a:p>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Age distribution plays a crucial role in maximizing profitability, helping refine target demographics.</a:t>
            </a:r>
          </a:p>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Classifying customers based on purchasing behavior enables precise marketing strategies.</a:t>
            </a:r>
          </a:p>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State-wise car ownership data provides insights into potential market opportunities.</a:t>
            </a:r>
          </a:p>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Understanding the correlation between wealth segments and age helps tailor product offerings.</a:t>
            </a:r>
          </a:p>
          <a:p>
            <a:pPr marL="285750" indent="-285750">
              <a:lnSpc>
                <a:spcPct val="10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Identifying key industries contributing to bike-related purchases and overall profits enhances targeted outreach.</a:t>
            </a:r>
            <a:endParaRPr sz="1800" dirty="0">
              <a:latin typeface="Calibri" panose="020F0502020204030204" pitchFamily="34" charset="0"/>
              <a:ea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32196DDB-24F9-6356-C9AE-0D794264C193}"/>
              </a:ext>
            </a:extLst>
          </p:cNvPr>
          <p:cNvSpPr txBox="1"/>
          <p:nvPr/>
        </p:nvSpPr>
        <p:spPr>
          <a:xfrm>
            <a:off x="8170508" y="1691078"/>
            <a:ext cx="2407760" cy="400110"/>
          </a:xfrm>
          <a:prstGeom prst="rect">
            <a:avLst/>
          </a:prstGeom>
          <a:noFill/>
        </p:spPr>
        <p:txBody>
          <a:bodyPr wrap="square">
            <a:spAutoFit/>
          </a:bodyPr>
          <a:lstStyle/>
          <a:p>
            <a:r>
              <a:rPr lang="en-IN" b="1" u="sng" dirty="0">
                <a:latin typeface="Calibri" panose="020F0502020204030204" pitchFamily="34" charset="0"/>
                <a:ea typeface="Calibri" panose="020F0502020204030204" pitchFamily="34" charset="0"/>
                <a:cs typeface="Calibri" panose="020F0502020204030204" pitchFamily="34" charset="0"/>
              </a:rPr>
              <a:t>Analytical</a:t>
            </a:r>
            <a:r>
              <a:rPr lang="en-IN" sz="2000" b="1" u="sng" dirty="0">
                <a:latin typeface="Calibri" panose="020F0502020204030204" pitchFamily="34" charset="0"/>
                <a:ea typeface="Calibri" panose="020F0502020204030204" pitchFamily="34" charset="0"/>
                <a:cs typeface="Calibri" panose="020F0502020204030204" pitchFamily="34" charset="0"/>
              </a:rPr>
              <a:t> Approach</a:t>
            </a:r>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C05A28C4-39E4-3DC0-5487-420EC833ABD3}"/>
              </a:ext>
            </a:extLst>
          </p:cNvPr>
          <p:cNvSpPr/>
          <p:nvPr/>
        </p:nvSpPr>
        <p:spPr>
          <a:xfrm>
            <a:off x="-6201" y="-6351"/>
            <a:ext cx="12198201" cy="281305"/>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algn="ctr" defTabSz="457200">
              <a:defRPr sz="500" b="1">
                <a:latin typeface="Calibri"/>
                <a:ea typeface="Calibri"/>
                <a:cs typeface="Calibri"/>
                <a:sym typeface="Calibri"/>
              </a:defRPr>
            </a:pPr>
            <a:r>
              <a:rPr sz="900" dirty="0"/>
              <a:t>       Note: </a:t>
            </a:r>
            <a:r>
              <a:rPr lang="en-US" sz="900" dirty="0"/>
              <a:t>The data and information presented in this document are based on a hypothetical scenario and client. This document is intended solely for the purposes of the KPMG Virtual Internship.</a:t>
            </a:r>
            <a:endParaRPr sz="900" b="0" dirty="0"/>
          </a:p>
        </p:txBody>
      </p:sp>
      <p:sp>
        <p:nvSpPr>
          <p:cNvPr id="7" name="Title 18">
            <a:extLst>
              <a:ext uri="{FF2B5EF4-FFF2-40B4-BE49-F238E27FC236}">
                <a16:creationId xmlns:a16="http://schemas.microsoft.com/office/drawing/2014/main" id="{6A638ECF-1C2E-4DDA-60B4-57703D119143}"/>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Exploration</a:t>
            </a:r>
          </a:p>
        </p:txBody>
      </p:sp>
      <p:graphicFrame>
        <p:nvGraphicFramePr>
          <p:cNvPr id="10" name="Table 9">
            <a:extLst>
              <a:ext uri="{FF2B5EF4-FFF2-40B4-BE49-F238E27FC236}">
                <a16:creationId xmlns:a16="http://schemas.microsoft.com/office/drawing/2014/main" id="{EE9092ED-1A85-1331-AAC3-5B2B1664C3D2}"/>
              </a:ext>
            </a:extLst>
          </p:cNvPr>
          <p:cNvGraphicFramePr>
            <a:graphicFrameLocks noGrp="1"/>
          </p:cNvGraphicFramePr>
          <p:nvPr>
            <p:extLst>
              <p:ext uri="{D42A27DB-BD31-4B8C-83A1-F6EECF244321}">
                <p14:modId xmlns:p14="http://schemas.microsoft.com/office/powerpoint/2010/main" val="675230675"/>
              </p:ext>
            </p:extLst>
          </p:nvPr>
        </p:nvGraphicFramePr>
        <p:xfrm>
          <a:off x="261257" y="2108718"/>
          <a:ext cx="11681928" cy="4346725"/>
        </p:xfrm>
        <a:graphic>
          <a:graphicData uri="http://schemas.openxmlformats.org/drawingml/2006/table">
            <a:tbl>
              <a:tblPr firstRow="1" bandRow="1">
                <a:tableStyleId>{284E427A-3D55-4303-BF80-6455036E1DE7}</a:tableStyleId>
              </a:tblPr>
              <a:tblGrid>
                <a:gridCol w="1402875">
                  <a:extLst>
                    <a:ext uri="{9D8B030D-6E8A-4147-A177-3AD203B41FA5}">
                      <a16:colId xmlns:a16="http://schemas.microsoft.com/office/drawing/2014/main" val="20000"/>
                    </a:ext>
                  </a:extLst>
                </a:gridCol>
                <a:gridCol w="1934819">
                  <a:extLst>
                    <a:ext uri="{9D8B030D-6E8A-4147-A177-3AD203B41FA5}">
                      <a16:colId xmlns:a16="http://schemas.microsoft.com/office/drawing/2014/main" val="20001"/>
                    </a:ext>
                  </a:extLst>
                </a:gridCol>
                <a:gridCol w="1765639">
                  <a:extLst>
                    <a:ext uri="{9D8B030D-6E8A-4147-A177-3AD203B41FA5}">
                      <a16:colId xmlns:a16="http://schemas.microsoft.com/office/drawing/2014/main" val="20002"/>
                    </a:ext>
                  </a:extLst>
                </a:gridCol>
                <a:gridCol w="1644648">
                  <a:extLst>
                    <a:ext uri="{9D8B030D-6E8A-4147-A177-3AD203B41FA5}">
                      <a16:colId xmlns:a16="http://schemas.microsoft.com/office/drawing/2014/main" val="20003"/>
                    </a:ext>
                  </a:extLst>
                </a:gridCol>
                <a:gridCol w="1596253">
                  <a:extLst>
                    <a:ext uri="{9D8B030D-6E8A-4147-A177-3AD203B41FA5}">
                      <a16:colId xmlns:a16="http://schemas.microsoft.com/office/drawing/2014/main" val="20004"/>
                    </a:ext>
                  </a:extLst>
                </a:gridCol>
                <a:gridCol w="1668847">
                  <a:extLst>
                    <a:ext uri="{9D8B030D-6E8A-4147-A177-3AD203B41FA5}">
                      <a16:colId xmlns:a16="http://schemas.microsoft.com/office/drawing/2014/main" val="20005"/>
                    </a:ext>
                  </a:extLst>
                </a:gridCol>
                <a:gridCol w="1668847">
                  <a:extLst>
                    <a:ext uri="{9D8B030D-6E8A-4147-A177-3AD203B41FA5}">
                      <a16:colId xmlns:a16="http://schemas.microsoft.com/office/drawing/2014/main" val="20006"/>
                    </a:ext>
                  </a:extLst>
                </a:gridCol>
              </a:tblGrid>
              <a:tr h="305590">
                <a:tc>
                  <a:txBody>
                    <a:bodyPr/>
                    <a:lstStyle/>
                    <a:p>
                      <a:pPr algn="ct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sz="1400" b="1" dirty="0">
                          <a:latin typeface="Calibri" panose="020F0502020204030204" pitchFamily="34" charset="0"/>
                          <a:ea typeface="Calibri" panose="020F0502020204030204" pitchFamily="34" charset="0"/>
                          <a:cs typeface="Calibri" panose="020F0502020204030204" pitchFamily="34" charset="0"/>
                        </a:rPr>
                        <a:t>Accuracy</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Completeness</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Consistency</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Validity</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Relevance</a:t>
                      </a:r>
                    </a:p>
                  </a:txBody>
                  <a:tcPr/>
                </a:tc>
                <a:tc>
                  <a:txBody>
                    <a:bodyPr/>
                    <a:lstStyle/>
                    <a:p>
                      <a:pPr algn="ctr"/>
                      <a:r>
                        <a:rPr lang="en-US" sz="1400" dirty="0">
                          <a:latin typeface="Calibri" panose="020F0502020204030204" pitchFamily="34" charset="0"/>
                          <a:ea typeface="Calibri" panose="020F0502020204030204" pitchFamily="34" charset="0"/>
                          <a:cs typeface="Calibri" panose="020F0502020204030204" pitchFamily="34" charset="0"/>
                        </a:rPr>
                        <a:t>Currency</a:t>
                      </a:r>
                    </a:p>
                  </a:txBody>
                  <a:tcPr/>
                </a:tc>
                <a:extLst>
                  <a:ext uri="{0D108BD9-81ED-4DB2-BD59-A6C34878D82A}">
                    <a16:rowId xmlns:a16="http://schemas.microsoft.com/office/drawing/2014/main" val="10000"/>
                  </a:ext>
                </a:extLst>
              </a:tr>
              <a:tr h="1307626">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Customer Demographic</a:t>
                      </a:r>
                    </a:p>
                  </a:txBody>
                  <a:tcPr/>
                </a:tc>
                <a:tc>
                  <a:txBody>
                    <a:bodyPr/>
                    <a:lstStyle/>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DOB: One incorrect entry detected. </a:t>
                      </a:r>
                    </a:p>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Age data missing</a:t>
                      </a:r>
                      <a:endParaRPr lang="en-US" sz="1400" baseline="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Customer ID is incomplete.</a:t>
                      </a:r>
                    </a:p>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Job Title, Last Name, and Tenure fields contain missing data</a:t>
                      </a:r>
                      <a:r>
                        <a:rPr lang="en-US" sz="1400" dirty="0"/>
                        <a:t>.</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lgn="l">
                        <a:buFont typeface="Arial"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Gender: Inconsistencies detected</a:t>
                      </a:r>
                      <a:r>
                        <a:rPr lang="en-IN" sz="1400" dirty="0"/>
                        <a:t>.</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Default: Invalid</a:t>
                      </a:r>
                    </a:p>
                  </a:txBody>
                  <a:tcPr/>
                </a:tc>
                <a:tc>
                  <a:txBody>
                    <a:bodyPr/>
                    <a:lstStyle/>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Default: Not relevant, deleted</a:t>
                      </a:r>
                    </a:p>
                  </a:txBody>
                  <a:tcPr/>
                </a:tc>
                <a:tc>
                  <a:txBody>
                    <a:bodyPr/>
                    <a:lstStyle/>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Deceased customer</a:t>
                      </a:r>
                      <a:r>
                        <a:rPr lang="en-US" sz="1400" baseline="0" dirty="0">
                          <a:latin typeface="Calibri" panose="020F0502020204030204" pitchFamily="34" charset="0"/>
                          <a:ea typeface="Calibri" panose="020F0502020204030204" pitchFamily="34" charset="0"/>
                          <a:cs typeface="Calibri" panose="020F0502020204030204" pitchFamily="34" charset="0"/>
                        </a:rPr>
                        <a:t> filtered out</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947328">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Customer</a:t>
                      </a:r>
                      <a:r>
                        <a:rPr lang="en-US" sz="1400" baseline="0" dirty="0">
                          <a:latin typeface="Calibri" panose="020F0502020204030204" pitchFamily="34" charset="0"/>
                          <a:ea typeface="Calibri" panose="020F0502020204030204" pitchFamily="34" charset="0"/>
                          <a:cs typeface="Calibri" panose="020F0502020204030204" pitchFamily="34" charset="0"/>
                        </a:rPr>
                        <a:t> Address</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a:latin typeface="Calibri" panose="020F0502020204030204" pitchFamily="34" charset="0"/>
                          <a:ea typeface="Calibri" panose="020F0502020204030204" pitchFamily="34" charset="0"/>
                          <a:cs typeface="Calibri" panose="020F0502020204030204" pitchFamily="34" charset="0"/>
                        </a:rPr>
                        <a:t>Customer ID is incomplete</a:t>
                      </a:r>
                    </a:p>
                  </a:txBody>
                  <a:tcPr/>
                </a:tc>
                <a:tc>
                  <a:txBody>
                    <a:bodyPr/>
                    <a:lstStyle/>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State:</a:t>
                      </a:r>
                      <a:r>
                        <a:rPr lang="en-US" sz="1400" baseline="0" dirty="0">
                          <a:latin typeface="Calibri" panose="020F0502020204030204" pitchFamily="34" charset="0"/>
                          <a:ea typeface="Calibri" panose="020F0502020204030204" pitchFamily="34" charset="0"/>
                          <a:cs typeface="Calibri" panose="020F0502020204030204" pitchFamily="34" charset="0"/>
                        </a:rPr>
                        <a:t> Inconsistence</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List</a:t>
                      </a:r>
                      <a:r>
                        <a:rPr lang="en-US" sz="1400" baseline="0" dirty="0">
                          <a:latin typeface="Calibri" panose="020F0502020204030204" pitchFamily="34" charset="0"/>
                          <a:ea typeface="Calibri" panose="020F0502020204030204" pitchFamily="34" charset="0"/>
                          <a:cs typeface="Calibri" panose="020F0502020204030204" pitchFamily="34" charset="0"/>
                        </a:rPr>
                        <a:t> Price, Product First Sold Date: Wrong Format</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US" sz="14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US" sz="140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1722207">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Transactions</a:t>
                      </a:r>
                    </a:p>
                  </a:txBody>
                  <a:tcPr/>
                </a:tc>
                <a:tc>
                  <a:txBody>
                    <a:bodyPr/>
                    <a:lstStyle/>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Profit: missing</a:t>
                      </a:r>
                    </a:p>
                  </a:txBody>
                  <a:tcPr/>
                </a:tc>
                <a:tc>
                  <a: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a:latin typeface="Calibri" panose="020F0502020204030204" pitchFamily="34" charset="0"/>
                          <a:ea typeface="Calibri" panose="020F0502020204030204" pitchFamily="34" charset="0"/>
                          <a:cs typeface="Calibri" panose="020F0502020204030204" pitchFamily="34" charset="0"/>
                        </a:rPr>
                        <a:t>Customer ID is incomplete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dirty="0">
                          <a:latin typeface="Calibri" panose="020F0502020204030204" pitchFamily="34" charset="0"/>
                          <a:ea typeface="Calibri" panose="020F0502020204030204" pitchFamily="34" charset="0"/>
                          <a:cs typeface="Calibri" panose="020F0502020204030204" pitchFamily="34" charset="0"/>
                        </a:rPr>
                        <a:t>Online</a:t>
                      </a:r>
                      <a:r>
                        <a:rPr lang="en-US" sz="1400" baseline="0" dirty="0">
                          <a:latin typeface="Calibri" panose="020F0502020204030204" pitchFamily="34" charset="0"/>
                          <a:ea typeface="Calibri" panose="020F0502020204030204" pitchFamily="34" charset="0"/>
                          <a:cs typeface="Calibri" panose="020F0502020204030204" pitchFamily="34" charset="0"/>
                        </a:rPr>
                        <a:t> orders, Brands contain blanks</a:t>
                      </a:r>
                      <a:endParaRPr lang="en-US" sz="1400" dirty="0">
                        <a:latin typeface="Calibri" panose="020F0502020204030204" pitchFamily="34" charset="0"/>
                        <a:ea typeface="Calibri" panose="020F0502020204030204" pitchFamily="34" charset="0"/>
                        <a:cs typeface="Calibri" panose="020F0502020204030204" pitchFamily="34" charset="0"/>
                      </a:endParaRPr>
                    </a:p>
                    <a:p>
                      <a:pPr algn="l"/>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US" sz="14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lgn="l">
                        <a:buFont typeface="Arial"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Cancelled status order filtered out</a:t>
                      </a:r>
                    </a:p>
                  </a:txBody>
                  <a:tcPr/>
                </a:tc>
                <a:tc>
                  <a:txBody>
                    <a:bodyPr/>
                    <a:lstStyle/>
                    <a:p>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bl>
          </a:graphicData>
        </a:graphic>
      </p:graphicFrame>
      <p:sp>
        <p:nvSpPr>
          <p:cNvPr id="12" name="TextBox 11">
            <a:extLst>
              <a:ext uri="{FF2B5EF4-FFF2-40B4-BE49-F238E27FC236}">
                <a16:creationId xmlns:a16="http://schemas.microsoft.com/office/drawing/2014/main" id="{37C24E20-F531-3345-052D-25763E984297}"/>
              </a:ext>
            </a:extLst>
          </p:cNvPr>
          <p:cNvSpPr txBox="1"/>
          <p:nvPr/>
        </p:nvSpPr>
        <p:spPr>
          <a:xfrm>
            <a:off x="4567335" y="1434396"/>
            <a:ext cx="3307702" cy="369332"/>
          </a:xfrm>
          <a:prstGeom prst="rect">
            <a:avLst/>
          </a:prstGeom>
          <a:noFill/>
        </p:spPr>
        <p:txBody>
          <a:bodyPr wrap="square">
            <a:spAutoFit/>
          </a:bodyPr>
          <a:lstStyle/>
          <a:p>
            <a:r>
              <a:rPr lang="en-US" b="1" u="sng" dirty="0">
                <a:latin typeface="Calibri" panose="020F0502020204030204" pitchFamily="34" charset="0"/>
                <a:ea typeface="Calibri" panose="020F0502020204030204" pitchFamily="34" charset="0"/>
                <a:cs typeface="Calibri" panose="020F0502020204030204" pitchFamily="34" charset="0"/>
              </a:rPr>
              <a:t>Issues in Data Quality Rectified</a:t>
            </a:r>
          </a:p>
        </p:txBody>
      </p:sp>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8" name="TextBox 7">
            <a:extLst>
              <a:ext uri="{FF2B5EF4-FFF2-40B4-BE49-F238E27FC236}">
                <a16:creationId xmlns:a16="http://schemas.microsoft.com/office/drawing/2014/main" id="{D46D63A9-430A-209F-4D11-1C7AB5E1F57E}"/>
              </a:ext>
            </a:extLst>
          </p:cNvPr>
          <p:cNvSpPr txBox="1"/>
          <p:nvPr/>
        </p:nvSpPr>
        <p:spPr>
          <a:xfrm>
            <a:off x="0" y="0"/>
            <a:ext cx="12191999" cy="230832"/>
          </a:xfrm>
          <a:prstGeom prst="rect">
            <a:avLst/>
          </a:prstGeom>
          <a:solidFill>
            <a:schemeClr val="bg1">
              <a:lumMod val="65000"/>
            </a:schemeClr>
          </a:solidFill>
          <a:scene3d>
            <a:camera prst="obliqueBottomRight"/>
            <a:lightRig rig="threePt" dir="t"/>
          </a:scene3d>
        </p:spPr>
        <p:txBody>
          <a:bodyPr wrap="square">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 Note: The data and information presented in this document are based on a hypothetical scenario and client. This document is intended solely for the purposes of the KPMG Virtual Internship.</a:t>
            </a:r>
            <a:endParaRPr lang="en-IN" sz="900" dirty="0">
              <a:latin typeface="Calibri" panose="020F0502020204030204" pitchFamily="34" charset="0"/>
              <a:ea typeface="Calibri" panose="020F0502020204030204" pitchFamily="34" charset="0"/>
              <a:cs typeface="Calibri" panose="020F0502020204030204" pitchFamily="34" charset="0"/>
            </a:endParaRPr>
          </a:p>
        </p:txBody>
      </p:sp>
      <p:sp>
        <p:nvSpPr>
          <p:cNvPr id="9" name="Title 18">
            <a:extLst>
              <a:ext uri="{FF2B5EF4-FFF2-40B4-BE49-F238E27FC236}">
                <a16:creationId xmlns:a16="http://schemas.microsoft.com/office/drawing/2014/main" id="{B5ECEA84-415E-08FD-0939-B127A8E7F525}"/>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Exploration</a:t>
            </a:r>
          </a:p>
        </p:txBody>
      </p:sp>
      <p:sp>
        <p:nvSpPr>
          <p:cNvPr id="11" name="Rectangle 10">
            <a:extLst>
              <a:ext uri="{FF2B5EF4-FFF2-40B4-BE49-F238E27FC236}">
                <a16:creationId xmlns:a16="http://schemas.microsoft.com/office/drawing/2014/main" id="{B186DCB6-9CC4-D981-0627-B936149BEE20}"/>
              </a:ext>
            </a:extLst>
          </p:cNvPr>
          <p:cNvSpPr/>
          <p:nvPr/>
        </p:nvSpPr>
        <p:spPr>
          <a:xfrm>
            <a:off x="214356" y="1883516"/>
            <a:ext cx="5881644"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Over the past three years, females led bike-related purchases with 98,277, surpassing males (93,392) and unidentified buyers (3,659).</a:t>
            </a:r>
          </a:p>
          <a:p>
            <a:pPr marL="285750" indent="-285750">
              <a:lnSpc>
                <a:spcPct val="150000"/>
              </a:lnSpc>
              <a:buFont typeface="Arial" panose="020B0604020202020204" pitchFamily="34" charset="0"/>
              <a:buChar char="•"/>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Females in the manufacturing sector accounted for 10.51% of total bike-related purchases.</a:t>
            </a:r>
          </a:p>
          <a:p>
            <a:pPr marL="285750" indent="-285750">
              <a:lnSpc>
                <a:spcPct val="150000"/>
              </a:lnSpc>
              <a:buFont typeface="Arial" panose="020B0604020202020204" pitchFamily="34" charset="0"/>
              <a:buChar char="•"/>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Targeting females in the manufacturing industry presents a key opportunity for maximizing engagement and sales.</a:t>
            </a:r>
          </a:p>
        </p:txBody>
      </p:sp>
      <p:pic>
        <p:nvPicPr>
          <p:cNvPr id="3" name="Picture 2" descr="A graph of bike purchases&#10;&#10;Description automatically generated">
            <a:extLst>
              <a:ext uri="{FF2B5EF4-FFF2-40B4-BE49-F238E27FC236}">
                <a16:creationId xmlns:a16="http://schemas.microsoft.com/office/drawing/2014/main" id="{9BCFBD51-F6C7-85F5-BCF4-57E8151E34A0}"/>
              </a:ext>
            </a:extLst>
          </p:cNvPr>
          <p:cNvPicPr>
            <a:picLocks noChangeAspect="1"/>
          </p:cNvPicPr>
          <p:nvPr/>
        </p:nvPicPr>
        <p:blipFill>
          <a:blip r:embed="rId3"/>
          <a:stretch>
            <a:fillRect/>
          </a:stretch>
        </p:blipFill>
        <p:spPr>
          <a:xfrm>
            <a:off x="6095999" y="1883516"/>
            <a:ext cx="5881643" cy="4699529"/>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929D591-BCE7-823D-8DFB-0F7DDB53A822}"/>
              </a:ext>
            </a:extLst>
          </p:cNvPr>
          <p:cNvSpPr txBox="1"/>
          <p:nvPr/>
        </p:nvSpPr>
        <p:spPr>
          <a:xfrm>
            <a:off x="0" y="0"/>
            <a:ext cx="12191999" cy="230832"/>
          </a:xfrm>
          <a:prstGeom prst="rect">
            <a:avLst/>
          </a:prstGeom>
          <a:solidFill>
            <a:schemeClr val="bg1">
              <a:lumMod val="65000"/>
            </a:schemeClr>
          </a:solidFill>
          <a:scene3d>
            <a:camera prst="obliqueBottomRight"/>
            <a:lightRig rig="threePt" dir="t"/>
          </a:scene3d>
        </p:spPr>
        <p:txBody>
          <a:bodyPr wrap="square">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 Note: The data and information presented in this document are based on a hypothetical scenario and client. This document is intended solely for the purposes of the KPMG Virtual Internship.</a:t>
            </a:r>
            <a:endParaRPr lang="en-IN" sz="900" dirty="0">
              <a:latin typeface="Calibri" panose="020F0502020204030204" pitchFamily="34" charset="0"/>
              <a:ea typeface="Calibri" panose="020F0502020204030204" pitchFamily="34" charset="0"/>
              <a:cs typeface="Calibri" panose="020F0502020204030204" pitchFamily="34" charset="0"/>
            </a:endParaRPr>
          </a:p>
        </p:txBody>
      </p:sp>
      <p:sp>
        <p:nvSpPr>
          <p:cNvPr id="11" name="Title 18">
            <a:extLst>
              <a:ext uri="{FF2B5EF4-FFF2-40B4-BE49-F238E27FC236}">
                <a16:creationId xmlns:a16="http://schemas.microsoft.com/office/drawing/2014/main" id="{DC3E2587-CCFD-8DC6-A352-659964FF31C0}"/>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Exploration</a:t>
            </a:r>
          </a:p>
        </p:txBody>
      </p:sp>
      <p:sp>
        <p:nvSpPr>
          <p:cNvPr id="12" name="Rectangle 11">
            <a:extLst>
              <a:ext uri="{FF2B5EF4-FFF2-40B4-BE49-F238E27FC236}">
                <a16:creationId xmlns:a16="http://schemas.microsoft.com/office/drawing/2014/main" id="{F9492595-4EA1-8796-B4D3-99DCBDE66691}"/>
              </a:ext>
            </a:extLst>
          </p:cNvPr>
          <p:cNvSpPr/>
          <p:nvPr/>
        </p:nvSpPr>
        <p:spPr>
          <a:xfrm>
            <a:off x="205025" y="1742320"/>
            <a:ext cx="5890974"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Mass Customers generated the highest total profit of $4.61M, followed by High-Net-Worth Customers at $2.30M and Affluent Customers at $2.24M.</a:t>
            </a:r>
          </a:p>
          <a:p>
            <a:pPr marL="285750" indent="-285750">
              <a:lnSpc>
                <a:spcPct val="150000"/>
              </a:lnSpc>
              <a:buFont typeface="Arial" panose="020B0604020202020204" pitchFamily="34" charset="0"/>
              <a:buChar char="•"/>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Manufacturing contributed 23.7% of the total profit.</a:t>
            </a:r>
          </a:p>
          <a:p>
            <a:pPr marL="285750" indent="-285750">
              <a:lnSpc>
                <a:spcPct val="150000"/>
              </a:lnSpc>
              <a:buFont typeface="Arial" panose="020B0604020202020204" pitchFamily="34" charset="0"/>
              <a:buChar char="•"/>
            </a:pPr>
            <a:r>
              <a:rPr lang="en-US" dirty="0">
                <a:solidFill>
                  <a:srgbClr val="252423"/>
                </a:solidFill>
                <a:latin typeface="Calibri" panose="020F0502020204030204" pitchFamily="34" charset="0"/>
                <a:ea typeface="Calibri" panose="020F0502020204030204" pitchFamily="34" charset="0"/>
                <a:cs typeface="Calibri" panose="020F0502020204030204" pitchFamily="34" charset="0"/>
              </a:rPr>
              <a:t>The top industries generating the most profit are Manufacturing, Financial Services, and Health, reflecting customer preferences for city-based transportation solutions like bikes.</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title="This slide contains the following visuals: Profit by Wealth Segment. Please refer to the notes on this slide for details">
            <a:hlinkClick r:id="rId3"/>
            <a:extLst>
              <a:ext uri="{FF2B5EF4-FFF2-40B4-BE49-F238E27FC236}">
                <a16:creationId xmlns:a16="http://schemas.microsoft.com/office/drawing/2014/main" id="{D480F5BA-3E23-6EC3-AE0E-A5FCD8BB0ABE}"/>
              </a:ext>
            </a:extLst>
          </p:cNvPr>
          <p:cNvPicPr>
            <a:picLocks noChangeAspect="1"/>
          </p:cNvPicPr>
          <p:nvPr/>
        </p:nvPicPr>
        <p:blipFill>
          <a:blip r:embed="rId4"/>
          <a:stretch>
            <a:fillRect/>
          </a:stretch>
        </p:blipFill>
        <p:spPr>
          <a:xfrm>
            <a:off x="6095999" y="1930631"/>
            <a:ext cx="5890974" cy="3490455"/>
          </a:xfrm>
          <a:prstGeom prst="rect">
            <a:avLst/>
          </a:prstGeom>
          <a:noFill/>
        </p:spPr>
      </p:pic>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AF3D1B-95A7-C4EF-23E6-31642D11405E}"/>
              </a:ext>
            </a:extLst>
          </p:cNvPr>
          <p:cNvSpPr txBox="1"/>
          <p:nvPr/>
        </p:nvSpPr>
        <p:spPr>
          <a:xfrm>
            <a:off x="0" y="0"/>
            <a:ext cx="12191999" cy="230832"/>
          </a:xfrm>
          <a:prstGeom prst="rect">
            <a:avLst/>
          </a:prstGeom>
          <a:solidFill>
            <a:schemeClr val="bg1">
              <a:lumMod val="65000"/>
            </a:schemeClr>
          </a:solidFill>
          <a:scene3d>
            <a:camera prst="obliqueBottomRight"/>
            <a:lightRig rig="threePt" dir="t"/>
          </a:scene3d>
        </p:spPr>
        <p:txBody>
          <a:bodyPr wrap="square">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 Note: The data and information presented in this document are based on a hypothetical scenario and client. This document is intended solely for the purposes of the KPMG Virtual Internship.</a:t>
            </a:r>
            <a:endParaRPr lang="en-IN" sz="900" dirty="0">
              <a:latin typeface="Calibri" panose="020F0502020204030204" pitchFamily="34" charset="0"/>
              <a:ea typeface="Calibri" panose="020F0502020204030204" pitchFamily="34" charset="0"/>
              <a:cs typeface="Calibri" panose="020F0502020204030204" pitchFamily="34" charset="0"/>
            </a:endParaRPr>
          </a:p>
        </p:txBody>
      </p:sp>
      <p:sp>
        <p:nvSpPr>
          <p:cNvPr id="9" name="Title 18">
            <a:extLst>
              <a:ext uri="{FF2B5EF4-FFF2-40B4-BE49-F238E27FC236}">
                <a16:creationId xmlns:a16="http://schemas.microsoft.com/office/drawing/2014/main" id="{2680F5B3-FA07-5AD9-5D6F-467CA6967EB9}"/>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Exploration</a:t>
            </a:r>
          </a:p>
        </p:txBody>
      </p:sp>
      <p:sp>
        <p:nvSpPr>
          <p:cNvPr id="10" name="Rectangle 9">
            <a:extLst>
              <a:ext uri="{FF2B5EF4-FFF2-40B4-BE49-F238E27FC236}">
                <a16:creationId xmlns:a16="http://schemas.microsoft.com/office/drawing/2014/main" id="{3E03272E-7FF0-1D13-A65F-DFFE43C26C32}"/>
              </a:ext>
            </a:extLst>
          </p:cNvPr>
          <p:cNvSpPr/>
          <p:nvPr/>
        </p:nvSpPr>
        <p:spPr>
          <a:xfrm>
            <a:off x="205024" y="1859339"/>
            <a:ext cx="5890975"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Mass Customers generated the highest profit at $5.33M, followed by High-Net-Worth Customers at $2.71M and Affluent Customers at $2.61M.</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40–50 age group contributed 15.96% of the total profit.</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Mass Customers aged 40–50 are a significant profit driver, outperforming other age groups.</a:t>
            </a:r>
          </a:p>
        </p:txBody>
      </p:sp>
      <p:pic>
        <p:nvPicPr>
          <p:cNvPr id="13" name="Picture 12" descr="A graph of different colored bars&#10;&#10;Description automatically generated with medium confidence">
            <a:extLst>
              <a:ext uri="{FF2B5EF4-FFF2-40B4-BE49-F238E27FC236}">
                <a16:creationId xmlns:a16="http://schemas.microsoft.com/office/drawing/2014/main" id="{87C16908-2EE6-2A10-4CF7-6B710E3BF1F3}"/>
              </a:ext>
            </a:extLst>
          </p:cNvPr>
          <p:cNvPicPr>
            <a:picLocks noChangeAspect="1"/>
          </p:cNvPicPr>
          <p:nvPr/>
        </p:nvPicPr>
        <p:blipFill>
          <a:blip r:embed="rId3"/>
          <a:stretch>
            <a:fillRect/>
          </a:stretch>
        </p:blipFill>
        <p:spPr>
          <a:xfrm>
            <a:off x="6095999" y="1859339"/>
            <a:ext cx="5890975" cy="3972294"/>
          </a:xfrm>
          <a:prstGeom prst="rect">
            <a:avLst/>
          </a:prstGeom>
        </p:spPr>
      </p:pic>
    </p:spTree>
    <p:extLst>
      <p:ext uri="{BB962C8B-B14F-4D97-AF65-F5344CB8AC3E}">
        <p14:creationId xmlns:p14="http://schemas.microsoft.com/office/powerpoint/2010/main" val="3295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8E6A37F-DB56-460E-B871-EF68E5CA974C}"/>
              </a:ext>
            </a:extLst>
          </p:cNvPr>
          <p:cNvSpPr txBox="1"/>
          <p:nvPr/>
        </p:nvSpPr>
        <p:spPr>
          <a:xfrm>
            <a:off x="0" y="0"/>
            <a:ext cx="12191999" cy="230832"/>
          </a:xfrm>
          <a:prstGeom prst="rect">
            <a:avLst/>
          </a:prstGeom>
          <a:solidFill>
            <a:schemeClr val="bg1">
              <a:lumMod val="65000"/>
            </a:schemeClr>
          </a:solidFill>
          <a:scene3d>
            <a:camera prst="obliqueBottomRight"/>
            <a:lightRig rig="threePt" dir="t"/>
          </a:scene3d>
        </p:spPr>
        <p:txBody>
          <a:bodyPr wrap="square">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 Note: The data and information presented in this document are based on a hypothetical scenario and client. This document is intended solely for the purposes of the KPMG Virtual Internship.</a:t>
            </a:r>
            <a:endParaRPr lang="en-IN" sz="900" dirty="0">
              <a:latin typeface="Calibri" panose="020F0502020204030204" pitchFamily="34" charset="0"/>
              <a:ea typeface="Calibri" panose="020F0502020204030204" pitchFamily="34" charset="0"/>
              <a:cs typeface="Calibri" panose="020F0502020204030204" pitchFamily="34" charset="0"/>
            </a:endParaRPr>
          </a:p>
        </p:txBody>
      </p:sp>
      <p:sp>
        <p:nvSpPr>
          <p:cNvPr id="13" name="Title 18">
            <a:extLst>
              <a:ext uri="{FF2B5EF4-FFF2-40B4-BE49-F238E27FC236}">
                <a16:creationId xmlns:a16="http://schemas.microsoft.com/office/drawing/2014/main" id="{86E0FB8D-6A70-3120-CE94-69BB364D32A4}"/>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Exploration</a:t>
            </a:r>
          </a:p>
        </p:txBody>
      </p:sp>
      <p:sp>
        <p:nvSpPr>
          <p:cNvPr id="14" name="Rectangle 13">
            <a:extLst>
              <a:ext uri="{FF2B5EF4-FFF2-40B4-BE49-F238E27FC236}">
                <a16:creationId xmlns:a16="http://schemas.microsoft.com/office/drawing/2014/main" id="{D11B5C62-5F8A-98E8-DC80-25311E3A94CD}"/>
              </a:ext>
            </a:extLst>
          </p:cNvPr>
          <p:cNvSpPr/>
          <p:nvPr/>
        </p:nvSpPr>
        <p:spPr>
          <a:xfrm>
            <a:off x="205025" y="2573317"/>
            <a:ext cx="5890975"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NSW, QLD, and VIC present significant potential markets due to a high number of new customers without cars.</a:t>
            </a:r>
          </a:p>
          <a:p>
            <a:pPr marL="285750" indent="-285750">
              <a:lnSpc>
                <a:spcPct val="15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NSW stands out as a key opportunity, with an equal number of customers owning cars and not owning cars.</a:t>
            </a:r>
          </a:p>
        </p:txBody>
      </p:sp>
      <p:pic>
        <p:nvPicPr>
          <p:cNvPr id="17" name="Picture 16" descr="A graph of different colored bars&#10;&#10;Description automatically generated">
            <a:extLst>
              <a:ext uri="{FF2B5EF4-FFF2-40B4-BE49-F238E27FC236}">
                <a16:creationId xmlns:a16="http://schemas.microsoft.com/office/drawing/2014/main" id="{CA5ECF1B-1DB4-3A9C-55C2-EF679515DBF0}"/>
              </a:ext>
            </a:extLst>
          </p:cNvPr>
          <p:cNvPicPr>
            <a:picLocks noChangeAspect="1"/>
          </p:cNvPicPr>
          <p:nvPr/>
        </p:nvPicPr>
        <p:blipFill>
          <a:blip r:embed="rId3"/>
          <a:stretch>
            <a:fillRect/>
          </a:stretch>
        </p:blipFill>
        <p:spPr>
          <a:xfrm>
            <a:off x="6095999" y="1698171"/>
            <a:ext cx="5890975" cy="4208107"/>
          </a:xfrm>
          <a:prstGeom prst="rect">
            <a:avLst/>
          </a:prstGeom>
        </p:spPr>
      </p:pic>
    </p:spTree>
    <p:extLst>
      <p:ext uri="{BB962C8B-B14F-4D97-AF65-F5344CB8AC3E}">
        <p14:creationId xmlns:p14="http://schemas.microsoft.com/office/powerpoint/2010/main" val="210788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Box 60">
            <a:extLst>
              <a:ext uri="{FF2B5EF4-FFF2-40B4-BE49-F238E27FC236}">
                <a16:creationId xmlns:a16="http://schemas.microsoft.com/office/drawing/2014/main" id="{5A14A46A-8CAD-71CC-CAC6-01D6C86EACB5}"/>
              </a:ext>
            </a:extLst>
          </p:cNvPr>
          <p:cNvSpPr txBox="1"/>
          <p:nvPr/>
        </p:nvSpPr>
        <p:spPr>
          <a:xfrm>
            <a:off x="0" y="0"/>
            <a:ext cx="12191999" cy="230832"/>
          </a:xfrm>
          <a:prstGeom prst="rect">
            <a:avLst/>
          </a:prstGeom>
          <a:solidFill>
            <a:schemeClr val="bg1">
              <a:lumMod val="65000"/>
            </a:schemeClr>
          </a:solidFill>
          <a:scene3d>
            <a:camera prst="obliqueBottomRight"/>
            <a:lightRig rig="threePt" dir="t"/>
          </a:scene3d>
        </p:spPr>
        <p:txBody>
          <a:bodyPr wrap="square">
            <a:spAutoFit/>
          </a:bodyPr>
          <a:lstStyle/>
          <a:p>
            <a:pPr algn="ctr"/>
            <a:r>
              <a:rPr lang="en-US" sz="900" dirty="0">
                <a:latin typeface="Calibri" panose="020F0502020204030204" pitchFamily="34" charset="0"/>
                <a:ea typeface="Calibri" panose="020F0502020204030204" pitchFamily="34" charset="0"/>
                <a:cs typeface="Calibri" panose="020F0502020204030204" pitchFamily="34" charset="0"/>
              </a:rPr>
              <a:t> Note: The data and information presented in this document are based on a hypothetical scenario and client. This document is intended solely for the purposes of the KPMG Virtual Internship.</a:t>
            </a:r>
            <a:endParaRPr lang="en-IN" sz="900" dirty="0">
              <a:latin typeface="Calibri" panose="020F0502020204030204" pitchFamily="34" charset="0"/>
              <a:ea typeface="Calibri" panose="020F0502020204030204" pitchFamily="34" charset="0"/>
              <a:cs typeface="Calibri" panose="020F0502020204030204" pitchFamily="34" charset="0"/>
            </a:endParaRPr>
          </a:p>
        </p:txBody>
      </p:sp>
      <p:sp>
        <p:nvSpPr>
          <p:cNvPr id="62" name="Title 18">
            <a:extLst>
              <a:ext uri="{FF2B5EF4-FFF2-40B4-BE49-F238E27FC236}">
                <a16:creationId xmlns:a16="http://schemas.microsoft.com/office/drawing/2014/main" id="{5D050843-F82D-B839-7685-61BFF31D3678}"/>
              </a:ext>
            </a:extLst>
          </p:cNvPr>
          <p:cNvSpPr txBox="1">
            <a:spLocks/>
          </p:cNvSpPr>
          <p:nvPr/>
        </p:nvSpPr>
        <p:spPr>
          <a:xfrm>
            <a:off x="0" y="246221"/>
            <a:ext cx="12192000" cy="883185"/>
          </a:xfrm>
          <a:prstGeom prst="rect">
            <a:avLst/>
          </a:prstGeom>
          <a:scene3d>
            <a:camera prst="obliqueBottomRight"/>
            <a:lightRig rig="threePt" dir="t"/>
          </a:scene3d>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IN" sz="3200" dirty="0">
                <a:latin typeface="Calibri" panose="020F0502020204030204" pitchFamily="34" charset="0"/>
                <a:ea typeface="Calibri" panose="020F0502020204030204" pitchFamily="34" charset="0"/>
                <a:cs typeface="Calibri" panose="020F0502020204030204" pitchFamily="34" charset="0"/>
              </a:rPr>
              <a:t>Data Modelling</a:t>
            </a:r>
          </a:p>
        </p:txBody>
      </p:sp>
      <p:sp>
        <p:nvSpPr>
          <p:cNvPr id="63" name="Shape 91">
            <a:extLst>
              <a:ext uri="{FF2B5EF4-FFF2-40B4-BE49-F238E27FC236}">
                <a16:creationId xmlns:a16="http://schemas.microsoft.com/office/drawing/2014/main" id="{D313C9DD-F01D-9CE6-02F5-4FAA64F20E67}"/>
              </a:ext>
            </a:extLst>
          </p:cNvPr>
          <p:cNvSpPr/>
          <p:nvPr/>
        </p:nvSpPr>
        <p:spPr>
          <a:xfrm>
            <a:off x="205023" y="2111668"/>
            <a:ext cx="5890976" cy="2634663"/>
          </a:xfrm>
          <a:prstGeom prst="rect">
            <a:avLst/>
          </a:prstGeom>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marL="285750" indent="-285750">
              <a:lnSpc>
                <a:spcPct val="15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RFM (Recency, Frequency, Monetary value) analysis provides businesses with valuable insights into customer segments, enabling data-driven marketing strategies.</a:t>
            </a:r>
          </a:p>
          <a:p>
            <a:pPr marL="285750" indent="-285750">
              <a:lnSpc>
                <a:spcPct val="150000"/>
              </a:lnSpc>
              <a:buFont typeface="Arial"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It helps identify high-value customers for targeted promotions, re-engage inactive customers, and personalize communication based on individual behavior.</a:t>
            </a:r>
          </a:p>
        </p:txBody>
      </p:sp>
      <p:pic>
        <p:nvPicPr>
          <p:cNvPr id="64" name="Picture" title="This slide contains the following visuals: Customer Title and Score. Please refer to the notes on this slide for details">
            <a:hlinkClick r:id="rId3"/>
            <a:extLst>
              <a:ext uri="{FF2B5EF4-FFF2-40B4-BE49-F238E27FC236}">
                <a16:creationId xmlns:a16="http://schemas.microsoft.com/office/drawing/2014/main" id="{ACAB41BE-7685-978C-53BB-BCBEE5A2C900}"/>
              </a:ext>
            </a:extLst>
          </p:cNvPr>
          <p:cNvPicPr>
            <a:picLocks noChangeAspect="1"/>
          </p:cNvPicPr>
          <p:nvPr/>
        </p:nvPicPr>
        <p:blipFill>
          <a:blip r:embed="rId4"/>
          <a:stretch>
            <a:fillRect/>
          </a:stretch>
        </p:blipFill>
        <p:spPr>
          <a:xfrm>
            <a:off x="6095998" y="2111668"/>
            <a:ext cx="5890975" cy="3897246"/>
          </a:xfrm>
          <a:prstGeom prst="rect">
            <a:avLst/>
          </a:prstGeom>
          <a:noFill/>
        </p:spPr>
      </p:pic>
    </p:spTree>
    <p:extLst>
      <p:ext uri="{BB962C8B-B14F-4D97-AF65-F5344CB8AC3E}">
        <p14:creationId xmlns:p14="http://schemas.microsoft.com/office/powerpoint/2010/main" val="3157109385"/>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701</TotalTime>
  <Words>1168</Words>
  <Application>Microsoft Office PowerPoint</Application>
  <PresentationFormat>Widescreen</PresentationFormat>
  <Paragraphs>104</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等线</vt:lpstr>
      <vt:lpstr>Abadi</vt:lpstr>
      <vt:lpstr>Arial</vt:lpstr>
      <vt:lpstr>Calibri</vt:lpstr>
      <vt:lpstr>Posterama Text Black</vt:lpstr>
      <vt:lpstr>Posterama Text SemiBold</vt:lpstr>
      <vt:lpstr>Custom​​</vt:lpstr>
      <vt:lpstr>Sprocket Central Pty Ltd</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Sharma</dc:creator>
  <cp:lastModifiedBy>Amit Sharma</cp:lastModifiedBy>
  <cp:revision>33</cp:revision>
  <dcterms:created xsi:type="dcterms:W3CDTF">2025-02-04T12:39:14Z</dcterms:created>
  <dcterms:modified xsi:type="dcterms:W3CDTF">2025-02-06T12:35:58Z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