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59" r:id="rId7"/>
    <p:sldId id="262" r:id="rId8"/>
    <p:sldId id="263"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F77223F-E65C-4E30-839B-1FB2348663E2}"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278949-6D94-4448-BFF4-201CA0A3402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77223F-E65C-4E30-839B-1FB2348663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77223F-E65C-4E30-839B-1FB2348663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77223F-E65C-4E30-839B-1FB2348663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F77223F-E65C-4E30-839B-1FB2348663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F77223F-E65C-4E30-839B-1FB2348663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77223F-E65C-4E30-839B-1FB2348663E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7223F-E65C-4E30-839B-1FB2348663E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7223F-E65C-4E30-839B-1FB2348663E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278949-6D94-4448-BFF4-201CA0A3402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defRPr/>
            </a:pPr>
            <a:r>
              <a:rPr lang="en-US"/>
              <a:t>Edit Master text styles</a:t>
            </a:r>
            <a:endParaRPr lang="en-US"/>
          </a:p>
        </p:txBody>
      </p:sp>
      <p:sp>
        <p:nvSpPr>
          <p:cNvPr id="5" name="Date Placeholder 4"/>
          <p:cNvSpPr>
            <a:spLocks noGrp="1"/>
          </p:cNvSpPr>
          <p:nvPr>
            <p:ph type="dt" sz="half" idx="10"/>
          </p:nvPr>
        </p:nvSpPr>
        <p:spPr/>
        <p:txBody>
          <a:bodyPr/>
          <a:lstStyle/>
          <a:p>
            <a:fld id="{0F77223F-E65C-4E30-839B-1FB2348663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278949-6D94-4448-BFF4-201CA0A3402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F77223F-E65C-4E30-839B-1FB2348663E2}" type="datetimeFigureOut">
              <a:rPr lang="en-US" smtClean="0"/>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278949-6D94-4448-BFF4-201CA0A34021}"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F77223F-E65C-4E30-839B-1FB2348663E2}" type="datetimeFigureOut">
              <a:rPr lang="en-US" smtClean="0"/>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8278949-6D94-4448-BFF4-201CA0A3402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anose="020B0604020202020204" pitchFamily="34" charset="0"/>
        <a:buChar char=" "/>
        <a:defRPr sz="2400" kern="1200">
          <a:solidFill>
            <a:schemeClr val="tx1">
              <a:lumMod val="85000"/>
              <a:lumOff val="15000"/>
            </a:schemeClr>
          </a:solidFill>
          <a:latin typeface="+mn-lt"/>
          <a:ea typeface="+mn-ea"/>
          <a:cs typeface="+mn-cs"/>
        </a:defRPr>
      </a:lvl1pPr>
      <a:lvl2pPr marL="347345" indent="-342900" algn="l" defTabSz="914400" rtl="0" eaLnBrk="1" latinLnBrk="0" hangingPunct="1">
        <a:lnSpc>
          <a:spcPct val="85000"/>
        </a:lnSpc>
        <a:spcBef>
          <a:spcPts val="600"/>
        </a:spcBef>
        <a:buFont typeface="Arial" panose="020B0604020202020204"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anose="020B0604020202020204"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5pPr>
      <a:lvl6pPr marL="1200150"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6pPr>
      <a:lvl7pPr marL="1400175"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7pPr>
      <a:lvl8pPr marL="1600200"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8pPr>
      <a:lvl9pPr marL="1800225"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Major Project </a:t>
            </a:r>
            <a:r>
              <a:rPr lang="en-IN" dirty="0" smtClean="0"/>
              <a:t>On</a:t>
            </a:r>
            <a:endParaRPr lang="en-US" dirty="0"/>
          </a:p>
        </p:txBody>
      </p:sp>
      <p:sp>
        <p:nvSpPr>
          <p:cNvPr id="3" name="Subtitle 2"/>
          <p:cNvSpPr>
            <a:spLocks noGrp="1"/>
          </p:cNvSpPr>
          <p:nvPr>
            <p:ph type="subTitle" idx="1"/>
          </p:nvPr>
        </p:nvSpPr>
        <p:spPr>
          <a:xfrm>
            <a:off x="2157603" y="4206876"/>
            <a:ext cx="9228201" cy="495753"/>
          </a:xfrm>
        </p:spPr>
        <p:txBody>
          <a:bodyPr>
            <a:normAutofit lnSpcReduction="10000"/>
          </a:bodyPr>
          <a:lstStyle/>
          <a:p>
            <a:r>
              <a:rPr lang="en-IN" dirty="0"/>
              <a:t>Hardware based Intrusion Detection System</a:t>
            </a:r>
            <a:endParaRPr lang="en-IN" dirty="0"/>
          </a:p>
        </p:txBody>
      </p:sp>
      <p:sp>
        <p:nvSpPr>
          <p:cNvPr id="5" name="TextBox 4"/>
          <p:cNvSpPr txBox="1"/>
          <p:nvPr/>
        </p:nvSpPr>
        <p:spPr>
          <a:xfrm>
            <a:off x="8461030" y="5235191"/>
            <a:ext cx="3730970" cy="1200329"/>
          </a:xfrm>
          <a:prstGeom prst="rect">
            <a:avLst/>
          </a:prstGeom>
          <a:noFill/>
        </p:spPr>
        <p:txBody>
          <a:bodyPr wrap="square" rtlCol="0">
            <a:spAutoFit/>
          </a:bodyPr>
          <a:lstStyle/>
          <a:p>
            <a:r>
              <a:rPr lang="en-IN" sz="2400" dirty="0" smtClean="0">
                <a:solidFill>
                  <a:schemeClr val="bg1"/>
                </a:solidFill>
              </a:rPr>
              <a:t>-- </a:t>
            </a:r>
            <a:r>
              <a:rPr lang="en-IN" sz="2400" dirty="0" err="1" smtClean="0">
                <a:solidFill>
                  <a:schemeClr val="bg1"/>
                </a:solidFill>
              </a:rPr>
              <a:t>Amit</a:t>
            </a:r>
            <a:r>
              <a:rPr lang="en-IN" sz="2400" dirty="0" smtClean="0">
                <a:solidFill>
                  <a:schemeClr val="bg1"/>
                </a:solidFill>
              </a:rPr>
              <a:t> Sharma</a:t>
            </a:r>
            <a:endParaRPr lang="en-IN" sz="2400" dirty="0" smtClean="0">
              <a:solidFill>
                <a:schemeClr val="bg1"/>
              </a:solidFill>
            </a:endParaRPr>
          </a:p>
          <a:p>
            <a:r>
              <a:rPr lang="en-IN" sz="2400" dirty="0" smtClean="0">
                <a:solidFill>
                  <a:schemeClr val="bg1"/>
                </a:solidFill>
              </a:rPr>
              <a:t>-- </a:t>
            </a:r>
            <a:r>
              <a:rPr lang="en-IN" sz="2400" dirty="0" err="1" smtClean="0">
                <a:solidFill>
                  <a:schemeClr val="bg1"/>
                </a:solidFill>
              </a:rPr>
              <a:t>Atif</a:t>
            </a:r>
            <a:r>
              <a:rPr lang="en-IN" sz="2400" dirty="0" smtClean="0">
                <a:solidFill>
                  <a:schemeClr val="bg1"/>
                </a:solidFill>
              </a:rPr>
              <a:t> Ahmed Khan</a:t>
            </a:r>
            <a:endParaRPr lang="en-IN" sz="2400" dirty="0" smtClean="0">
              <a:solidFill>
                <a:schemeClr val="bg1"/>
              </a:solidFill>
            </a:endParaRPr>
          </a:p>
          <a:p>
            <a:r>
              <a:rPr lang="en-IN" sz="2400" dirty="0" smtClean="0">
                <a:solidFill>
                  <a:schemeClr val="bg1"/>
                </a:solidFill>
              </a:rPr>
              <a:t>-- </a:t>
            </a:r>
            <a:r>
              <a:rPr lang="en-IN" sz="2400" dirty="0" err="1" smtClean="0">
                <a:solidFill>
                  <a:schemeClr val="bg1"/>
                </a:solidFill>
              </a:rPr>
              <a:t>Nishant</a:t>
            </a:r>
            <a:r>
              <a:rPr lang="en-IN" sz="2400" dirty="0" smtClean="0">
                <a:solidFill>
                  <a:schemeClr val="bg1"/>
                </a:solidFill>
              </a:rPr>
              <a:t> Kumar</a:t>
            </a:r>
            <a:endParaRPr lang="en-US" sz="2400" dirty="0">
              <a:solidFill>
                <a:schemeClr val="bg1"/>
              </a:solidFill>
            </a:endParaRPr>
          </a:p>
        </p:txBody>
      </p:sp>
      <p:pic>
        <p:nvPicPr>
          <p:cNvPr id="6" name="Picture 5" descr="msit.jpg"/>
          <p:cNvPicPr>
            <a:picLocks noChangeAspect="1"/>
          </p:cNvPicPr>
          <p:nvPr/>
        </p:nvPicPr>
        <p:blipFill>
          <a:blip r:embed="rId1"/>
          <a:stretch>
            <a:fillRect/>
          </a:stretch>
        </p:blipFill>
        <p:spPr>
          <a:xfrm>
            <a:off x="4445390" y="536331"/>
            <a:ext cx="2574387" cy="24134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38" y="2289144"/>
            <a:ext cx="10772775" cy="1658198"/>
          </a:xfrm>
        </p:spPr>
        <p:txBody>
          <a:bodyPr/>
          <a:lstStyle/>
          <a:p>
            <a:pPr algn="ctr"/>
            <a:r>
              <a:rPr lang="en-IN" dirty="0"/>
              <a:t>Why This Project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19778"/>
          </a:xfrm>
        </p:spPr>
        <p:txBody>
          <a:bodyPr>
            <a:normAutofit/>
          </a:bodyPr>
          <a:lstStyle/>
          <a:p>
            <a:r>
              <a:rPr lang="en-US" sz="4800" dirty="0" smtClean="0"/>
              <a:t>Intrusion Detection System</a:t>
            </a:r>
            <a:endParaRPr lang="en-US" sz="4800" dirty="0"/>
          </a:p>
        </p:txBody>
      </p:sp>
      <p:sp>
        <p:nvSpPr>
          <p:cNvPr id="3" name="Content Placeholder 2"/>
          <p:cNvSpPr>
            <a:spLocks noGrp="1"/>
          </p:cNvSpPr>
          <p:nvPr>
            <p:ph idx="1"/>
          </p:nvPr>
        </p:nvSpPr>
        <p:spPr>
          <a:xfrm>
            <a:off x="676656" y="1645920"/>
            <a:ext cx="10753725" cy="4131945"/>
          </a:xfrm>
        </p:spPr>
        <p:txBody>
          <a:bodyPr>
            <a:normAutofit/>
          </a:bodyPr>
          <a:lstStyle/>
          <a:p>
            <a:pPr>
              <a:buFont typeface="Arial" panose="020B0604020202020204" pitchFamily="34" charset="0"/>
              <a:buChar char="•"/>
            </a:pPr>
            <a:r>
              <a:rPr lang="en-US" sz="2800" dirty="0" smtClean="0"/>
              <a:t>An intrusion detection system (IDS) is a device or application that monitors all inbound and outbound network activity.</a:t>
            </a:r>
            <a:endParaRPr lang="en-US" sz="2800" dirty="0" smtClean="0"/>
          </a:p>
          <a:p>
            <a:pPr>
              <a:buFont typeface="Arial" panose="020B0604020202020204" pitchFamily="34" charset="0"/>
              <a:buChar char="•"/>
            </a:pPr>
            <a:endParaRPr lang="en-US" sz="2800" dirty="0" smtClean="0"/>
          </a:p>
          <a:p>
            <a:pPr>
              <a:buFont typeface="Arial" panose="020B0604020202020204" pitchFamily="34" charset="0"/>
              <a:buChar char="•"/>
            </a:pPr>
            <a:r>
              <a:rPr lang="en-US" sz="2800" dirty="0" smtClean="0"/>
              <a:t>It  identifies suspicious patterns that may indicate a network or system attack from someone attempting to compromise the system.</a:t>
            </a:r>
            <a:endParaRPr lang="en-US" sz="2800" dirty="0" smtClean="0"/>
          </a:p>
          <a:p>
            <a:pPr>
              <a:buFont typeface="Arial" panose="020B0604020202020204" pitchFamily="34" charset="0"/>
              <a:buChar char="•"/>
            </a:pPr>
            <a:endParaRPr lang="en-US" sz="2800" dirty="0" smtClean="0"/>
          </a:p>
          <a:p>
            <a:pPr>
              <a:buFont typeface="Arial" panose="020B0604020202020204" pitchFamily="34" charset="0"/>
              <a:buChar char="•"/>
            </a:pPr>
            <a:r>
              <a:rPr lang="en-US" sz="2800" dirty="0" smtClean="0"/>
              <a:t>In other words it is an intelligent system which is deployed on the physical layer in a network which then monitors any unauthorized intervention to the environment.</a:t>
            </a:r>
            <a:endParaRPr lang="en-US" sz="2800" dirty="0" smtClean="0"/>
          </a:p>
          <a:p>
            <a:pPr>
              <a:buFont typeface="Arial" panose="020B0604020202020204" pitchFamily="34" charset="0"/>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a:t>Monitors: </a:t>
            </a:r>
            <a:endParaRPr lang="en-IN" dirty="0"/>
          </a:p>
          <a:p>
            <a:pPr marL="713105" lvl="1" indent="-457200">
              <a:buFont typeface="Arial" panose="020B0604020202020204" pitchFamily="34" charset="0"/>
              <a:buChar char="•"/>
            </a:pPr>
            <a:r>
              <a:rPr lang="en-IN" dirty="0"/>
              <a:t>network </a:t>
            </a:r>
            <a:endParaRPr lang="en-IN" dirty="0"/>
          </a:p>
          <a:p>
            <a:pPr marL="713105" lvl="1" indent="-457200">
              <a:buFont typeface="Arial" panose="020B0604020202020204" pitchFamily="34" charset="0"/>
              <a:buChar char="•"/>
            </a:pPr>
            <a:r>
              <a:rPr lang="en-IN" dirty="0"/>
              <a:t>systems</a:t>
            </a:r>
            <a:endParaRPr lang="en-IN" dirty="0"/>
          </a:p>
          <a:p>
            <a:pPr marL="457200" indent="-457200">
              <a:buFont typeface="+mj-lt"/>
              <a:buAutoNum type="arabicPeriod"/>
            </a:pPr>
            <a:r>
              <a:rPr lang="en-IN" dirty="0"/>
              <a:t>To look for:</a:t>
            </a:r>
            <a:endParaRPr lang="en-IN" dirty="0"/>
          </a:p>
          <a:p>
            <a:pPr marL="713105" lvl="1" indent="-457200">
              <a:buFont typeface="Arial" panose="020B0604020202020204" pitchFamily="34" charset="0"/>
              <a:buChar char="•"/>
            </a:pPr>
            <a:r>
              <a:rPr lang="en-IN" dirty="0"/>
              <a:t>malicious activity</a:t>
            </a:r>
            <a:endParaRPr lang="en-IN" dirty="0"/>
          </a:p>
          <a:p>
            <a:pPr marL="713105" lvl="1" indent="-457200">
              <a:buFont typeface="Arial" panose="020B0604020202020204" pitchFamily="34" charset="0"/>
              <a:buChar char="•"/>
            </a:pPr>
            <a:r>
              <a:rPr lang="en-IN" dirty="0"/>
              <a:t>policy violations</a:t>
            </a:r>
            <a:endParaRPr lang="en-IN" dirty="0"/>
          </a:p>
          <a:p>
            <a:pPr marL="457200" indent="-457200">
              <a:buFont typeface="+mj-lt"/>
              <a:buAutoNum type="arabicPeriod"/>
            </a:pPr>
            <a:r>
              <a:rPr lang="en-IN" dirty="0"/>
              <a:t>Types:</a:t>
            </a:r>
            <a:endParaRPr lang="en-IN" dirty="0"/>
          </a:p>
          <a:p>
            <a:pPr marL="713105" lvl="1" indent="-457200">
              <a:buFont typeface="Arial" panose="020B0604020202020204" pitchFamily="34" charset="0"/>
              <a:buChar char="•"/>
            </a:pPr>
            <a:r>
              <a:rPr lang="en-IN" dirty="0" smtClean="0"/>
              <a:t>HIDS(Host bases IDS)</a:t>
            </a:r>
            <a:endParaRPr lang="en-IN" dirty="0"/>
          </a:p>
          <a:p>
            <a:pPr marL="713105" lvl="1" indent="-457200">
              <a:buFont typeface="Arial" panose="020B0604020202020204" pitchFamily="34" charset="0"/>
              <a:buChar char="•"/>
            </a:pPr>
            <a:r>
              <a:rPr lang="en-IN" dirty="0" smtClean="0"/>
              <a:t>NIDS(Network based IDS)</a:t>
            </a:r>
            <a:endParaRPr lang="en-IN" dirty="0"/>
          </a:p>
          <a:p>
            <a:pPr marL="713105" lvl="1" indent="-457200">
              <a:buFont typeface="+mj-lt"/>
              <a:buAutoNum type="arabicPeriod"/>
            </a:pPr>
            <a:endParaRPr lang="en-IN" dirty="0"/>
          </a:p>
        </p:txBody>
      </p:sp>
      <p:pic>
        <p:nvPicPr>
          <p:cNvPr id="4" name="Picture 3" descr="FIJY9S0H8CVD9AU.MEDIUM.jpg"/>
          <p:cNvPicPr>
            <a:picLocks noChangeAspect="1"/>
          </p:cNvPicPr>
          <p:nvPr/>
        </p:nvPicPr>
        <p:blipFill>
          <a:blip r:embed="rId1"/>
          <a:stretch>
            <a:fillRect/>
          </a:stretch>
        </p:blipFill>
        <p:spPr>
          <a:xfrm>
            <a:off x="5711483" y="595141"/>
            <a:ext cx="5795890" cy="57958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40813_1643_NetworkDesi2.jpg"/>
          <p:cNvPicPr>
            <a:picLocks noChangeAspect="1"/>
          </p:cNvPicPr>
          <p:nvPr/>
        </p:nvPicPr>
        <p:blipFill>
          <a:blip r:embed="rId1"/>
          <a:stretch>
            <a:fillRect/>
          </a:stretch>
        </p:blipFill>
        <p:spPr>
          <a:xfrm>
            <a:off x="6686550" y="1547495"/>
            <a:ext cx="5306060" cy="2465705"/>
          </a:xfrm>
          <a:prstGeom prst="rect">
            <a:avLst/>
          </a:prstGeom>
        </p:spPr>
      </p:pic>
      <p:sp>
        <p:nvSpPr>
          <p:cNvPr id="2" name="Title 1"/>
          <p:cNvSpPr>
            <a:spLocks noGrp="1"/>
          </p:cNvSpPr>
          <p:nvPr>
            <p:ph type="title"/>
          </p:nvPr>
        </p:nvSpPr>
        <p:spPr/>
        <p:txBody>
          <a:bodyPr/>
          <a:lstStyle/>
          <a:p>
            <a:r>
              <a:rPr lang="en-US" dirty="0"/>
              <a:t>Comparison with firewall</a:t>
            </a:r>
            <a:endParaRPr lang="en-US" dirty="0"/>
          </a:p>
        </p:txBody>
      </p:sp>
      <p:sp>
        <p:nvSpPr>
          <p:cNvPr id="3" name="Content Placeholder 2"/>
          <p:cNvSpPr>
            <a:spLocks noGrp="1"/>
          </p:cNvSpPr>
          <p:nvPr>
            <p:ph idx="1"/>
          </p:nvPr>
        </p:nvSpPr>
        <p:spPr>
          <a:xfrm>
            <a:off x="648521" y="1983545"/>
            <a:ext cx="10753725" cy="3766185"/>
          </a:xfrm>
        </p:spPr>
        <p:txBody>
          <a:bodyPr/>
          <a:lstStyle/>
          <a:p>
            <a:pPr>
              <a:buFont typeface="Arial" panose="020B0604020202020204" pitchFamily="34" charset="0"/>
              <a:buChar char="•"/>
            </a:pPr>
            <a:r>
              <a:rPr lang="en-IN" dirty="0"/>
              <a:t>Firewall looks for intrusions </a:t>
            </a:r>
            <a:r>
              <a:rPr lang="en-IN" dirty="0" smtClean="0"/>
              <a:t>and </a:t>
            </a:r>
            <a:r>
              <a:rPr lang="en-IN" dirty="0"/>
              <a:t>stops </a:t>
            </a:r>
            <a:r>
              <a:rPr lang="en-IN" dirty="0" smtClean="0"/>
              <a:t>them.</a:t>
            </a:r>
            <a:endParaRPr lang="en-IN" dirty="0" smtClean="0"/>
          </a:p>
          <a:p>
            <a:pPr>
              <a:buFont typeface="Arial" panose="020B0604020202020204" pitchFamily="34" charset="0"/>
              <a:buChar char="•"/>
            </a:pPr>
            <a:endParaRPr lang="en-IN" dirty="0"/>
          </a:p>
          <a:p>
            <a:pPr>
              <a:buFont typeface="Arial" panose="020B0604020202020204" pitchFamily="34" charset="0"/>
              <a:buChar char="•"/>
            </a:pPr>
            <a:r>
              <a:rPr lang="en-IN" dirty="0"/>
              <a:t>IDS evaluates a intrusion </a:t>
            </a:r>
            <a:r>
              <a:rPr lang="en-IN" dirty="0" smtClean="0"/>
              <a:t>and </a:t>
            </a:r>
            <a:r>
              <a:rPr lang="en-US" dirty="0"/>
              <a:t>alarms the </a:t>
            </a:r>
            <a:r>
              <a:rPr lang="en-US" dirty="0" smtClean="0"/>
              <a:t>user.</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smtClean="0"/>
              <a:t>Firewall is usually helpless against tunneling </a:t>
            </a:r>
            <a:r>
              <a:rPr lang="en-US" dirty="0" err="1" smtClean="0"/>
              <a:t>atttacks</a:t>
            </a:r>
            <a:r>
              <a:rPr lang="en-US" dirty="0" smtClean="0"/>
              <a:t>.</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smtClean="0"/>
              <a:t>Firewall cannot detect security breaches associated with traffic that doesn’t pass through it.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for Intrusion Detection</a:t>
            </a:r>
            <a:endParaRPr lang="en-US" dirty="0"/>
          </a:p>
        </p:txBody>
      </p:sp>
      <p:sp>
        <p:nvSpPr>
          <p:cNvPr id="3" name="Content Placeholder 2"/>
          <p:cNvSpPr>
            <a:spLocks noGrp="1"/>
          </p:cNvSpPr>
          <p:nvPr>
            <p:ph idx="1"/>
          </p:nvPr>
        </p:nvSpPr>
        <p:spPr>
          <a:xfrm>
            <a:off x="676656" y="2236763"/>
            <a:ext cx="10753725" cy="3766185"/>
          </a:xfrm>
        </p:spPr>
        <p:txBody>
          <a:bodyPr>
            <a:normAutofit lnSpcReduction="10000"/>
          </a:bodyPr>
          <a:lstStyle/>
          <a:p>
            <a:pPr>
              <a:buFont typeface="Arial" panose="020B0604020202020204" pitchFamily="34" charset="0"/>
              <a:buChar char="•"/>
            </a:pPr>
            <a:r>
              <a:rPr lang="en-US" u="sng" dirty="0" smtClean="0"/>
              <a:t>Statistical anomaly threshold detection</a:t>
            </a:r>
            <a:endParaRPr lang="en-US" u="sng" dirty="0" smtClean="0"/>
          </a:p>
          <a:p>
            <a:pPr>
              <a:buNone/>
            </a:pPr>
            <a:r>
              <a:rPr lang="en-US" dirty="0" smtClean="0"/>
              <a:t>  In this approach the data is collected relating to the behavior of a legitimate user. A profile of activity is created of each user and is then developed for further use to detect any significant behavior that would lead to a suspicious act.</a:t>
            </a:r>
            <a:endParaRPr lang="en-US" dirty="0" smtClean="0"/>
          </a:p>
          <a:p>
            <a:pPr>
              <a:buNone/>
            </a:pPr>
            <a:endParaRPr lang="en-US" dirty="0" smtClean="0"/>
          </a:p>
          <a:p>
            <a:pPr>
              <a:buFont typeface="Arial" panose="020B0604020202020204" pitchFamily="34" charset="0"/>
              <a:buChar char="•"/>
            </a:pPr>
            <a:r>
              <a:rPr lang="en-US" u="sng" dirty="0" smtClean="0"/>
              <a:t>Rule based anomaly detection</a:t>
            </a:r>
            <a:endParaRPr lang="en-US" u="sng" dirty="0" smtClean="0"/>
          </a:p>
          <a:p>
            <a:pPr>
              <a:buNone/>
            </a:pPr>
            <a:r>
              <a:rPr lang="en-US" dirty="0" smtClean="0"/>
              <a:t>  This detection method defines the set of rules that can be used to define the type of behavior of an intruder. These rules may represent past behavior patterns (of users, devices, timelines, etc.) which are matched to the current patterns to determine any intrusion.</a:t>
            </a:r>
            <a:endParaRPr lang="en-US" dirty="0" smtClean="0"/>
          </a:p>
          <a:p>
            <a:pPr>
              <a:buFont typeface="Arial" panose="020B0604020202020204" pitchFamily="34" charset="0"/>
              <a:buChar char="•"/>
            </a:pPr>
            <a:endParaRPr lang="en-US" u="sng"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fcbb9f07a5a757711d39617db72f11c_medium.jpg"/>
          <p:cNvPicPr>
            <a:picLocks noChangeAspect="1"/>
          </p:cNvPicPr>
          <p:nvPr/>
        </p:nvPicPr>
        <p:blipFill>
          <a:blip r:embed="rId1"/>
          <a:stretch>
            <a:fillRect/>
          </a:stretch>
        </p:blipFill>
        <p:spPr>
          <a:xfrm>
            <a:off x="5196205" y="783590"/>
            <a:ext cx="6742430" cy="3752850"/>
          </a:xfrm>
          <a:prstGeom prst="rect">
            <a:avLst/>
          </a:prstGeom>
        </p:spPr>
      </p:pic>
      <p:sp>
        <p:nvSpPr>
          <p:cNvPr id="2" name="Title 1"/>
          <p:cNvSpPr>
            <a:spLocks noGrp="1"/>
          </p:cNvSpPr>
          <p:nvPr>
            <p:ph type="title"/>
          </p:nvPr>
        </p:nvSpPr>
        <p:spPr>
          <a:xfrm>
            <a:off x="657224" y="175976"/>
            <a:ext cx="10772775" cy="1658198"/>
          </a:xfrm>
        </p:spPr>
        <p:txBody>
          <a:bodyPr/>
          <a:lstStyle/>
          <a:p>
            <a:r>
              <a:rPr lang="en-US" dirty="0" smtClean="0"/>
              <a:t>Tools Used</a:t>
            </a:r>
            <a:endParaRPr lang="en-US" dirty="0"/>
          </a:p>
        </p:txBody>
      </p:sp>
      <p:sp>
        <p:nvSpPr>
          <p:cNvPr id="3" name="Content Placeholder 2"/>
          <p:cNvSpPr>
            <a:spLocks noGrp="1"/>
          </p:cNvSpPr>
          <p:nvPr>
            <p:ph idx="1"/>
          </p:nvPr>
        </p:nvSpPr>
        <p:spPr>
          <a:xfrm>
            <a:off x="676656" y="1842868"/>
            <a:ext cx="10753725" cy="4047540"/>
          </a:xfrm>
        </p:spPr>
        <p:txBody>
          <a:bodyPr>
            <a:normAutofit fontScale="85000" lnSpcReduction="20000"/>
          </a:bodyPr>
          <a:lstStyle/>
          <a:p>
            <a:pPr>
              <a:buNone/>
            </a:pPr>
            <a:r>
              <a:rPr lang="en-US" sz="3500" dirty="0" smtClean="0"/>
              <a:t>Snort</a:t>
            </a:r>
            <a:endParaRPr lang="en-US" sz="3500" dirty="0" smtClean="0"/>
          </a:p>
          <a:p>
            <a:pPr>
              <a:buNone/>
            </a:pPr>
            <a:endParaRPr lang="en-US" sz="3200" dirty="0" smtClean="0"/>
          </a:p>
          <a:p>
            <a:pPr>
              <a:lnSpc>
                <a:spcPct val="110000"/>
              </a:lnSpc>
              <a:buFont typeface="Arial" panose="020B0604020202020204" pitchFamily="34" charset="0"/>
              <a:buChar char="•"/>
            </a:pPr>
            <a:r>
              <a:rPr lang="en-US" dirty="0" smtClean="0"/>
              <a:t>Open source tool created by Martin </a:t>
            </a:r>
            <a:r>
              <a:rPr lang="en-US" dirty="0" err="1" smtClean="0"/>
              <a:t>Roech</a:t>
            </a:r>
            <a:r>
              <a:rPr lang="en-US" dirty="0" smtClean="0"/>
              <a:t>.</a:t>
            </a:r>
            <a:endParaRPr lang="en-US" dirty="0" smtClean="0"/>
          </a:p>
          <a:p>
            <a:pPr>
              <a:lnSpc>
                <a:spcPct val="110000"/>
              </a:lnSpc>
              <a:buFont typeface="Arial" panose="020B0604020202020204" pitchFamily="34" charset="0"/>
              <a:buChar char="•"/>
            </a:pPr>
            <a:endParaRPr lang="en-US" dirty="0" smtClean="0"/>
          </a:p>
          <a:p>
            <a:pPr>
              <a:lnSpc>
                <a:spcPct val="110000"/>
              </a:lnSpc>
              <a:buFont typeface="Arial" panose="020B0604020202020204" pitchFamily="34" charset="0"/>
              <a:buChar char="•"/>
            </a:pPr>
            <a:r>
              <a:rPr lang="en-US" dirty="0" smtClean="0"/>
              <a:t>It is Used to detect Intrusion.</a:t>
            </a:r>
            <a:endParaRPr lang="en-US" dirty="0" smtClean="0"/>
          </a:p>
          <a:p>
            <a:pPr>
              <a:lnSpc>
                <a:spcPct val="110000"/>
              </a:lnSpc>
              <a:buFont typeface="Arial" panose="020B0604020202020204" pitchFamily="34" charset="0"/>
              <a:buChar char="•"/>
            </a:pPr>
            <a:endParaRPr lang="en-US" dirty="0" smtClean="0"/>
          </a:p>
          <a:p>
            <a:pPr>
              <a:lnSpc>
                <a:spcPct val="110000"/>
              </a:lnSpc>
              <a:buFont typeface="Arial" panose="020B0604020202020204" pitchFamily="34" charset="0"/>
              <a:buChar char="•"/>
            </a:pPr>
            <a:r>
              <a:rPr lang="en-US" dirty="0" smtClean="0"/>
              <a:t>It is an NIDS which captures &amp; scans real-time network traffic .</a:t>
            </a:r>
            <a:endParaRPr lang="en-US" dirty="0" smtClean="0"/>
          </a:p>
          <a:p>
            <a:pPr>
              <a:lnSpc>
                <a:spcPct val="110000"/>
              </a:lnSpc>
              <a:buFont typeface="Arial" panose="020B0604020202020204" pitchFamily="34" charset="0"/>
              <a:buChar char="•"/>
            </a:pPr>
            <a:endParaRPr lang="en-US" dirty="0" smtClean="0"/>
          </a:p>
          <a:p>
            <a:pPr>
              <a:lnSpc>
                <a:spcPct val="110000"/>
              </a:lnSpc>
              <a:buFont typeface="Arial" panose="020B0604020202020204" pitchFamily="34" charset="0"/>
              <a:buChar char="•"/>
            </a:pPr>
            <a:r>
              <a:rPr lang="en-US" dirty="0" smtClean="0"/>
              <a:t>It then examines each packet closely to detect intrusion.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505242"/>
            <a:ext cx="10753725" cy="4272623"/>
          </a:xfrm>
        </p:spPr>
        <p:txBody>
          <a:bodyPr/>
          <a:lstStyle/>
          <a:p>
            <a:pPr>
              <a:lnSpc>
                <a:spcPct val="65000"/>
              </a:lnSpc>
              <a:buNone/>
            </a:pPr>
            <a:r>
              <a:rPr lang="en-US" sz="3000" dirty="0" smtClean="0"/>
              <a:t>Raspberry Pi</a:t>
            </a:r>
            <a:endParaRPr lang="en-US" sz="3000" dirty="0" smtClean="0"/>
          </a:p>
          <a:p>
            <a:pPr>
              <a:lnSpc>
                <a:spcPct val="65000"/>
              </a:lnSpc>
              <a:buNone/>
            </a:pPr>
            <a:endParaRPr lang="en-US" sz="3000" dirty="0" smtClean="0"/>
          </a:p>
          <a:p>
            <a:pPr>
              <a:lnSpc>
                <a:spcPct val="65000"/>
              </a:lnSpc>
              <a:buFont typeface="Arial" panose="020B0604020202020204" pitchFamily="34" charset="0"/>
              <a:buChar char="•"/>
            </a:pPr>
            <a:r>
              <a:rPr lang="en-US" sz="2200" dirty="0" smtClean="0"/>
              <a:t>It is  a  low  cost,  credit-card  sized computer that plugs into</a:t>
            </a:r>
            <a:endParaRPr lang="en-US" sz="2200" dirty="0" smtClean="0"/>
          </a:p>
          <a:p>
            <a:pPr>
              <a:lnSpc>
                <a:spcPct val="65000"/>
              </a:lnSpc>
              <a:buNone/>
            </a:pPr>
            <a:r>
              <a:rPr lang="en-US" sz="2200" dirty="0" smtClean="0"/>
              <a:t>  a monitor or TV, and uses a standard keyboard and mouse.</a:t>
            </a:r>
            <a:endParaRPr lang="en-US" sz="2200" dirty="0" smtClean="0"/>
          </a:p>
          <a:p>
            <a:pPr>
              <a:lnSpc>
                <a:spcPct val="65000"/>
              </a:lnSpc>
              <a:buFont typeface="Arial" panose="020B0604020202020204" pitchFamily="34" charset="0"/>
              <a:buChar char="•"/>
            </a:pPr>
            <a:endParaRPr lang="en-US" sz="2200" dirty="0" smtClean="0"/>
          </a:p>
          <a:p>
            <a:pPr>
              <a:lnSpc>
                <a:spcPct val="65000"/>
              </a:lnSpc>
              <a:buFont typeface="Arial" panose="020B0604020202020204" pitchFamily="34" charset="0"/>
              <a:buChar char="•"/>
            </a:pPr>
            <a:r>
              <a:rPr lang="en-US" sz="2200" dirty="0" smtClean="0"/>
              <a:t>It can simply turn into a powerful </a:t>
            </a:r>
            <a:r>
              <a:rPr lang="en-US" sz="2200" dirty="0" err="1" smtClean="0"/>
              <a:t>Honeypot</a:t>
            </a:r>
            <a:r>
              <a:rPr lang="en-US" sz="2200" dirty="0" smtClean="0"/>
              <a:t> or attack detector.</a:t>
            </a:r>
            <a:endParaRPr lang="en-US" sz="2200" dirty="0" smtClean="0"/>
          </a:p>
          <a:p>
            <a:pPr>
              <a:lnSpc>
                <a:spcPct val="65000"/>
              </a:lnSpc>
              <a:buFont typeface="Arial" panose="020B0604020202020204" pitchFamily="34" charset="0"/>
              <a:buChar char="•"/>
            </a:pPr>
            <a:endParaRPr lang="en-US" sz="2200" dirty="0" smtClean="0"/>
          </a:p>
          <a:p>
            <a:pPr>
              <a:lnSpc>
                <a:spcPct val="65000"/>
              </a:lnSpc>
              <a:buFont typeface="Arial" panose="020B0604020202020204" pitchFamily="34" charset="0"/>
              <a:buChar char="•"/>
            </a:pPr>
            <a:r>
              <a:rPr lang="en-US" sz="2200" dirty="0" smtClean="0"/>
              <a:t>Using a Raspberry Pi in a network makes the network administrators work less complex and easy to implement. </a:t>
            </a:r>
            <a:endParaRPr lang="en-US" sz="2200" dirty="0" smtClean="0"/>
          </a:p>
          <a:p>
            <a:pPr>
              <a:lnSpc>
                <a:spcPct val="65000"/>
              </a:lnSpc>
              <a:buFont typeface="Arial" panose="020B0604020202020204" pitchFamily="34" charset="0"/>
              <a:buChar char="•"/>
            </a:pPr>
            <a:endParaRPr lang="en-US" sz="2200" dirty="0" smtClean="0"/>
          </a:p>
          <a:p>
            <a:endParaRPr lang="en-US" sz="2200" dirty="0" smtClean="0"/>
          </a:p>
        </p:txBody>
      </p:sp>
      <p:pic>
        <p:nvPicPr>
          <p:cNvPr id="4" name="Picture 3" descr="Raspberry_Pi_3_Model_B.png"/>
          <p:cNvPicPr>
            <a:picLocks noChangeAspect="1"/>
          </p:cNvPicPr>
          <p:nvPr/>
        </p:nvPicPr>
        <p:blipFill>
          <a:blip r:embed="rId1"/>
          <a:stretch>
            <a:fillRect/>
          </a:stretch>
        </p:blipFill>
        <p:spPr>
          <a:xfrm>
            <a:off x="7677914" y="577699"/>
            <a:ext cx="4307759" cy="30089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Recruitments</a:t>
            </a:r>
            <a:endParaRPr lang="en-US" dirty="0"/>
          </a:p>
        </p:txBody>
      </p:sp>
      <p:sp>
        <p:nvSpPr>
          <p:cNvPr id="3" name="Content Placeholder 2"/>
          <p:cNvSpPr>
            <a:spLocks noGrp="1"/>
          </p:cNvSpPr>
          <p:nvPr>
            <p:ph idx="1"/>
          </p:nvPr>
        </p:nvSpPr>
        <p:spPr/>
        <p:txBody>
          <a:bodyPr>
            <a:normAutofit/>
          </a:bodyPr>
          <a:lstStyle/>
          <a:p>
            <a:pPr>
              <a:buNone/>
            </a:pPr>
            <a:r>
              <a:rPr lang="en-US" dirty="0" smtClean="0"/>
              <a:t>To make our security system we need:</a:t>
            </a:r>
            <a:br>
              <a:rPr lang="en-US" dirty="0" smtClean="0"/>
            </a:br>
            <a:endParaRPr lang="en-US" dirty="0" smtClean="0"/>
          </a:p>
          <a:p>
            <a:pPr>
              <a:buFont typeface="Arial" panose="020B0604020202020204" pitchFamily="34" charset="0"/>
              <a:buChar char="•"/>
            </a:pPr>
            <a:r>
              <a:rPr lang="en-US" dirty="0" smtClean="0"/>
              <a:t>An SD card(Preferably an 8GB class 6 card). </a:t>
            </a:r>
            <a:endParaRPr lang="en-US" dirty="0" smtClean="0"/>
          </a:p>
          <a:p>
            <a:pPr>
              <a:buFont typeface="Arial" panose="020B0604020202020204" pitchFamily="34" charset="0"/>
              <a:buChar char="•"/>
            </a:pPr>
            <a:r>
              <a:rPr lang="en-US" dirty="0" smtClean="0"/>
              <a:t>An Ethernet cable .</a:t>
            </a:r>
            <a:endParaRPr lang="en-US" dirty="0" smtClean="0"/>
          </a:p>
          <a:p>
            <a:pPr>
              <a:buFont typeface="Arial" panose="020B0604020202020204" pitchFamily="34" charset="0"/>
              <a:buChar char="•"/>
            </a:pPr>
            <a:r>
              <a:rPr lang="en-US" dirty="0" smtClean="0"/>
              <a:t>A micro-</a:t>
            </a:r>
            <a:r>
              <a:rPr lang="en-US" dirty="0" err="1" smtClean="0"/>
              <a:t>usb</a:t>
            </a:r>
            <a:r>
              <a:rPr lang="en-US" dirty="0" smtClean="0"/>
              <a:t> power cable .</a:t>
            </a:r>
            <a:endParaRPr lang="en-US" dirty="0" smtClean="0"/>
          </a:p>
          <a:p>
            <a:pPr>
              <a:buFont typeface="Arial" panose="020B0604020202020204" pitchFamily="34" charset="0"/>
              <a:buChar char="•"/>
            </a:pPr>
            <a:r>
              <a:rPr lang="en-US" dirty="0" smtClean="0"/>
              <a:t>A </a:t>
            </a:r>
            <a:r>
              <a:rPr lang="en-US" dirty="0" err="1" smtClean="0"/>
              <a:t>Minibian</a:t>
            </a:r>
            <a:r>
              <a:rPr lang="en-US" dirty="0" smtClean="0"/>
              <a:t> OS image.</a:t>
            </a:r>
            <a:endParaRPr lang="en-US" dirty="0" smtClean="0"/>
          </a:p>
          <a:p>
            <a:pPr>
              <a:buFont typeface="Arial" panose="020B0604020202020204" pitchFamily="34" charset="0"/>
              <a:buChar char="•"/>
            </a:pPr>
            <a:r>
              <a:rPr lang="en-US" dirty="0" smtClean="0"/>
              <a:t> Win32DiskManager software.</a:t>
            </a:r>
            <a:endParaRPr lang="en-US" dirty="0" smtClean="0"/>
          </a:p>
          <a:p>
            <a:pPr>
              <a:buFont typeface="Arial" panose="020B0604020202020204" pitchFamily="34" charset="0"/>
              <a:buChar char="•"/>
            </a:pPr>
            <a:r>
              <a:rPr lang="en-US" dirty="0" smtClean="0"/>
              <a:t>An USB keyboard (during the time of installation)</a:t>
            </a:r>
            <a:endParaRPr lang="en-US" dirty="0" smtClean="0"/>
          </a:p>
          <a:p>
            <a:pPr>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endParaRPr lang="en-US" dirty="0"/>
          </a:p>
        </p:txBody>
      </p:sp>
      <p:pic>
        <p:nvPicPr>
          <p:cNvPr id="4" name="Content Placeholder 3" descr="Untitled.jpg"/>
          <p:cNvPicPr>
            <a:picLocks noGrp="1" noChangeAspect="1"/>
          </p:cNvPicPr>
          <p:nvPr>
            <p:ph idx="1"/>
          </p:nvPr>
        </p:nvPicPr>
        <p:blipFill>
          <a:blip r:embed="rId1"/>
          <a:stretch>
            <a:fillRect/>
          </a:stretch>
        </p:blipFill>
        <p:spPr>
          <a:xfrm>
            <a:off x="5416063" y="1995197"/>
            <a:ext cx="6246054" cy="4199565"/>
          </a:xfrm>
        </p:spPr>
      </p:pic>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2327</Words>
  <Application>WPS Presentation</Application>
  <PresentationFormat>Custom</PresentationFormat>
  <Paragraphs>90</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Calibri Light</vt:lpstr>
      <vt:lpstr>Microsoft YaHei</vt:lpstr>
      <vt:lpstr>Calibri</vt:lpstr>
      <vt:lpstr>Metropolitan</vt:lpstr>
      <vt:lpstr>Major Project On</vt:lpstr>
      <vt:lpstr>Intrusion Detection System</vt:lpstr>
      <vt:lpstr>IDS</vt:lpstr>
      <vt:lpstr>Comparison with firewall</vt:lpstr>
      <vt:lpstr>Approaches for Intrusion Detection</vt:lpstr>
      <vt:lpstr>Tools Used</vt:lpstr>
      <vt:lpstr>PowerPoint 演示文稿</vt:lpstr>
      <vt:lpstr>Other Recruitments</vt:lpstr>
      <vt:lpstr>Architecture </vt:lpstr>
      <vt:lpstr>Why This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Proposal</dc:title>
  <dc:creator>Ashish Butola</dc:creator>
  <cp:lastModifiedBy>Amit</cp:lastModifiedBy>
  <cp:revision>25</cp:revision>
  <dcterms:created xsi:type="dcterms:W3CDTF">2017-01-17T04:17:00Z</dcterms:created>
  <dcterms:modified xsi:type="dcterms:W3CDTF">2017-02-05T14:05:03Z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