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2" r:id="rId4"/>
    <p:sldId id="263" r:id="rId5"/>
    <p:sldId id="260" r:id="rId6"/>
    <p:sldId id="274" r:id="rId7"/>
    <p:sldId id="275" r:id="rId8"/>
    <p:sldId id="276" r:id="rId9"/>
    <p:sldId id="277" r:id="rId10"/>
    <p:sldId id="257" r:id="rId11"/>
    <p:sldId id="258" r:id="rId12"/>
    <p:sldId id="259" r:id="rId13"/>
    <p:sldId id="266" r:id="rId14"/>
    <p:sldId id="270" r:id="rId15"/>
    <p:sldId id="268" r:id="rId16"/>
    <p:sldId id="271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 Semi Automatic SQL Injection Detection and Exploitation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What’s the worst an attacker can do with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bypass authentication or impersonate specific user</a:t>
            </a:r>
          </a:p>
          <a:p>
            <a:r>
              <a:rPr lang="en-IN" dirty="0"/>
              <a:t>complete disclosure of data  stored in database (as attacker can interact with DB)</a:t>
            </a:r>
          </a:p>
          <a:p>
            <a:r>
              <a:rPr lang="en-IN" dirty="0"/>
              <a:t>Alteration in data: affects data integrity</a:t>
            </a:r>
          </a:p>
          <a:p>
            <a:pPr lvl="1"/>
            <a:r>
              <a:rPr lang="en-IN" dirty="0"/>
              <a:t> issues such as voiding transactions, altering balances and other records.</a:t>
            </a:r>
          </a:p>
          <a:p>
            <a:r>
              <a:rPr lang="en-US" dirty="0"/>
              <a:t>delete data from a database (a criminal can delete his criminal records)</a:t>
            </a:r>
          </a:p>
          <a:p>
            <a:r>
              <a:rPr lang="en-IN" dirty="0"/>
              <a:t>arbitrary execution of operating system commands on the database server (the attacker literally owns the server)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2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09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Injection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In-band </a:t>
            </a:r>
            <a:r>
              <a:rPr lang="en-US" dirty="0" err="1"/>
              <a:t>SQLi</a:t>
            </a:r>
            <a:r>
              <a:rPr lang="en-US" dirty="0"/>
              <a:t> (Classic </a:t>
            </a:r>
            <a:r>
              <a:rPr lang="en-US" dirty="0" err="1"/>
              <a:t>SQLi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Error-based </a:t>
            </a:r>
            <a:r>
              <a:rPr lang="en-US" dirty="0" err="1"/>
              <a:t>SQLi</a:t>
            </a:r>
            <a:endParaRPr lang="en-US" dirty="0"/>
          </a:p>
          <a:p>
            <a:pPr lvl="1"/>
            <a:r>
              <a:rPr lang="en-US" dirty="0"/>
              <a:t>Union-based </a:t>
            </a:r>
            <a:r>
              <a:rPr lang="en-US" dirty="0" err="1"/>
              <a:t>SQLi</a:t>
            </a:r>
            <a:endParaRPr lang="en-US" dirty="0"/>
          </a:p>
          <a:p>
            <a:r>
              <a:rPr lang="en-US" dirty="0"/>
              <a:t>Inferential </a:t>
            </a:r>
            <a:r>
              <a:rPr lang="en-US" dirty="0" err="1"/>
              <a:t>SQLi</a:t>
            </a:r>
            <a:r>
              <a:rPr lang="en-US" dirty="0"/>
              <a:t> (Blind </a:t>
            </a:r>
            <a:r>
              <a:rPr lang="en-US" dirty="0" err="1"/>
              <a:t>SQLi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Boolean-based (content-based) Blind </a:t>
            </a:r>
            <a:r>
              <a:rPr lang="en-US" dirty="0" err="1"/>
              <a:t>SQLi</a:t>
            </a:r>
            <a:endParaRPr lang="en-US" dirty="0"/>
          </a:p>
          <a:p>
            <a:pPr lvl="1"/>
            <a:r>
              <a:rPr lang="en-US" dirty="0"/>
              <a:t>Time-based Blind </a:t>
            </a:r>
            <a:r>
              <a:rPr lang="en-US" dirty="0" err="1"/>
              <a:t>SQLi</a:t>
            </a:r>
            <a:endParaRPr lang="en-US" dirty="0"/>
          </a:p>
          <a:p>
            <a:r>
              <a:rPr lang="en-US" dirty="0"/>
              <a:t>Out-of-band </a:t>
            </a:r>
            <a:r>
              <a:rPr lang="en-US" dirty="0" err="1"/>
              <a:t>SQLi</a:t>
            </a:r>
            <a:endParaRPr lang="en-US" dirty="0"/>
          </a:p>
          <a:p>
            <a:pPr lvl="1"/>
            <a:r>
              <a:rPr lang="en-IN" dirty="0"/>
              <a:t>Double Query</a:t>
            </a:r>
          </a:p>
          <a:p>
            <a:pPr lvl="1"/>
            <a:r>
              <a:rPr lang="en-IN" dirty="0"/>
              <a:t>File/Code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5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Injection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Detection is not always easy due to:</a:t>
            </a:r>
          </a:p>
          <a:p>
            <a:pPr fontAlgn="base"/>
            <a:r>
              <a:rPr lang="en-IN" dirty="0"/>
              <a:t>	1. Multiple Database Server Technologies </a:t>
            </a:r>
          </a:p>
          <a:p>
            <a:pPr lvl="1" fontAlgn="base"/>
            <a:r>
              <a:rPr lang="en-IN" dirty="0"/>
              <a:t>(Oracle MSSQL MySQL PostgreSQL Ingres DB2 Informix)</a:t>
            </a:r>
          </a:p>
          <a:p>
            <a:r>
              <a:rPr lang="en-IN" dirty="0"/>
              <a:t>	2. Multiple Server Side Scripting Technologies</a:t>
            </a:r>
          </a:p>
          <a:p>
            <a:pPr lvl="1"/>
            <a:r>
              <a:rPr lang="en-IN" dirty="0"/>
              <a:t>(ASP JSP Python Ruby On Rails PHP ASPX)</a:t>
            </a:r>
          </a:p>
          <a:p>
            <a:r>
              <a:rPr lang="en-IN" dirty="0"/>
              <a:t>	3. Intrusion Detection/Prevention System</a:t>
            </a:r>
          </a:p>
          <a:p>
            <a:r>
              <a:rPr lang="en-IN" dirty="0"/>
              <a:t>	 5. Web Application Firewalls</a:t>
            </a:r>
          </a:p>
          <a:p>
            <a:r>
              <a:rPr lang="en-IN" dirty="0"/>
              <a:t>	4. Custom HTTP responses.</a:t>
            </a:r>
          </a:p>
        </p:txBody>
      </p:sp>
    </p:spTree>
    <p:extLst>
      <p:ext uri="{BB962C8B-B14F-4D97-AF65-F5344CB8AC3E}">
        <p14:creationId xmlns:p14="http://schemas.microsoft.com/office/powerpoint/2010/main" val="198692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Available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en-IN" dirty="0" err="1"/>
              <a:t>Sqlmap</a:t>
            </a:r>
            <a:r>
              <a:rPr lang="en-IN" dirty="0"/>
              <a:t> : Automatic SQL injection tool</a:t>
            </a:r>
          </a:p>
          <a:p>
            <a:pPr lvl="2"/>
            <a:r>
              <a:rPr lang="en-IN" dirty="0"/>
              <a:t>      All types of query techniques</a:t>
            </a:r>
          </a:p>
          <a:p>
            <a:pPr lvl="2"/>
            <a:r>
              <a:rPr lang="en-IN" dirty="0"/>
              <a:t>      All </a:t>
            </a:r>
            <a:r>
              <a:rPr lang="en-IN" dirty="0" err="1"/>
              <a:t>db</a:t>
            </a:r>
            <a:r>
              <a:rPr lang="en-IN" dirty="0"/>
              <a:t>/backend combo </a:t>
            </a:r>
          </a:p>
          <a:p>
            <a:pPr lvl="2"/>
            <a:endParaRPr lang="en-IN" dirty="0"/>
          </a:p>
          <a:p>
            <a:pPr>
              <a:buFontTx/>
              <a:buAutoNum type="arabicPeriod"/>
            </a:pPr>
            <a:r>
              <a:rPr lang="en-IN" dirty="0" err="1"/>
              <a:t>Sqlninja</a:t>
            </a:r>
            <a:r>
              <a:rPr lang="en-IN" dirty="0"/>
              <a:t>:  Automatic SQL injection tool</a:t>
            </a:r>
          </a:p>
          <a:p>
            <a:pPr lvl="2"/>
            <a:r>
              <a:rPr lang="en-IN" dirty="0"/>
              <a:t>      </a:t>
            </a:r>
            <a:r>
              <a:rPr lang="en-US" dirty="0"/>
              <a:t>Microsoft SQL Server</a:t>
            </a:r>
            <a:r>
              <a:rPr lang="en-IN" dirty="0"/>
              <a:t>.</a:t>
            </a:r>
          </a:p>
          <a:p>
            <a:pPr>
              <a:buAutoNum type="arabicPeriod"/>
            </a:pPr>
            <a:endParaRPr lang="en-IN" dirty="0"/>
          </a:p>
          <a:p>
            <a:pPr>
              <a:buFontTx/>
              <a:buAutoNum type="arabicPeriod"/>
            </a:pPr>
            <a:r>
              <a:rPr lang="en-IN" dirty="0"/>
              <a:t>BSSQL: Automatic SQL injection tool</a:t>
            </a:r>
          </a:p>
          <a:p>
            <a:pPr lvl="1" fontAlgn="base"/>
            <a:r>
              <a:rPr lang="en-US" dirty="0"/>
              <a:t>Blind SQL Injection</a:t>
            </a:r>
          </a:p>
          <a:p>
            <a:pPr lvl="1" fontAlgn="base"/>
            <a:r>
              <a:rPr lang="en-IN" dirty="0"/>
              <a:t>Time Based Blind SQL Injection</a:t>
            </a:r>
          </a:p>
          <a:p>
            <a:pPr lvl="1" fontAlgn="base"/>
            <a:r>
              <a:rPr lang="en-IN" dirty="0"/>
              <a:t>SQL Injection Error Based SQL Injection</a:t>
            </a:r>
          </a:p>
          <a:p>
            <a:pPr lvl="1" fontAlgn="base"/>
            <a:r>
              <a:rPr lang="en-IN" dirty="0"/>
              <a:t>Supports </a:t>
            </a:r>
            <a:r>
              <a:rPr lang="en-US" dirty="0"/>
              <a:t>MSSQL, ORACLE</a:t>
            </a:r>
          </a:p>
          <a:p>
            <a:endParaRPr lang="en-IN" dirty="0"/>
          </a:p>
          <a:p>
            <a:pPr>
              <a:buAutoNum type="arabicPeriod"/>
            </a:pPr>
            <a:r>
              <a:rPr lang="en-IN" dirty="0"/>
              <a:t>The Mole : Automatic SQL injection tool</a:t>
            </a:r>
          </a:p>
          <a:p>
            <a:pPr lvl="3"/>
            <a:r>
              <a:rPr lang="en-IN" dirty="0"/>
              <a:t>Union based or Boolean based query techniques </a:t>
            </a:r>
          </a:p>
          <a:p>
            <a:pPr lvl="3"/>
            <a:r>
              <a:rPr lang="en-US" dirty="0"/>
              <a:t>Supports MySQL, </a:t>
            </a:r>
            <a:r>
              <a:rPr lang="en-US" dirty="0" err="1"/>
              <a:t>MsSQL</a:t>
            </a:r>
            <a:r>
              <a:rPr lang="en-US" dirty="0"/>
              <a:t> and Postgres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927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IN" dirty="0"/>
              <a:t>Semi Automatic tool for </a:t>
            </a:r>
            <a:r>
              <a:rPr lang="en-IN" dirty="0" err="1"/>
              <a:t>SQLi</a:t>
            </a:r>
            <a:endParaRPr lang="en-IN" dirty="0"/>
          </a:p>
          <a:p>
            <a:pPr>
              <a:buAutoNum type="arabicPeriod"/>
            </a:pPr>
            <a:r>
              <a:rPr lang="en-IN" dirty="0"/>
              <a:t>Works for both GET And POST data</a:t>
            </a:r>
          </a:p>
          <a:p>
            <a:pPr>
              <a:buAutoNum type="arabicPeriod"/>
            </a:pPr>
            <a:r>
              <a:rPr lang="en-IN" dirty="0"/>
              <a:t>Accepts multiple GET/POST parameters</a:t>
            </a:r>
          </a:p>
          <a:p>
            <a:pPr>
              <a:buAutoNum type="arabicPeriod"/>
            </a:pPr>
            <a:r>
              <a:rPr lang="en-IN" dirty="0"/>
              <a:t>User Agent manipulation</a:t>
            </a:r>
          </a:p>
          <a:p>
            <a:pPr>
              <a:buAutoNum type="arabicPeriod"/>
            </a:pPr>
            <a:r>
              <a:rPr lang="en-IN" dirty="0"/>
              <a:t>Proxy support</a:t>
            </a:r>
          </a:p>
          <a:p>
            <a:pPr>
              <a:buAutoNum type="arabicPeriod"/>
            </a:pPr>
            <a:r>
              <a:rPr lang="en-IN" dirty="0"/>
              <a:t>Delay support</a:t>
            </a:r>
          </a:p>
          <a:p>
            <a:pPr>
              <a:buAutoNum type="arabicPeriod"/>
            </a:pPr>
            <a:r>
              <a:rPr lang="en-US" dirty="0"/>
              <a:t>In-band </a:t>
            </a:r>
            <a:r>
              <a:rPr lang="en-US" dirty="0" err="1"/>
              <a:t>SQLi</a:t>
            </a:r>
            <a:r>
              <a:rPr lang="en-US" dirty="0"/>
              <a:t> and Inferential </a:t>
            </a:r>
            <a:r>
              <a:rPr lang="en-US" dirty="0" err="1"/>
              <a:t>SQLi</a:t>
            </a:r>
            <a:r>
              <a:rPr lang="en-US" dirty="0"/>
              <a:t> can be performed</a:t>
            </a:r>
          </a:p>
          <a:p>
            <a:pPr>
              <a:buAutoNum type="arabicPeriod"/>
            </a:pPr>
            <a:r>
              <a:rPr lang="en-IN" dirty="0"/>
              <a:t>Support for Encoded Parameters</a:t>
            </a:r>
          </a:p>
          <a:p>
            <a:pPr>
              <a:buAutoNum type="arabicPeriod"/>
            </a:pPr>
            <a:r>
              <a:rPr lang="en-IN" dirty="0"/>
              <a:t>Complete Dump of Database</a:t>
            </a:r>
          </a:p>
          <a:p>
            <a:pPr>
              <a:buAutoNum type="arabicPeriod"/>
            </a:pPr>
            <a:r>
              <a:rPr lang="en-IN" dirty="0"/>
              <a:t>Logs of Database Dump and errors are Generated</a:t>
            </a:r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08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1095" y="2438398"/>
            <a:ext cx="47227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TIME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1324" y="3546394"/>
            <a:ext cx="17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Hack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9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095" y="2438398"/>
            <a:ext cx="49071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4453" y="3546394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3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We Are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73" y="2478424"/>
            <a:ext cx="4561671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err="1"/>
              <a:t>Sarapremashish</a:t>
            </a:r>
            <a:r>
              <a:rPr lang="en-IN" b="1" dirty="0"/>
              <a:t> Butola</a:t>
            </a:r>
            <a:endParaRPr lang="en-IN" sz="1600" dirty="0"/>
          </a:p>
          <a:p>
            <a:r>
              <a:rPr lang="en-IN" sz="1600" dirty="0"/>
              <a:t>Schooling from K V Sector 4 R K Puram New Delhi </a:t>
            </a:r>
          </a:p>
          <a:p>
            <a:r>
              <a:rPr lang="en-IN" sz="1600" dirty="0"/>
              <a:t>Pursuing Graduation from HMRITM affiliated to GGSIPU</a:t>
            </a:r>
          </a:p>
          <a:p>
            <a:r>
              <a:rPr lang="en-IN" sz="1600" dirty="0"/>
              <a:t>Attended a Workshop in Embedded Systems at DTU</a:t>
            </a:r>
          </a:p>
          <a:p>
            <a:r>
              <a:rPr lang="en-IN" sz="1600" dirty="0"/>
              <a:t>Summer Training In Ethical Hacking</a:t>
            </a:r>
          </a:p>
          <a:p>
            <a:r>
              <a:rPr lang="en-IN" sz="1600" dirty="0"/>
              <a:t>EC Council’s Certified Ethical Hacker</a:t>
            </a:r>
          </a:p>
          <a:p>
            <a:r>
              <a:rPr lang="en-IN" sz="1600" dirty="0"/>
              <a:t>Managing IT of gaeraz.com (Car Servicing Company)</a:t>
            </a:r>
          </a:p>
          <a:p>
            <a:r>
              <a:rPr lang="en-IN" sz="1600" dirty="0"/>
              <a:t>Freelance Bug Reporting (Submitted to more than 70 websites)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0863" y="3154954"/>
            <a:ext cx="6188765" cy="22834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err="1"/>
              <a:t>Harshit</a:t>
            </a:r>
            <a:r>
              <a:rPr lang="en-IN" b="1" dirty="0"/>
              <a:t> Malhotra</a:t>
            </a:r>
            <a:endParaRPr lang="en-IN" sz="1600" dirty="0"/>
          </a:p>
          <a:p>
            <a:r>
              <a:rPr lang="en-IN" sz="1600" dirty="0"/>
              <a:t>Schooling from DAV Public School</a:t>
            </a:r>
          </a:p>
          <a:p>
            <a:r>
              <a:rPr lang="en-IN" sz="1600" dirty="0"/>
              <a:t>Pursuing Graduation from HMRITM affiliated to GGSIPU</a:t>
            </a:r>
          </a:p>
          <a:p>
            <a:r>
              <a:rPr lang="en-IN" sz="1600" dirty="0"/>
              <a:t>Attended a Workshop in Ethical Hacking By </a:t>
            </a:r>
            <a:r>
              <a:rPr lang="en-IN" sz="1600" dirty="0" err="1"/>
              <a:t>Lucidious</a:t>
            </a:r>
            <a:r>
              <a:rPr lang="en-IN" sz="1600" dirty="0"/>
              <a:t> Tech</a:t>
            </a:r>
          </a:p>
          <a:p>
            <a:r>
              <a:rPr lang="en-IN" sz="1600" dirty="0"/>
              <a:t>Summer Training In Linux</a:t>
            </a:r>
          </a:p>
        </p:txBody>
      </p:sp>
    </p:spTree>
    <p:extLst>
      <p:ext uri="{BB962C8B-B14F-4D97-AF65-F5344CB8AC3E}">
        <p14:creationId xmlns:p14="http://schemas.microsoft.com/office/powerpoint/2010/main" val="39757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59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What is 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 An </a:t>
            </a:r>
            <a:r>
              <a:rPr lang="en-IN" sz="2400" b="1" dirty="0"/>
              <a:t>SQL injection</a:t>
            </a:r>
            <a:r>
              <a:rPr lang="en-IN" sz="2400" dirty="0"/>
              <a:t> is a computer attack in which malicious code is embedded in a poorly-designed application and then passed to the backend database. The malicious data then produces database query results or actions that should never have been executed.</a:t>
            </a:r>
          </a:p>
        </p:txBody>
      </p:sp>
    </p:spTree>
    <p:extLst>
      <p:ext uri="{BB962C8B-B14F-4D97-AF65-F5344CB8AC3E}">
        <p14:creationId xmlns:p14="http://schemas.microsoft.com/office/powerpoint/2010/main" val="21714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SQLi</a:t>
            </a:r>
            <a:r>
              <a:rPr lang="en-IN" dirty="0"/>
              <a:t> in a Nutshell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344" l="5911" r="82588">
                        <a14:backgroundMark x1="8147" y1="66290" x2="8147" y2="66290"/>
                        <a14:backgroundMark x1="22045" y1="71493" x2="22045" y2="71493"/>
                        <a14:backgroundMark x1="14377" y1="72172" x2="14377" y2="721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2548" y="2803268"/>
            <a:ext cx="4027603" cy="2843771"/>
          </a:xfrm>
        </p:spPr>
      </p:pic>
      <p:sp>
        <p:nvSpPr>
          <p:cNvPr id="5" name="Rectangle 4"/>
          <p:cNvSpPr/>
          <p:nvPr/>
        </p:nvSpPr>
        <p:spPr>
          <a:xfrm>
            <a:off x="1058562" y="2803268"/>
            <a:ext cx="6553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Let’s Assume A hacker gets Caught at a Traffic Signal</a:t>
            </a:r>
          </a:p>
          <a:p>
            <a:endParaRPr lang="en-IN" dirty="0"/>
          </a:p>
          <a:p>
            <a:r>
              <a:rPr lang="en-IN" dirty="0"/>
              <a:t>Hacker Writes his name as “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Samy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Kamkar</a:t>
            </a:r>
            <a:r>
              <a:rPr lang="en-IN" dirty="0"/>
              <a:t>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you can go</a:t>
            </a:r>
            <a:r>
              <a:rPr lang="en-IN" dirty="0"/>
              <a:t>” On the challan.</a:t>
            </a:r>
          </a:p>
          <a:p>
            <a:endParaRPr lang="en-IN" dirty="0"/>
          </a:p>
          <a:p>
            <a:r>
              <a:rPr lang="en-IN" dirty="0"/>
              <a:t>The Policeman calls him “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Samy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Kamkar</a:t>
            </a:r>
            <a:r>
              <a:rPr lang="en-IN" dirty="0"/>
              <a:t>,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you can go”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IN" dirty="0"/>
              <a:t>		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COMMAND</a:t>
            </a:r>
          </a:p>
          <a:p>
            <a:endParaRPr lang="en-IN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4538017" y="3981967"/>
            <a:ext cx="364527" cy="1408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062017" y="3981967"/>
            <a:ext cx="364527" cy="1408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SQL Query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8758" y="5497040"/>
            <a:ext cx="796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SELECT * </a:t>
            </a:r>
            <a:r>
              <a:rPr lang="en-US" dirty="0"/>
              <a:t>FROM users WHERE username=‘</a:t>
            </a:r>
            <a:r>
              <a:rPr lang="en-US" dirty="0" err="1"/>
              <a:t>david</a:t>
            </a:r>
            <a:r>
              <a:rPr lang="en-US" dirty="0"/>
              <a:t>’ and password= ‘pass’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085" y="2100648"/>
            <a:ext cx="6186174" cy="3264544"/>
          </a:xfrm>
        </p:spPr>
      </p:pic>
    </p:spTree>
    <p:extLst>
      <p:ext uri="{BB962C8B-B14F-4D97-AF65-F5344CB8AC3E}">
        <p14:creationId xmlns:p14="http://schemas.microsoft.com/office/powerpoint/2010/main" val="154316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00" r="12185"/>
          <a:stretch/>
        </p:blipFill>
        <p:spPr>
          <a:xfrm>
            <a:off x="3355492" y="2642630"/>
            <a:ext cx="5800866" cy="3636963"/>
          </a:xfrm>
        </p:spPr>
      </p:pic>
    </p:spTree>
    <p:extLst>
      <p:ext uri="{BB962C8B-B14F-4D97-AF65-F5344CB8AC3E}">
        <p14:creationId xmlns:p14="http://schemas.microsoft.com/office/powerpoint/2010/main" val="264333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229</TotalTime>
  <Words>329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A Semi Automatic SQL Injection Detection and Exploitation Tool</vt:lpstr>
      <vt:lpstr>Who We Are ?</vt:lpstr>
      <vt:lpstr>PowerPoint Presentation</vt:lpstr>
      <vt:lpstr>PowerPoint Presentation</vt:lpstr>
      <vt:lpstr>What is SQL Injection?</vt:lpstr>
      <vt:lpstr>SQLi in a Nutshell</vt:lpstr>
      <vt:lpstr>Normal SQL Query </vt:lpstr>
      <vt:lpstr>Malicious Query</vt:lpstr>
      <vt:lpstr>PowerPoint Presentation</vt:lpstr>
      <vt:lpstr>What’s the worst an attacker can do with SQL?</vt:lpstr>
      <vt:lpstr>PowerPoint Presentation</vt:lpstr>
      <vt:lpstr>PowerPoint Presentation</vt:lpstr>
      <vt:lpstr>SQL Injection Types</vt:lpstr>
      <vt:lpstr>SQL Injection Detection</vt:lpstr>
      <vt:lpstr>Tools Available So Far</vt:lpstr>
      <vt:lpstr>OUR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 Automatic SQL Injection Detection and Exploitation Tool</dc:title>
  <dc:creator>Ashish Butola</dc:creator>
  <cp:lastModifiedBy>Ashish Butola</cp:lastModifiedBy>
  <cp:revision>31</cp:revision>
  <dcterms:created xsi:type="dcterms:W3CDTF">2016-07-27T09:21:49Z</dcterms:created>
  <dcterms:modified xsi:type="dcterms:W3CDTF">2016-08-09T16:15:14Z</dcterms:modified>
</cp:coreProperties>
</file>