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4"/>
  </p:sldMasterIdLst>
  <p:notesMasterIdLst>
    <p:notesMasterId r:id="rId27"/>
  </p:notesMasterIdLst>
  <p:sldIdLst>
    <p:sldId id="256" r:id="rId5"/>
    <p:sldId id="257" r:id="rId6"/>
    <p:sldId id="300" r:id="rId7"/>
    <p:sldId id="301" r:id="rId8"/>
    <p:sldId id="303" r:id="rId9"/>
    <p:sldId id="271" r:id="rId10"/>
    <p:sldId id="312" r:id="rId11"/>
    <p:sldId id="304" r:id="rId12"/>
    <p:sldId id="305" r:id="rId13"/>
    <p:sldId id="306" r:id="rId14"/>
    <p:sldId id="317" r:id="rId15"/>
    <p:sldId id="307" r:id="rId16"/>
    <p:sldId id="313" r:id="rId17"/>
    <p:sldId id="315" r:id="rId18"/>
    <p:sldId id="309" r:id="rId19"/>
    <p:sldId id="311" r:id="rId20"/>
    <p:sldId id="298" r:id="rId21"/>
    <p:sldId id="296" r:id="rId22"/>
    <p:sldId id="297" r:id="rId23"/>
    <p:sldId id="299" r:id="rId24"/>
    <p:sldId id="272"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4" autoAdjust="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DA59C4F-E499-4036-8FB9-B77BEC02A5D1}" type="datetimeFigureOut">
              <a:rPr lang="he-IL" smtClean="0"/>
              <a:t>ט'/חשון/תשפ"א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9FC9AC-7F5E-46FC-BE85-59152A89C89B}" type="slidenum">
              <a:rPr lang="he-IL" smtClean="0"/>
              <a:t>‹#›</a:t>
            </a:fld>
            <a:endParaRPr lang="he-IL"/>
          </a:p>
        </p:txBody>
      </p:sp>
    </p:spTree>
    <p:extLst>
      <p:ext uri="{BB962C8B-B14F-4D97-AF65-F5344CB8AC3E}">
        <p14:creationId xmlns:p14="http://schemas.microsoft.com/office/powerpoint/2010/main" val="377527154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49FC9AC-7F5E-46FC-BE85-59152A89C89B}" type="slidenum">
              <a:rPr lang="he-IL" smtClean="0"/>
              <a:t>15</a:t>
            </a:fld>
            <a:endParaRPr lang="he-IL"/>
          </a:p>
        </p:txBody>
      </p:sp>
    </p:spTree>
    <p:extLst>
      <p:ext uri="{BB962C8B-B14F-4D97-AF65-F5344CB8AC3E}">
        <p14:creationId xmlns:p14="http://schemas.microsoft.com/office/powerpoint/2010/main" val="3891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49FC9AC-7F5E-46FC-BE85-59152A89C89B}" type="slidenum">
              <a:rPr lang="he-IL" smtClean="0"/>
              <a:t>16</a:t>
            </a:fld>
            <a:endParaRPr lang="he-IL"/>
          </a:p>
        </p:txBody>
      </p:sp>
    </p:spTree>
    <p:extLst>
      <p:ext uri="{BB962C8B-B14F-4D97-AF65-F5344CB8AC3E}">
        <p14:creationId xmlns:p14="http://schemas.microsoft.com/office/powerpoint/2010/main" val="1810593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10/27/2020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382866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785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10/27/2020</a:t>
            </a:fld>
            <a:endParaRPr lang="en-US" dirty="0"/>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he-IL" dirty="0" err="1"/>
              <a:t>סמיון</a:t>
            </a:r>
            <a:r>
              <a:rPr lang="he-IL" dirty="0"/>
              <a:t> </a:t>
            </a:r>
            <a:r>
              <a:rPr lang="he-IL" dirty="0" err="1"/>
              <a:t>פיקלוב</a:t>
            </a:r>
            <a:endParaRPr lang="en-US" dirty="0"/>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4"/>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4"/>
          <a:srcRect l="35311" r="30747"/>
          <a:stretch/>
        </p:blipFill>
        <p:spPr>
          <a:xfrm>
            <a:off x="406400" y="0"/>
            <a:ext cx="2301456" cy="6858000"/>
          </a:xfrm>
          <a:prstGeom prst="rect">
            <a:avLst/>
          </a:prstGeom>
        </p:spPr>
      </p:pic>
    </p:spTree>
    <p:extLst>
      <p:ext uri="{BB962C8B-B14F-4D97-AF65-F5344CB8AC3E}">
        <p14:creationId xmlns:p14="http://schemas.microsoft.com/office/powerpoint/2010/main" val="1635903040"/>
      </p:ext>
    </p:extLst>
  </p:cSld>
  <p:clrMap bg1="dk1" tx1="lt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 02 </a:t>
            </a:r>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17F5B-EA77-4446-9F93-3B95BAB8C013}"/>
              </a:ext>
            </a:extLst>
          </p:cNvPr>
          <p:cNvSpPr>
            <a:spLocks noGrp="1"/>
          </p:cNvSpPr>
          <p:nvPr>
            <p:ph type="title"/>
          </p:nvPr>
        </p:nvSpPr>
        <p:spPr>
          <a:xfrm>
            <a:off x="2415741" y="91440"/>
            <a:ext cx="10018713" cy="1752599"/>
          </a:xfrm>
        </p:spPr>
        <p:txBody>
          <a:bodyPr/>
          <a:lstStyle/>
          <a:p>
            <a:r>
              <a:rPr lang="en-US" dirty="0"/>
              <a:t>Comparator</a:t>
            </a:r>
            <a:endParaRPr lang="he-IL" dirty="0"/>
          </a:p>
        </p:txBody>
      </p:sp>
      <p:sp>
        <p:nvSpPr>
          <p:cNvPr id="3" name="מציין מיקום תוכן 2">
            <a:extLst>
              <a:ext uri="{FF2B5EF4-FFF2-40B4-BE49-F238E27FC236}">
                <a16:creationId xmlns:a16="http://schemas.microsoft.com/office/drawing/2014/main" id="{85B9BA21-968D-4198-A08F-85C0EF3571AD}"/>
              </a:ext>
            </a:extLst>
          </p:cNvPr>
          <p:cNvSpPr>
            <a:spLocks noGrp="1"/>
          </p:cNvSpPr>
          <p:nvPr>
            <p:ph idx="1"/>
          </p:nvPr>
        </p:nvSpPr>
        <p:spPr>
          <a:xfrm>
            <a:off x="3120938" y="1029984"/>
            <a:ext cx="8608321" cy="3124201"/>
          </a:xfrm>
        </p:spPr>
        <p:txBody>
          <a:bodyPr>
            <a:normAutofit/>
          </a:bodyPr>
          <a:lstStyle/>
          <a:p>
            <a:pPr marL="0" indent="0" algn="l">
              <a:buNone/>
            </a:pPr>
            <a:r>
              <a:rPr lang="en-US" sz="1600" b="1" i="0" dirty="0">
                <a:solidFill>
                  <a:schemeClr val="tx1"/>
                </a:solidFill>
                <a:effectLst/>
                <a:latin typeface="raleway"/>
              </a:rPr>
              <a:t>The</a:t>
            </a:r>
            <a:r>
              <a:rPr lang="en-US" sz="1600" b="1" i="1" dirty="0">
                <a:solidFill>
                  <a:schemeClr val="tx1"/>
                </a:solidFill>
                <a:effectLst/>
                <a:latin typeface="raleway"/>
              </a:rPr>
              <a:t> Comparator</a:t>
            </a:r>
            <a:r>
              <a:rPr lang="en-US" sz="1600" b="1" i="0" dirty="0">
                <a:solidFill>
                  <a:schemeClr val="tx1"/>
                </a:solidFill>
                <a:effectLst/>
                <a:latin typeface="raleway"/>
              </a:rPr>
              <a:t> interface defines a </a:t>
            </a:r>
            <a:r>
              <a:rPr lang="en-US" sz="1600" b="1" i="1" dirty="0">
                <a:solidFill>
                  <a:schemeClr val="tx1"/>
                </a:solidFill>
                <a:effectLst/>
                <a:latin typeface="raleway"/>
              </a:rPr>
              <a:t>compare(arg1, arg2) </a:t>
            </a:r>
            <a:r>
              <a:rPr lang="en-US" sz="1600" b="1" i="0" dirty="0">
                <a:solidFill>
                  <a:schemeClr val="tx1"/>
                </a:solidFill>
                <a:effectLst/>
                <a:latin typeface="raleway"/>
              </a:rPr>
              <a:t>method</a:t>
            </a:r>
            <a:r>
              <a:rPr lang="en-US" sz="1600" b="0" i="0" dirty="0">
                <a:solidFill>
                  <a:schemeClr val="tx1"/>
                </a:solidFill>
                <a:effectLst/>
                <a:latin typeface="raleway"/>
              </a:rPr>
              <a:t> with two arguments that represent compared objects and works similarly to the </a:t>
            </a:r>
            <a:r>
              <a:rPr lang="en-US" sz="1600" b="0" i="1" dirty="0" err="1">
                <a:solidFill>
                  <a:schemeClr val="tx1"/>
                </a:solidFill>
                <a:effectLst/>
                <a:latin typeface="raleway"/>
              </a:rPr>
              <a:t>Comparable.compareTo</a:t>
            </a:r>
            <a:r>
              <a:rPr lang="en-US" sz="1600" b="0" i="1" dirty="0">
                <a:solidFill>
                  <a:schemeClr val="tx1"/>
                </a:solidFill>
                <a:effectLst/>
                <a:latin typeface="raleway"/>
              </a:rPr>
              <a:t>()</a:t>
            </a:r>
            <a:r>
              <a:rPr lang="en-US" sz="1600" b="0" i="0" dirty="0">
                <a:solidFill>
                  <a:schemeClr val="tx1"/>
                </a:solidFill>
                <a:effectLst/>
                <a:latin typeface="raleway"/>
              </a:rPr>
              <a:t> method.</a:t>
            </a:r>
            <a:endParaRPr lang="he-IL" sz="1600" b="0" i="0" dirty="0">
              <a:solidFill>
                <a:schemeClr val="tx1"/>
              </a:solidFill>
              <a:effectLst/>
              <a:latin typeface="raleway"/>
            </a:endParaRPr>
          </a:p>
          <a:p>
            <a:pPr marL="0" indent="0" algn="l">
              <a:buNone/>
            </a:pPr>
            <a:r>
              <a:rPr lang="en-US" sz="1600" b="0" i="0" dirty="0">
                <a:solidFill>
                  <a:schemeClr val="tx1"/>
                </a:solidFill>
                <a:effectLst/>
                <a:latin typeface="raleway"/>
              </a:rPr>
              <a:t> create a Comparator, we have to </a:t>
            </a:r>
            <a:r>
              <a:rPr lang="en-US" sz="1600" b="0" i="0" dirty="0">
                <a:solidFill>
                  <a:schemeClr val="accent3">
                    <a:lumMod val="75000"/>
                  </a:schemeClr>
                </a:solidFill>
                <a:effectLst/>
                <a:latin typeface="raleway"/>
              </a:rPr>
              <a:t>implement</a:t>
            </a:r>
            <a:r>
              <a:rPr lang="en-US" sz="1600" b="0" i="0" dirty="0">
                <a:solidFill>
                  <a:schemeClr val="tx1"/>
                </a:solidFill>
                <a:effectLst/>
                <a:latin typeface="raleway"/>
              </a:rPr>
              <a:t> the Comparator interface.</a:t>
            </a:r>
          </a:p>
          <a:p>
            <a:pPr marL="0" indent="0" algn="l">
              <a:buNone/>
            </a:pPr>
            <a:r>
              <a:rPr lang="en-US" sz="1600" b="0" i="0" dirty="0">
                <a:solidFill>
                  <a:schemeClr val="tx1"/>
                </a:solidFill>
                <a:effectLst/>
                <a:latin typeface="raleway"/>
              </a:rPr>
              <a:t>In our first example, we'll create a Comparator to use the ranking attribute of Player to sort the players:</a:t>
            </a:r>
          </a:p>
          <a:p>
            <a:pPr marL="0" indent="0">
              <a:buNone/>
            </a:pPr>
            <a:br>
              <a:rPr lang="en-US" sz="1600" dirty="0">
                <a:solidFill>
                  <a:schemeClr val="tx1"/>
                </a:solidFill>
              </a:rPr>
            </a:br>
            <a:endParaRPr lang="he-IL" sz="1600" dirty="0">
              <a:solidFill>
                <a:schemeClr val="tx1"/>
              </a:solidFill>
            </a:endParaRPr>
          </a:p>
        </p:txBody>
      </p:sp>
      <p:pic>
        <p:nvPicPr>
          <p:cNvPr id="6" name="תמונה 5">
            <a:extLst>
              <a:ext uri="{FF2B5EF4-FFF2-40B4-BE49-F238E27FC236}">
                <a16:creationId xmlns:a16="http://schemas.microsoft.com/office/drawing/2014/main" id="{62CAE46D-664A-4EEB-9C55-4815D3D55F29}"/>
              </a:ext>
            </a:extLst>
          </p:cNvPr>
          <p:cNvPicPr>
            <a:picLocks noChangeAspect="1"/>
          </p:cNvPicPr>
          <p:nvPr/>
        </p:nvPicPr>
        <p:blipFill>
          <a:blip r:embed="rId2"/>
          <a:stretch>
            <a:fillRect/>
          </a:stretch>
        </p:blipFill>
        <p:spPr>
          <a:xfrm>
            <a:off x="3120938" y="3660060"/>
            <a:ext cx="8505075" cy="1908402"/>
          </a:xfrm>
          <a:prstGeom prst="rect">
            <a:avLst/>
          </a:prstGeom>
        </p:spPr>
      </p:pic>
    </p:spTree>
    <p:extLst>
      <p:ext uri="{BB962C8B-B14F-4D97-AF65-F5344CB8AC3E}">
        <p14:creationId xmlns:p14="http://schemas.microsoft.com/office/powerpoint/2010/main" val="22288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17F5B-EA77-4446-9F93-3B95BAB8C013}"/>
              </a:ext>
            </a:extLst>
          </p:cNvPr>
          <p:cNvSpPr>
            <a:spLocks noGrp="1"/>
          </p:cNvSpPr>
          <p:nvPr>
            <p:ph type="title"/>
          </p:nvPr>
        </p:nvSpPr>
        <p:spPr>
          <a:xfrm>
            <a:off x="2484321" y="-121919"/>
            <a:ext cx="10018713" cy="876300"/>
          </a:xfrm>
        </p:spPr>
        <p:txBody>
          <a:bodyPr/>
          <a:lstStyle/>
          <a:p>
            <a:r>
              <a:rPr lang="en-US" dirty="0" err="1"/>
              <a:t>Iterable</a:t>
            </a:r>
            <a:r>
              <a:rPr lang="en-US" dirty="0"/>
              <a:t> </a:t>
            </a:r>
            <a:endParaRPr lang="he-IL" dirty="0"/>
          </a:p>
        </p:txBody>
      </p:sp>
      <p:sp>
        <p:nvSpPr>
          <p:cNvPr id="3" name="מציין מיקום תוכן 2">
            <a:extLst>
              <a:ext uri="{FF2B5EF4-FFF2-40B4-BE49-F238E27FC236}">
                <a16:creationId xmlns:a16="http://schemas.microsoft.com/office/drawing/2014/main" id="{85B9BA21-968D-4198-A08F-85C0EF3571AD}"/>
              </a:ext>
            </a:extLst>
          </p:cNvPr>
          <p:cNvSpPr>
            <a:spLocks noGrp="1"/>
          </p:cNvSpPr>
          <p:nvPr>
            <p:ph idx="1"/>
          </p:nvPr>
        </p:nvSpPr>
        <p:spPr>
          <a:xfrm>
            <a:off x="3189516" y="405145"/>
            <a:ext cx="8608321" cy="1797036"/>
          </a:xfrm>
        </p:spPr>
        <p:txBody>
          <a:bodyPr>
            <a:normAutofit/>
          </a:bodyPr>
          <a:lstStyle/>
          <a:p>
            <a:pPr marL="0" indent="0" algn="l">
              <a:buNone/>
            </a:pPr>
            <a:r>
              <a:rPr lang="en-US" sz="1600" dirty="0">
                <a:solidFill>
                  <a:schemeClr val="tx1"/>
                </a:solidFill>
              </a:rPr>
              <a:t>Performs the given action for each element of the </a:t>
            </a:r>
            <a:r>
              <a:rPr lang="en-US" sz="1600" dirty="0" err="1">
                <a:solidFill>
                  <a:schemeClr val="tx1"/>
                </a:solidFill>
              </a:rPr>
              <a:t>Iterable</a:t>
            </a:r>
            <a:r>
              <a:rPr lang="en-US" sz="1600" dirty="0">
                <a:solidFill>
                  <a:schemeClr val="tx1"/>
                </a:solidFill>
              </a:rPr>
              <a:t> until all elements have been processed or the action throws an exception. Unless otherwise specified by the implementing class, actions are performed in the order of iteration (if an iteration order is specified). Exceptions thrown by the action are relayed to the caller.</a:t>
            </a:r>
            <a:endParaRPr lang="he-IL" sz="1600" dirty="0">
              <a:solidFill>
                <a:schemeClr val="tx1"/>
              </a:solidFill>
            </a:endParaRPr>
          </a:p>
        </p:txBody>
      </p:sp>
      <p:pic>
        <p:nvPicPr>
          <p:cNvPr id="5" name="תמונה 4">
            <a:extLst>
              <a:ext uri="{FF2B5EF4-FFF2-40B4-BE49-F238E27FC236}">
                <a16:creationId xmlns:a16="http://schemas.microsoft.com/office/drawing/2014/main" id="{860A2E52-7A65-45E9-BA1D-65AAD0B4F5A7}"/>
              </a:ext>
            </a:extLst>
          </p:cNvPr>
          <p:cNvPicPr>
            <a:picLocks noChangeAspect="1"/>
          </p:cNvPicPr>
          <p:nvPr/>
        </p:nvPicPr>
        <p:blipFill>
          <a:blip r:embed="rId2"/>
          <a:stretch>
            <a:fillRect/>
          </a:stretch>
        </p:blipFill>
        <p:spPr>
          <a:xfrm>
            <a:off x="2855496" y="2124142"/>
            <a:ext cx="9126123" cy="1927793"/>
          </a:xfrm>
          <a:prstGeom prst="rect">
            <a:avLst/>
          </a:prstGeom>
        </p:spPr>
      </p:pic>
    </p:spTree>
    <p:extLst>
      <p:ext uri="{BB962C8B-B14F-4D97-AF65-F5344CB8AC3E}">
        <p14:creationId xmlns:p14="http://schemas.microsoft.com/office/powerpoint/2010/main" val="176046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58BEDE-B3BC-478D-8509-E3B4BB8A34C6}"/>
              </a:ext>
            </a:extLst>
          </p:cNvPr>
          <p:cNvSpPr>
            <a:spLocks noGrp="1"/>
          </p:cNvSpPr>
          <p:nvPr>
            <p:ph type="title"/>
          </p:nvPr>
        </p:nvSpPr>
        <p:spPr>
          <a:xfrm>
            <a:off x="2572278" y="-74814"/>
            <a:ext cx="10018713" cy="1262148"/>
          </a:xfrm>
        </p:spPr>
        <p:txBody>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66DD3684-CC11-4BD8-BE9A-BDB4C2D92026}"/>
              </a:ext>
            </a:extLst>
          </p:cNvPr>
          <p:cNvSpPr>
            <a:spLocks noGrp="1"/>
          </p:cNvSpPr>
          <p:nvPr>
            <p:ph idx="1"/>
          </p:nvPr>
        </p:nvSpPr>
        <p:spPr>
          <a:xfrm>
            <a:off x="3052583" y="1027314"/>
            <a:ext cx="9058102" cy="3124201"/>
          </a:xfrm>
        </p:spPr>
        <p:txBody>
          <a:bodyPr>
            <a:normAutofit fontScale="47500" lnSpcReduction="20000"/>
          </a:bodyPr>
          <a:lstStyle/>
          <a:p>
            <a:pPr marL="0" indent="0" algn="l" fontAlgn="base">
              <a:buNone/>
            </a:pPr>
            <a:r>
              <a:rPr lang="en-US" b="0" i="0" dirty="0">
                <a:solidFill>
                  <a:schemeClr val="tx1"/>
                </a:solidFill>
                <a:effectLst/>
                <a:latin typeface="Roboto"/>
              </a:rPr>
              <a:t>It is a </a:t>
            </a:r>
            <a:r>
              <a:rPr lang="en-US" b="1" i="0" dirty="0">
                <a:solidFill>
                  <a:schemeClr val="tx1"/>
                </a:solidFill>
                <a:effectLst/>
                <a:latin typeface="Roboto"/>
              </a:rPr>
              <a:t>universal</a:t>
            </a:r>
            <a:r>
              <a:rPr lang="en-US" b="0" i="0" dirty="0">
                <a:solidFill>
                  <a:schemeClr val="tx1"/>
                </a:solidFill>
                <a:effectLst/>
                <a:latin typeface="Roboto"/>
              </a:rPr>
              <a:t> iterator as we can apply it to any Collection object. By using Iterator, we can perform both read and remove operations. It is improved version of Enumeration with additional functionality of remove-ability of a element.</a:t>
            </a:r>
          </a:p>
          <a:p>
            <a:pPr marL="0" indent="0" algn="l" fontAlgn="base">
              <a:buNone/>
            </a:pPr>
            <a:r>
              <a:rPr lang="en-US" b="0" i="0" dirty="0">
                <a:solidFill>
                  <a:schemeClr val="tx1"/>
                </a:solidFill>
                <a:effectLst/>
                <a:latin typeface="Roboto"/>
              </a:rPr>
              <a:t>Iterator must be used whenever we want to enumerate elements in all Collection framework implemented interfaces like Set, List, Queue, Deque and also in all implemented classes of Map interface. Iterator is the </a:t>
            </a:r>
            <a:r>
              <a:rPr lang="en-US" b="1" i="0" dirty="0">
                <a:solidFill>
                  <a:schemeClr val="tx1"/>
                </a:solidFill>
                <a:effectLst/>
                <a:latin typeface="Roboto"/>
              </a:rPr>
              <a:t>only</a:t>
            </a:r>
            <a:r>
              <a:rPr lang="en-US" b="0" i="0" dirty="0">
                <a:solidFill>
                  <a:schemeClr val="tx1"/>
                </a:solidFill>
                <a:effectLst/>
                <a:latin typeface="Roboto"/>
              </a:rPr>
              <a:t> cursor available for entire collection framework.</a:t>
            </a:r>
          </a:p>
          <a:p>
            <a:pPr marL="0" indent="0" algn="l" fontAlgn="base">
              <a:buNone/>
            </a:pPr>
            <a:r>
              <a:rPr lang="en-US" b="0" i="0" dirty="0">
                <a:solidFill>
                  <a:schemeClr val="tx1"/>
                </a:solidFill>
                <a:effectLst/>
                <a:latin typeface="Roboto"/>
              </a:rPr>
              <a:t>iterator object can be created by calling </a:t>
            </a:r>
            <a:r>
              <a:rPr lang="en-US" b="0" i="1" dirty="0">
                <a:solidFill>
                  <a:schemeClr val="tx1"/>
                </a:solidFill>
                <a:effectLst/>
                <a:latin typeface="Roboto"/>
              </a:rPr>
              <a:t>iterator()</a:t>
            </a:r>
            <a:r>
              <a:rPr lang="en-US" b="0" i="0" dirty="0">
                <a:solidFill>
                  <a:schemeClr val="tx1"/>
                </a:solidFill>
                <a:effectLst/>
                <a:latin typeface="Roboto"/>
              </a:rPr>
              <a:t> method present in Collection interface.</a:t>
            </a:r>
            <a:endParaRPr lang="he-IL" b="0" i="0" dirty="0">
              <a:solidFill>
                <a:schemeClr val="tx1"/>
              </a:solidFill>
              <a:effectLst/>
              <a:latin typeface="Roboto"/>
            </a:endParaRPr>
          </a:p>
          <a:p>
            <a:pPr marL="0" indent="0" algn="l" rtl="0" fontAlgn="base">
              <a:buNone/>
            </a:pPr>
            <a:endParaRPr lang="he-IL" b="0" i="0" dirty="0">
              <a:solidFill>
                <a:schemeClr val="tx1"/>
              </a:solidFill>
              <a:effectLst/>
              <a:latin typeface="Roboto"/>
            </a:endParaRPr>
          </a:p>
          <a:p>
            <a:pPr algn="l" rtl="0" fontAlgn="base"/>
            <a:r>
              <a:rPr lang="en-US" b="1" i="0" dirty="0">
                <a:solidFill>
                  <a:srgbClr val="C00000"/>
                </a:solidFill>
                <a:effectLst/>
                <a:latin typeface="Roboto"/>
              </a:rPr>
              <a:t>Limitations of Iterator :</a:t>
            </a:r>
            <a:endParaRPr lang="en-US" b="0" i="0" dirty="0">
              <a:solidFill>
                <a:srgbClr val="C00000"/>
              </a:solidFill>
              <a:effectLst/>
              <a:latin typeface="Roboto"/>
            </a:endParaRPr>
          </a:p>
          <a:p>
            <a:pPr algn="l" rtl="0" fontAlgn="base">
              <a:buFont typeface="Arial" panose="020B0604020202020204" pitchFamily="34" charset="0"/>
              <a:buChar char="•"/>
            </a:pPr>
            <a:r>
              <a:rPr lang="en-US" b="0" i="0" dirty="0">
                <a:solidFill>
                  <a:srgbClr val="C00000"/>
                </a:solidFill>
                <a:effectLst/>
                <a:latin typeface="Roboto"/>
              </a:rPr>
              <a:t>Only forward direction iterating is possible.</a:t>
            </a:r>
          </a:p>
          <a:p>
            <a:pPr algn="l" rtl="0" fontAlgn="base">
              <a:buFont typeface="Arial" panose="020B0604020202020204" pitchFamily="34" charset="0"/>
              <a:buChar char="•"/>
            </a:pPr>
            <a:r>
              <a:rPr lang="en-US" b="0" i="0" dirty="0">
                <a:solidFill>
                  <a:srgbClr val="C00000"/>
                </a:solidFill>
                <a:effectLst/>
                <a:latin typeface="Roboto"/>
              </a:rPr>
              <a:t>Replacement and addition of new element is not supported by Iterator.</a:t>
            </a:r>
          </a:p>
          <a:p>
            <a:pPr marL="0" indent="0" algn="l" fontAlgn="base">
              <a:buNone/>
            </a:pPr>
            <a:endParaRPr lang="he-IL" b="0" i="0" dirty="0">
              <a:solidFill>
                <a:schemeClr val="tx1"/>
              </a:solidFill>
              <a:effectLst/>
              <a:latin typeface="Roboto"/>
            </a:endParaRPr>
          </a:p>
          <a:p>
            <a:pPr marL="0" indent="0" algn="l" fontAlgn="base">
              <a:buNone/>
            </a:pPr>
            <a:endParaRPr lang="he-IL" b="0" i="0" dirty="0">
              <a:solidFill>
                <a:schemeClr val="tx1"/>
              </a:solidFill>
              <a:effectLst/>
              <a:latin typeface="Roboto"/>
            </a:endParaRPr>
          </a:p>
          <a:p>
            <a:pPr marL="0" indent="0" algn="l" fontAlgn="base">
              <a:buNone/>
            </a:pPr>
            <a:endParaRPr lang="en-US" b="0" i="0" dirty="0">
              <a:solidFill>
                <a:schemeClr val="tx1"/>
              </a:solidFill>
              <a:effectLst/>
              <a:latin typeface="Roboto"/>
            </a:endParaRPr>
          </a:p>
          <a:p>
            <a:pPr marL="0" indent="0">
              <a:buNone/>
            </a:pPr>
            <a:br>
              <a:rPr lang="en-US" dirty="0">
                <a:solidFill>
                  <a:schemeClr val="tx1"/>
                </a:solidFill>
              </a:rPr>
            </a:br>
            <a:endParaRPr lang="he-IL" dirty="0">
              <a:solidFill>
                <a:schemeClr val="tx1"/>
              </a:solidFill>
            </a:endParaRPr>
          </a:p>
        </p:txBody>
      </p:sp>
      <p:sp>
        <p:nvSpPr>
          <p:cNvPr id="6" name="Rectangle 3">
            <a:extLst>
              <a:ext uri="{FF2B5EF4-FFF2-40B4-BE49-F238E27FC236}">
                <a16:creationId xmlns:a16="http://schemas.microsoft.com/office/drawing/2014/main" id="{7E0ACB75-8F45-481F-94B2-0CC466FA6A97}"/>
              </a:ext>
            </a:extLst>
          </p:cNvPr>
          <p:cNvSpPr>
            <a:spLocks noChangeArrowheads="1"/>
          </p:cNvSpPr>
          <p:nvPr/>
        </p:nvSpPr>
        <p:spPr bwMode="auto">
          <a:xfrm>
            <a:off x="3591097" y="3491171"/>
            <a:ext cx="477396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a:ln>
                  <a:noFill/>
                </a:ln>
                <a:solidFill>
                  <a:srgbClr val="A9B7C6"/>
                </a:solidFill>
                <a:effectLst/>
                <a:latin typeface="Consolas" panose="020B0609020204030204" pitchFamily="49" charset="0"/>
              </a:rPr>
              <a:t>            </a:t>
            </a:r>
            <a:br>
              <a:rPr kumimoji="0" lang="he-IL" altLang="he-IL" sz="1200" b="0" i="0" u="none" strike="noStrike" cap="none" normalizeH="0" baseline="0" dirty="0">
                <a:ln>
                  <a:noFill/>
                </a:ln>
                <a:effectLst/>
                <a:latin typeface="Consolas" panose="020B0609020204030204" pitchFamily="49" charset="0"/>
              </a:rPr>
            </a:br>
            <a:r>
              <a:rPr kumimoji="0" lang="he-IL" altLang="he-IL" sz="1200" b="0" i="0" u="none" strike="noStrike" cap="none" normalizeH="0" baseline="0" dirty="0" err="1">
                <a:ln>
                  <a:noFill/>
                </a:ln>
                <a:effectLst/>
                <a:latin typeface="Consolas" panose="020B0609020204030204" pitchFamily="49" charset="0"/>
              </a:rPr>
              <a:t>Iterator</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interface</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defines</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three</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methods</a:t>
            </a:r>
            <a:r>
              <a:rPr kumimoji="0" lang="he-IL" altLang="he-IL" sz="1200" b="0" i="0" u="none" strike="noStrike" cap="none" normalizeH="0" baseline="0" dirty="0">
                <a:ln>
                  <a:noFill/>
                </a:ln>
                <a:effectLst/>
                <a:latin typeface="Consolas" panose="020B0609020204030204" pitchFamily="49" charset="0"/>
              </a:rPr>
              <a:t>:</a:t>
            </a:r>
            <a:endParaRPr kumimoji="0" lang="en-US" altLang="he-IL" sz="12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he-IL" altLang="he-IL" sz="1200"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Returns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true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if</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has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more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elements</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boolean</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hasNext</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Returns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throws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NoSuchElementException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if</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no</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more</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present</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Object</a:t>
            </a:r>
            <a:r>
              <a:rPr kumimoji="0" lang="he-IL" altLang="he-IL" sz="1200" b="0" i="0" u="none" strike="noStrike" cap="none" normalizeH="0" baseline="0" dirty="0">
                <a:ln>
                  <a:noFill/>
                </a:ln>
                <a:solidFill>
                  <a:srgbClr val="A9B7C6"/>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next</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Remove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This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method</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be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called</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only</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once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per</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call</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to</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void</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remove</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a:ln>
                  <a:noFill/>
                </a:ln>
                <a:solidFill>
                  <a:srgbClr val="A9B7C6"/>
                </a:solidFill>
                <a:effectLst/>
                <a:latin typeface="Consolas" panose="020B0609020204030204" pitchFamily="49" charset="0"/>
              </a:rPr>
              <a:t>}</a:t>
            </a:r>
            <a:endParaRPr kumimoji="0" lang="he-IL" altLang="he-I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716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710F67-DFC8-412B-BC8A-27CC86A113A2}"/>
              </a:ext>
            </a:extLst>
          </p:cNvPr>
          <p:cNvSpPr>
            <a:spLocks noGrp="1"/>
          </p:cNvSpPr>
          <p:nvPr>
            <p:ph type="title"/>
          </p:nvPr>
        </p:nvSpPr>
        <p:spPr/>
        <p:txBody>
          <a:bodyPr/>
          <a:lstStyle/>
          <a:p>
            <a:r>
              <a:rPr lang="he-IL" dirty="0"/>
              <a:t>שאלה ממבחן </a:t>
            </a:r>
          </a:p>
        </p:txBody>
      </p:sp>
      <p:pic>
        <p:nvPicPr>
          <p:cNvPr id="7" name="תמונה 6">
            <a:extLst>
              <a:ext uri="{FF2B5EF4-FFF2-40B4-BE49-F238E27FC236}">
                <a16:creationId xmlns:a16="http://schemas.microsoft.com/office/drawing/2014/main" id="{3D24A3CF-519A-4FAC-A84E-85B7A10C3C03}"/>
              </a:ext>
            </a:extLst>
          </p:cNvPr>
          <p:cNvPicPr>
            <a:picLocks noChangeAspect="1"/>
          </p:cNvPicPr>
          <p:nvPr/>
        </p:nvPicPr>
        <p:blipFill rotWithShape="1">
          <a:blip r:embed="rId2"/>
          <a:srcRect b="67407"/>
          <a:stretch/>
        </p:blipFill>
        <p:spPr>
          <a:xfrm>
            <a:off x="2989069" y="1930399"/>
            <a:ext cx="8834850" cy="3365501"/>
          </a:xfrm>
          <a:prstGeom prst="rect">
            <a:avLst/>
          </a:prstGeom>
        </p:spPr>
      </p:pic>
    </p:spTree>
    <p:extLst>
      <p:ext uri="{BB962C8B-B14F-4D97-AF65-F5344CB8AC3E}">
        <p14:creationId xmlns:p14="http://schemas.microsoft.com/office/powerpoint/2010/main" val="236771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710F67-DFC8-412B-BC8A-27CC86A113A2}"/>
              </a:ext>
            </a:extLst>
          </p:cNvPr>
          <p:cNvSpPr>
            <a:spLocks noGrp="1"/>
          </p:cNvSpPr>
          <p:nvPr>
            <p:ph type="title"/>
          </p:nvPr>
        </p:nvSpPr>
        <p:spPr>
          <a:xfrm>
            <a:off x="2173287" y="127000"/>
            <a:ext cx="10018713" cy="609599"/>
          </a:xfrm>
        </p:spPr>
        <p:txBody>
          <a:bodyPr>
            <a:normAutofit fontScale="90000"/>
          </a:bodyPr>
          <a:lstStyle/>
          <a:p>
            <a:r>
              <a:rPr lang="he-IL" dirty="0"/>
              <a:t>שאלה ממבחן תשובה</a:t>
            </a:r>
          </a:p>
        </p:txBody>
      </p:sp>
      <p:pic>
        <p:nvPicPr>
          <p:cNvPr id="4" name="תמונה 3">
            <a:extLst>
              <a:ext uri="{FF2B5EF4-FFF2-40B4-BE49-F238E27FC236}">
                <a16:creationId xmlns:a16="http://schemas.microsoft.com/office/drawing/2014/main" id="{229EC1F4-C3EF-4726-94E5-1C7E549B1DED}"/>
              </a:ext>
            </a:extLst>
          </p:cNvPr>
          <p:cNvPicPr>
            <a:picLocks noChangeAspect="1"/>
          </p:cNvPicPr>
          <p:nvPr/>
        </p:nvPicPr>
        <p:blipFill>
          <a:blip r:embed="rId2"/>
          <a:stretch>
            <a:fillRect/>
          </a:stretch>
        </p:blipFill>
        <p:spPr>
          <a:xfrm>
            <a:off x="3902075" y="736599"/>
            <a:ext cx="6499225" cy="6121792"/>
          </a:xfrm>
          <a:prstGeom prst="rect">
            <a:avLst/>
          </a:prstGeom>
        </p:spPr>
      </p:pic>
    </p:spTree>
    <p:extLst>
      <p:ext uri="{BB962C8B-B14F-4D97-AF65-F5344CB8AC3E}">
        <p14:creationId xmlns:p14="http://schemas.microsoft.com/office/powerpoint/2010/main" val="307938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2E8685-9653-4306-A580-D1CFE9A54538}"/>
              </a:ext>
            </a:extLst>
          </p:cNvPr>
          <p:cNvSpPr>
            <a:spLocks noGrp="1"/>
          </p:cNvSpPr>
          <p:nvPr>
            <p:ph type="title"/>
          </p:nvPr>
        </p:nvSpPr>
        <p:spPr>
          <a:xfrm>
            <a:off x="2173287" y="121714"/>
            <a:ext cx="10018713" cy="1752599"/>
          </a:xfrm>
        </p:spPr>
        <p:txBody>
          <a:bodyPr>
            <a:normAutofit fontScale="90000"/>
          </a:bodyPr>
          <a:lstStyle/>
          <a:p>
            <a:r>
              <a:rPr lang="en-US" dirty="0"/>
              <a:t>Java </a:t>
            </a:r>
            <a:r>
              <a:rPr lang="en-US" b="0" i="0" dirty="0">
                <a:effectLst/>
                <a:latin typeface="Roboto"/>
              </a:rPr>
              <a:t>Collections </a:t>
            </a:r>
            <a:r>
              <a:rPr lang="en-US" b="1" i="0" dirty="0">
                <a:solidFill>
                  <a:schemeClr val="accent2">
                    <a:lumMod val="75000"/>
                  </a:schemeClr>
                </a:solidFill>
                <a:effectLst/>
                <a:latin typeface="DejaVu Sans"/>
              </a:rPr>
              <a:t>Interface</a:t>
            </a:r>
            <a:r>
              <a:rPr lang="en-US" b="1" i="0" dirty="0">
                <a:solidFill>
                  <a:srgbClr val="2C4557"/>
                </a:solidFill>
                <a:effectLst/>
                <a:latin typeface="DejaVu Sans"/>
              </a:rPr>
              <a:t> </a:t>
            </a:r>
            <a:br>
              <a:rPr lang="en-US" b="1" i="0" dirty="0">
                <a:solidFill>
                  <a:srgbClr val="2C4557"/>
                </a:solidFill>
                <a:effectLst/>
                <a:latin typeface="DejaVu Sans"/>
              </a:rPr>
            </a:br>
            <a:br>
              <a:rPr lang="en-US" b="0" i="0" dirty="0">
                <a:effectLst/>
                <a:latin typeface="Roboto"/>
              </a:rPr>
            </a:br>
            <a:r>
              <a:rPr lang="en-US" dirty="0"/>
              <a:t> </a:t>
            </a:r>
            <a:endParaRPr lang="he-IL" dirty="0"/>
          </a:p>
        </p:txBody>
      </p:sp>
      <p:sp>
        <p:nvSpPr>
          <p:cNvPr id="3" name="מציין מיקום תוכן 2">
            <a:extLst>
              <a:ext uri="{FF2B5EF4-FFF2-40B4-BE49-F238E27FC236}">
                <a16:creationId xmlns:a16="http://schemas.microsoft.com/office/drawing/2014/main" id="{C336D3AC-B2FB-4118-9585-4C42E17EDD88}"/>
              </a:ext>
            </a:extLst>
          </p:cNvPr>
          <p:cNvSpPr>
            <a:spLocks noGrp="1"/>
          </p:cNvSpPr>
          <p:nvPr>
            <p:ph idx="1"/>
          </p:nvPr>
        </p:nvSpPr>
        <p:spPr/>
        <p:txBody>
          <a:bodyPr/>
          <a:lstStyle/>
          <a:p>
            <a:endParaRPr lang="he-IL"/>
          </a:p>
        </p:txBody>
      </p:sp>
      <p:pic>
        <p:nvPicPr>
          <p:cNvPr id="5" name="תמונה 4">
            <a:extLst>
              <a:ext uri="{FF2B5EF4-FFF2-40B4-BE49-F238E27FC236}">
                <a16:creationId xmlns:a16="http://schemas.microsoft.com/office/drawing/2014/main" id="{5A7211E4-F934-47C2-943F-DB66C674F3A6}"/>
              </a:ext>
            </a:extLst>
          </p:cNvPr>
          <p:cNvPicPr>
            <a:picLocks noChangeAspect="1"/>
          </p:cNvPicPr>
          <p:nvPr/>
        </p:nvPicPr>
        <p:blipFill rotWithShape="1">
          <a:blip r:embed="rId3"/>
          <a:srcRect b="2947"/>
          <a:stretch/>
        </p:blipFill>
        <p:spPr>
          <a:xfrm>
            <a:off x="2739933" y="2704680"/>
            <a:ext cx="9301287" cy="3951098"/>
          </a:xfrm>
          <a:prstGeom prst="rect">
            <a:avLst/>
          </a:prstGeom>
        </p:spPr>
      </p:pic>
      <p:sp>
        <p:nvSpPr>
          <p:cNvPr id="7" name="מציין מיקום תוכן 2">
            <a:extLst>
              <a:ext uri="{FF2B5EF4-FFF2-40B4-BE49-F238E27FC236}">
                <a16:creationId xmlns:a16="http://schemas.microsoft.com/office/drawing/2014/main" id="{A64E91D2-8183-47FD-8C53-F78EE59E50EE}"/>
              </a:ext>
            </a:extLst>
          </p:cNvPr>
          <p:cNvSpPr txBox="1">
            <a:spLocks/>
          </p:cNvSpPr>
          <p:nvPr/>
        </p:nvSpPr>
        <p:spPr>
          <a:xfrm>
            <a:off x="3052583" y="1027314"/>
            <a:ext cx="9058102"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fontAlgn="base">
              <a:buFont typeface="Arial"/>
              <a:buNone/>
            </a:pPr>
            <a:endParaRPr lang="he-IL" dirty="0">
              <a:solidFill>
                <a:schemeClr val="tx1"/>
              </a:solidFill>
            </a:endParaRPr>
          </a:p>
        </p:txBody>
      </p:sp>
      <p:sp>
        <p:nvSpPr>
          <p:cNvPr id="10" name="תיבת טקסט 9">
            <a:extLst>
              <a:ext uri="{FF2B5EF4-FFF2-40B4-BE49-F238E27FC236}">
                <a16:creationId xmlns:a16="http://schemas.microsoft.com/office/drawing/2014/main" id="{9CCD4AFB-ED38-42E7-BEAF-E009909007E5}"/>
              </a:ext>
            </a:extLst>
          </p:cNvPr>
          <p:cNvSpPr txBox="1"/>
          <p:nvPr/>
        </p:nvSpPr>
        <p:spPr>
          <a:xfrm>
            <a:off x="2909056" y="1333499"/>
            <a:ext cx="8963039" cy="1169551"/>
          </a:xfrm>
          <a:prstGeom prst="rect">
            <a:avLst/>
          </a:prstGeom>
          <a:noFill/>
        </p:spPr>
        <p:txBody>
          <a:bodyPr wrap="square">
            <a:spAutoFit/>
          </a:bodyPr>
          <a:lstStyle/>
          <a:p>
            <a:r>
              <a:rPr lang="en-US" sz="1400" dirty="0"/>
              <a:t>The root interface in the collection hierarchy. A collection represents a group of objects, known as its elements. Some collections allow duplicate elements and others do not. Some are ordered and others unordered. The JDK does not provide any direct implementations of this interface: it provides implementations of more specific </a:t>
            </a:r>
            <a:r>
              <a:rPr lang="en-US" sz="1400" dirty="0" err="1"/>
              <a:t>subinterfaces</a:t>
            </a:r>
            <a:r>
              <a:rPr lang="en-US" sz="1400" dirty="0"/>
              <a:t> like Set and List. This interface is typically used to pass collections around and manipulate them where maximum generality is desired.</a:t>
            </a:r>
            <a:endParaRPr lang="he-IL" sz="1400" dirty="0"/>
          </a:p>
        </p:txBody>
      </p:sp>
    </p:spTree>
    <p:extLst>
      <p:ext uri="{BB962C8B-B14F-4D97-AF65-F5344CB8AC3E}">
        <p14:creationId xmlns:p14="http://schemas.microsoft.com/office/powerpoint/2010/main" val="1985141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2E8685-9653-4306-A580-D1CFE9A54538}"/>
              </a:ext>
            </a:extLst>
          </p:cNvPr>
          <p:cNvSpPr>
            <a:spLocks noGrp="1"/>
          </p:cNvSpPr>
          <p:nvPr>
            <p:ph type="title"/>
          </p:nvPr>
        </p:nvSpPr>
        <p:spPr>
          <a:xfrm>
            <a:off x="2173287" y="121714"/>
            <a:ext cx="10018713" cy="1752599"/>
          </a:xfrm>
        </p:spPr>
        <p:txBody>
          <a:bodyPr/>
          <a:lstStyle/>
          <a:p>
            <a:r>
              <a:rPr lang="en-US" dirty="0"/>
              <a:t>Java </a:t>
            </a:r>
            <a:r>
              <a:rPr lang="en-US" b="0" i="0" dirty="0">
                <a:effectLst/>
                <a:latin typeface="Roboto"/>
              </a:rPr>
              <a:t>Collections </a:t>
            </a:r>
            <a:r>
              <a:rPr lang="en-US" b="0" i="0" dirty="0">
                <a:solidFill>
                  <a:srgbClr val="FFFF00"/>
                </a:solidFill>
                <a:effectLst/>
                <a:latin typeface="Roboto"/>
              </a:rPr>
              <a:t>Framework</a:t>
            </a:r>
            <a:r>
              <a:rPr lang="en-US" b="0" i="0" dirty="0">
                <a:effectLst/>
                <a:latin typeface="Roboto"/>
              </a:rPr>
              <a:t> </a:t>
            </a:r>
            <a:br>
              <a:rPr lang="en-US" b="0" i="0" dirty="0">
                <a:effectLst/>
                <a:latin typeface="Roboto"/>
              </a:rPr>
            </a:br>
            <a:r>
              <a:rPr lang="en-US" dirty="0"/>
              <a:t> </a:t>
            </a:r>
            <a:endParaRPr lang="he-IL" dirty="0"/>
          </a:p>
        </p:txBody>
      </p:sp>
      <p:sp>
        <p:nvSpPr>
          <p:cNvPr id="3" name="מציין מיקום תוכן 2">
            <a:extLst>
              <a:ext uri="{FF2B5EF4-FFF2-40B4-BE49-F238E27FC236}">
                <a16:creationId xmlns:a16="http://schemas.microsoft.com/office/drawing/2014/main" id="{C336D3AC-B2FB-4118-9585-4C42E17EDD88}"/>
              </a:ext>
            </a:extLst>
          </p:cNvPr>
          <p:cNvSpPr>
            <a:spLocks noGrp="1"/>
          </p:cNvSpPr>
          <p:nvPr>
            <p:ph idx="1"/>
          </p:nvPr>
        </p:nvSpPr>
        <p:spPr/>
        <p:txBody>
          <a:bodyPr/>
          <a:lstStyle/>
          <a:p>
            <a:endParaRPr lang="he-IL"/>
          </a:p>
        </p:txBody>
      </p:sp>
      <p:sp>
        <p:nvSpPr>
          <p:cNvPr id="7" name="מציין מיקום תוכן 2">
            <a:extLst>
              <a:ext uri="{FF2B5EF4-FFF2-40B4-BE49-F238E27FC236}">
                <a16:creationId xmlns:a16="http://schemas.microsoft.com/office/drawing/2014/main" id="{A64E91D2-8183-47FD-8C53-F78EE59E50EE}"/>
              </a:ext>
            </a:extLst>
          </p:cNvPr>
          <p:cNvSpPr txBox="1">
            <a:spLocks/>
          </p:cNvSpPr>
          <p:nvPr/>
        </p:nvSpPr>
        <p:spPr>
          <a:xfrm>
            <a:off x="3052583" y="1027314"/>
            <a:ext cx="9058102"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fontAlgn="base">
              <a:buFont typeface="Arial"/>
              <a:buNone/>
            </a:pPr>
            <a:endParaRPr lang="he-IL" dirty="0">
              <a:solidFill>
                <a:schemeClr val="tx1"/>
              </a:solidFill>
            </a:endParaRPr>
          </a:p>
        </p:txBody>
      </p:sp>
      <p:pic>
        <p:nvPicPr>
          <p:cNvPr id="6" name="תמונה 5">
            <a:extLst>
              <a:ext uri="{FF2B5EF4-FFF2-40B4-BE49-F238E27FC236}">
                <a16:creationId xmlns:a16="http://schemas.microsoft.com/office/drawing/2014/main" id="{C8B6F975-0220-40D2-A982-66A1378DC7DA}"/>
              </a:ext>
            </a:extLst>
          </p:cNvPr>
          <p:cNvPicPr>
            <a:picLocks noChangeAspect="1"/>
          </p:cNvPicPr>
          <p:nvPr/>
        </p:nvPicPr>
        <p:blipFill rotWithShape="1">
          <a:blip r:embed="rId3"/>
          <a:srcRect t="10907"/>
          <a:stretch/>
        </p:blipFill>
        <p:spPr>
          <a:xfrm>
            <a:off x="2674818" y="1740877"/>
            <a:ext cx="9517182" cy="4440116"/>
          </a:xfrm>
          <a:prstGeom prst="rect">
            <a:avLst/>
          </a:prstGeom>
        </p:spPr>
      </p:pic>
    </p:spTree>
    <p:extLst>
      <p:ext uri="{BB962C8B-B14F-4D97-AF65-F5344CB8AC3E}">
        <p14:creationId xmlns:p14="http://schemas.microsoft.com/office/powerpoint/2010/main" val="416293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743200" y="2197893"/>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41195017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69188" y="-42863"/>
            <a:ext cx="10018713" cy="1752599"/>
          </a:xfrm>
        </p:spPr>
        <p:txBody>
          <a:bodyPr/>
          <a:lstStyle/>
          <a:p>
            <a:r>
              <a:rPr lang="en-US" b="0" i="0" dirty="0">
                <a:effectLst/>
                <a:latin typeface="Segoe UI" panose="020B0502040204020203" pitchFamily="34" charset="0"/>
              </a:rPr>
              <a:t>Java Files</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The File class from the java.io package, allows us to work with files.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To use the File class, create an object of the class, and specify the filename or directory name:</a:t>
            </a:r>
            <a:endParaRPr lang="he-IL" sz="1400" dirty="0">
              <a:solidFill>
                <a:schemeClr val="tx1"/>
              </a:solidFill>
            </a:endParaRPr>
          </a:p>
        </p:txBody>
      </p:sp>
      <p:pic>
        <p:nvPicPr>
          <p:cNvPr id="6" name="תמונה 5">
            <a:extLst>
              <a:ext uri="{FF2B5EF4-FFF2-40B4-BE49-F238E27FC236}">
                <a16:creationId xmlns:a16="http://schemas.microsoft.com/office/drawing/2014/main" id="{D8B13E9E-9EF3-4126-A84C-171E44FD2094}"/>
              </a:ext>
            </a:extLst>
          </p:cNvPr>
          <p:cNvPicPr>
            <a:picLocks noChangeAspect="1"/>
          </p:cNvPicPr>
          <p:nvPr/>
        </p:nvPicPr>
        <p:blipFill>
          <a:blip r:embed="rId2"/>
          <a:stretch>
            <a:fillRect/>
          </a:stretch>
        </p:blipFill>
        <p:spPr>
          <a:xfrm>
            <a:off x="2781300" y="2066925"/>
            <a:ext cx="5276850" cy="971550"/>
          </a:xfrm>
          <a:prstGeom prst="rect">
            <a:avLst/>
          </a:prstGeom>
        </p:spPr>
      </p:pic>
      <p:pic>
        <p:nvPicPr>
          <p:cNvPr id="10" name="תמונה 9">
            <a:extLst>
              <a:ext uri="{FF2B5EF4-FFF2-40B4-BE49-F238E27FC236}">
                <a16:creationId xmlns:a16="http://schemas.microsoft.com/office/drawing/2014/main" id="{B5883297-7181-49BE-AC0D-C27B56DE1D43}"/>
              </a:ext>
            </a:extLst>
          </p:cNvPr>
          <p:cNvPicPr>
            <a:picLocks noChangeAspect="1"/>
          </p:cNvPicPr>
          <p:nvPr/>
        </p:nvPicPr>
        <p:blipFill>
          <a:blip r:embed="rId3"/>
          <a:stretch>
            <a:fillRect/>
          </a:stretch>
        </p:blipFill>
        <p:spPr>
          <a:xfrm>
            <a:off x="2781300" y="3271839"/>
            <a:ext cx="7113539" cy="3529013"/>
          </a:xfrm>
          <a:prstGeom prst="rect">
            <a:avLst/>
          </a:prstGeom>
        </p:spPr>
      </p:pic>
    </p:spTree>
    <p:extLst>
      <p:ext uri="{BB962C8B-B14F-4D97-AF65-F5344CB8AC3E}">
        <p14:creationId xmlns:p14="http://schemas.microsoft.com/office/powerpoint/2010/main" val="23127083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42863"/>
            <a:ext cx="10018713" cy="1752599"/>
          </a:xfrm>
        </p:spPr>
        <p:txBody>
          <a:bodyPr/>
          <a:lstStyle/>
          <a:p>
            <a:r>
              <a:rPr lang="en-US" b="0" i="0" dirty="0">
                <a:effectLst/>
                <a:latin typeface="Segoe UI" panose="020B0502040204020203" pitchFamily="34" charset="0"/>
              </a:rPr>
              <a:t>Create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To create a file in Java, you can use the </a:t>
            </a:r>
            <a:r>
              <a:rPr lang="en-US" sz="1400" b="0" i="0" dirty="0" err="1">
                <a:solidFill>
                  <a:schemeClr val="tx1"/>
                </a:solidFill>
                <a:effectLst/>
                <a:latin typeface="Segoe UI" panose="020B0502040204020203" pitchFamily="34" charset="0"/>
              </a:rPr>
              <a:t>createNewFile</a:t>
            </a:r>
            <a:r>
              <a:rPr lang="en-US" sz="1400" b="0" i="0" dirty="0">
                <a:solidFill>
                  <a:schemeClr val="tx1"/>
                </a:solidFill>
                <a:effectLst/>
                <a:latin typeface="Segoe UI" panose="020B0502040204020203" pitchFamily="34" charset="0"/>
              </a:rPr>
              <a:t>() method. This method returns a </a:t>
            </a:r>
            <a:r>
              <a:rPr lang="en-US" sz="1400" b="0" i="0" dirty="0" err="1">
                <a:solidFill>
                  <a:schemeClr val="tx1"/>
                </a:solidFill>
                <a:effectLst/>
                <a:latin typeface="Segoe UI" panose="020B0502040204020203" pitchFamily="34" charset="0"/>
              </a:rPr>
              <a:t>boolean</a:t>
            </a:r>
            <a:r>
              <a:rPr lang="en-US" sz="1400" b="0" i="0" dirty="0">
                <a:solidFill>
                  <a:schemeClr val="tx1"/>
                </a:solidFill>
                <a:effectLst/>
                <a:latin typeface="Segoe UI" panose="020B0502040204020203" pitchFamily="34" charset="0"/>
              </a:rPr>
              <a:t> value: true if the file was successfully created, and false if the file already exists. Note that the method is enclosed in a try...catch block. This is necessary because it throws an </a:t>
            </a:r>
            <a:r>
              <a:rPr lang="en-US" sz="1400" b="0" i="0" dirty="0" err="1">
                <a:solidFill>
                  <a:schemeClr val="tx1"/>
                </a:solidFill>
                <a:effectLst/>
                <a:latin typeface="Segoe UI" panose="020B0502040204020203" pitchFamily="34" charset="0"/>
              </a:rPr>
              <a:t>IOException</a:t>
            </a:r>
            <a:r>
              <a:rPr lang="en-US" sz="1400" b="0" i="0" dirty="0">
                <a:solidFill>
                  <a:schemeClr val="tx1"/>
                </a:solidFill>
                <a:effectLst/>
                <a:latin typeface="Segoe UI" panose="020B0502040204020203" pitchFamily="34" charset="0"/>
              </a:rPr>
              <a:t> if an error occurs (if the file cannot be created for some reason):</a:t>
            </a:r>
            <a:endParaRPr lang="he-IL" sz="1400" dirty="0">
              <a:solidFill>
                <a:schemeClr val="tx1"/>
              </a:solidFill>
            </a:endParaRPr>
          </a:p>
        </p:txBody>
      </p:sp>
      <p:pic>
        <p:nvPicPr>
          <p:cNvPr id="5" name="תמונה 4">
            <a:extLst>
              <a:ext uri="{FF2B5EF4-FFF2-40B4-BE49-F238E27FC236}">
                <a16:creationId xmlns:a16="http://schemas.microsoft.com/office/drawing/2014/main" id="{5C0BB9DE-9F05-4333-8548-F63024326378}"/>
              </a:ext>
            </a:extLst>
          </p:cNvPr>
          <p:cNvPicPr>
            <a:picLocks noChangeAspect="1"/>
          </p:cNvPicPr>
          <p:nvPr/>
        </p:nvPicPr>
        <p:blipFill rotWithShape="1">
          <a:blip r:embed="rId2"/>
          <a:srcRect b="12500"/>
          <a:stretch/>
        </p:blipFill>
        <p:spPr>
          <a:xfrm>
            <a:off x="2824162" y="1866900"/>
            <a:ext cx="7172325" cy="3333750"/>
          </a:xfrm>
          <a:prstGeom prst="rect">
            <a:avLst/>
          </a:prstGeom>
        </p:spPr>
      </p:pic>
      <p:sp>
        <p:nvSpPr>
          <p:cNvPr id="10" name="מציין מיקום תוכן 2">
            <a:extLst>
              <a:ext uri="{FF2B5EF4-FFF2-40B4-BE49-F238E27FC236}">
                <a16:creationId xmlns:a16="http://schemas.microsoft.com/office/drawing/2014/main" id="{B78B912B-5313-4B99-AB45-C6E24D550D2A}"/>
              </a:ext>
            </a:extLst>
          </p:cNvPr>
          <p:cNvSpPr txBox="1">
            <a:spLocks/>
          </p:cNvSpPr>
          <p:nvPr/>
        </p:nvSpPr>
        <p:spPr>
          <a:xfrm>
            <a:off x="2824162" y="4267200"/>
            <a:ext cx="9252056" cy="2905125"/>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Font typeface="Arial"/>
              <a:buNone/>
            </a:pPr>
            <a:r>
              <a:rPr lang="en-US" sz="1400" dirty="0">
                <a:solidFill>
                  <a:schemeClr val="tx1"/>
                </a:solidFill>
                <a:latin typeface="Segoe UI" panose="020B0502040204020203" pitchFamily="34" charset="0"/>
              </a:rPr>
              <a:t>To create a file in a specific directory (requires permission), specify the path of the file and use double backslashes to escape the "\" character (for Windows). On Mac and Linux you can just write the path, like: /Users/name/filename.txt</a:t>
            </a:r>
            <a:endParaRPr lang="he-IL" sz="1400" dirty="0">
              <a:solidFill>
                <a:schemeClr val="tx1"/>
              </a:solidFill>
            </a:endParaRPr>
          </a:p>
        </p:txBody>
      </p:sp>
      <p:pic>
        <p:nvPicPr>
          <p:cNvPr id="15" name="תמונה 14">
            <a:extLst>
              <a:ext uri="{FF2B5EF4-FFF2-40B4-BE49-F238E27FC236}">
                <a16:creationId xmlns:a16="http://schemas.microsoft.com/office/drawing/2014/main" id="{5594E6BF-4FE3-4677-927D-892DB9515BFD}"/>
              </a:ext>
            </a:extLst>
          </p:cNvPr>
          <p:cNvPicPr>
            <a:picLocks noChangeAspect="1"/>
          </p:cNvPicPr>
          <p:nvPr/>
        </p:nvPicPr>
        <p:blipFill>
          <a:blip r:embed="rId3"/>
          <a:stretch>
            <a:fillRect/>
          </a:stretch>
        </p:blipFill>
        <p:spPr>
          <a:xfrm>
            <a:off x="5353050" y="6038850"/>
            <a:ext cx="4895850" cy="514350"/>
          </a:xfrm>
          <a:prstGeom prst="rect">
            <a:avLst/>
          </a:prstGeom>
        </p:spPr>
      </p:pic>
    </p:spTree>
    <p:extLst>
      <p:ext uri="{BB962C8B-B14F-4D97-AF65-F5344CB8AC3E}">
        <p14:creationId xmlns:p14="http://schemas.microsoft.com/office/powerpoint/2010/main" val="10838029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p:txBody>
          <a:bodyPr>
            <a:normAutofit/>
          </a:bodyPr>
          <a:lstStyle/>
          <a:p>
            <a:r>
              <a:rPr lang="he-IL" dirty="0"/>
              <a:t>חזרה על שיעור קודם.</a:t>
            </a:r>
          </a:p>
          <a:p>
            <a:r>
              <a:rPr lang="en-US" dirty="0"/>
              <a:t>comparator</a:t>
            </a:r>
            <a:r>
              <a:rPr lang="he-IL" dirty="0"/>
              <a:t>.</a:t>
            </a:r>
          </a:p>
          <a:p>
            <a:r>
              <a:rPr lang="he-IL" dirty="0"/>
              <a:t> </a:t>
            </a:r>
            <a:r>
              <a:rPr lang="en-US" dirty="0"/>
              <a:t>iterator</a:t>
            </a:r>
            <a:r>
              <a:rPr lang="he-IL" dirty="0"/>
              <a:t>.</a:t>
            </a:r>
          </a:p>
          <a:p>
            <a:r>
              <a:rPr lang="en-US" dirty="0"/>
              <a:t>exceptions</a:t>
            </a:r>
            <a:r>
              <a:rPr lang="he-IL" dirty="0"/>
              <a:t>. </a:t>
            </a:r>
          </a:p>
          <a:p>
            <a:r>
              <a:rPr lang="en-US" dirty="0"/>
              <a:t>Java I/O</a:t>
            </a:r>
            <a:r>
              <a:rPr lang="he-IL" dirty="0"/>
              <a:t>.</a:t>
            </a:r>
            <a:endParaRPr lang="ru-RU" dirty="0"/>
          </a:p>
        </p:txBody>
      </p:sp>
    </p:spTree>
    <p:extLst>
      <p:ext uri="{BB962C8B-B14F-4D97-AF65-F5344CB8AC3E}">
        <p14:creationId xmlns:p14="http://schemas.microsoft.com/office/powerpoint/2010/main" val="306185762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081954" y="9525"/>
            <a:ext cx="10018713" cy="1752599"/>
          </a:xfrm>
        </p:spPr>
        <p:txBody>
          <a:bodyPr/>
          <a:lstStyle/>
          <a:p>
            <a:r>
              <a:rPr lang="en-US" b="0" i="0" dirty="0">
                <a:effectLst/>
                <a:latin typeface="Segoe UI" panose="020B0502040204020203" pitchFamily="34" charset="0"/>
              </a:rPr>
              <a:t>Write To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In the following example, we use the </a:t>
            </a:r>
            <a:r>
              <a:rPr lang="en-US" sz="1400" b="0" i="0" dirty="0" err="1">
                <a:solidFill>
                  <a:schemeClr val="tx1"/>
                </a:solidFill>
                <a:effectLst/>
                <a:latin typeface="Segoe UI" panose="020B0502040204020203" pitchFamily="34" charset="0"/>
              </a:rPr>
              <a:t>FileWriter</a:t>
            </a:r>
            <a:r>
              <a:rPr lang="en-US" sz="1400" b="0" i="0" dirty="0">
                <a:solidFill>
                  <a:schemeClr val="tx1"/>
                </a:solidFill>
                <a:effectLst/>
                <a:latin typeface="Segoe UI" panose="020B0502040204020203" pitchFamily="34" charset="0"/>
              </a:rPr>
              <a:t> class together with its write() method to write some text to the file we created in the example above. Note that when you are done writing to the file, you should close it with the close() method:</a:t>
            </a:r>
            <a:endParaRPr lang="he-IL" sz="1400" dirty="0">
              <a:solidFill>
                <a:schemeClr val="tx1"/>
              </a:solidFill>
            </a:endParaRPr>
          </a:p>
        </p:txBody>
      </p:sp>
      <p:pic>
        <p:nvPicPr>
          <p:cNvPr id="8" name="תמונה 7">
            <a:extLst>
              <a:ext uri="{FF2B5EF4-FFF2-40B4-BE49-F238E27FC236}">
                <a16:creationId xmlns:a16="http://schemas.microsoft.com/office/drawing/2014/main" id="{19D07454-1364-44B8-8B80-6D3294587498}"/>
              </a:ext>
            </a:extLst>
          </p:cNvPr>
          <p:cNvPicPr>
            <a:picLocks noChangeAspect="1"/>
          </p:cNvPicPr>
          <p:nvPr/>
        </p:nvPicPr>
        <p:blipFill>
          <a:blip r:embed="rId2"/>
          <a:stretch>
            <a:fillRect/>
          </a:stretch>
        </p:blipFill>
        <p:spPr>
          <a:xfrm>
            <a:off x="2900362" y="2100262"/>
            <a:ext cx="7115175" cy="3876675"/>
          </a:xfrm>
          <a:prstGeom prst="rect">
            <a:avLst/>
          </a:prstGeom>
        </p:spPr>
      </p:pic>
    </p:spTree>
    <p:extLst>
      <p:ext uri="{BB962C8B-B14F-4D97-AF65-F5344CB8AC3E}">
        <p14:creationId xmlns:p14="http://schemas.microsoft.com/office/powerpoint/2010/main" val="30741027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B079E4-BC52-45A2-9B68-73D41F84951A}"/>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28DC511B-04B7-40F4-B47F-1298B5AE62B3}"/>
              </a:ext>
            </a:extLst>
          </p:cNvPr>
          <p:cNvSpPr>
            <a:spLocks noGrp="1"/>
          </p:cNvSpPr>
          <p:nvPr>
            <p:ph idx="1"/>
          </p:nvPr>
        </p:nvSpPr>
        <p:spPr/>
        <p:txBody>
          <a:bodyPr/>
          <a:lstStyle/>
          <a:p>
            <a:endParaRPr lang="he-IL" dirty="0"/>
          </a:p>
        </p:txBody>
      </p:sp>
      <p:pic>
        <p:nvPicPr>
          <p:cNvPr id="12290" name="Picture 2" descr="Confused by the mortgage process? - Venture Mortgage Management Ltd">
            <a:extLst>
              <a:ext uri="{FF2B5EF4-FFF2-40B4-BE49-F238E27FC236}">
                <a16:creationId xmlns:a16="http://schemas.microsoft.com/office/drawing/2014/main" id="{351644C1-5532-46E9-A4B4-3FD3AC061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4" y="434066"/>
            <a:ext cx="8950101" cy="596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87238"/>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BCC89-86A8-4171-BF4B-C97204D4E207}"/>
              </a:ext>
            </a:extLst>
          </p:cNvPr>
          <p:cNvSpPr>
            <a:spLocks noGrp="1"/>
          </p:cNvSpPr>
          <p:nvPr>
            <p:ph type="title"/>
          </p:nvPr>
        </p:nvSpPr>
        <p:spPr/>
        <p:txBody>
          <a:bodyPr/>
          <a:lstStyle/>
          <a:p>
            <a:r>
              <a:rPr lang="he-IL" dirty="0"/>
              <a:t>מקורות</a:t>
            </a:r>
          </a:p>
        </p:txBody>
      </p:sp>
      <p:sp>
        <p:nvSpPr>
          <p:cNvPr id="3" name="מציין מיקום תוכן 2">
            <a:extLst>
              <a:ext uri="{FF2B5EF4-FFF2-40B4-BE49-F238E27FC236}">
                <a16:creationId xmlns:a16="http://schemas.microsoft.com/office/drawing/2014/main" id="{F04BEDE0-A3B3-4A64-8D04-60FC4A236331}"/>
              </a:ext>
            </a:extLst>
          </p:cNvPr>
          <p:cNvSpPr>
            <a:spLocks noGrp="1"/>
          </p:cNvSpPr>
          <p:nvPr>
            <p:ph idx="1"/>
          </p:nvPr>
        </p:nvSpPr>
        <p:spPr>
          <a:xfrm>
            <a:off x="1981993" y="1453241"/>
            <a:ext cx="10018713" cy="3124201"/>
          </a:xfrm>
        </p:spPr>
        <p:txBody>
          <a:bodyPr/>
          <a:lstStyle/>
          <a:p>
            <a:r>
              <a:rPr lang="en-US" dirty="0">
                <a:hlinkClick r:id="rId2"/>
              </a:rPr>
              <a:t>https://www.w3schools.com/java/</a:t>
            </a:r>
            <a:endParaRPr lang="en-US" dirty="0"/>
          </a:p>
          <a:p>
            <a:r>
              <a:rPr lang="en-US" dirty="0" err="1"/>
              <a:t>Edureka</a:t>
            </a:r>
            <a:r>
              <a:rPr lang="en-US" dirty="0"/>
              <a:t> </a:t>
            </a:r>
          </a:p>
        </p:txBody>
      </p:sp>
    </p:spTree>
    <p:extLst>
      <p:ext uri="{BB962C8B-B14F-4D97-AF65-F5344CB8AC3E}">
        <p14:creationId xmlns:p14="http://schemas.microsoft.com/office/powerpoint/2010/main" val="172871558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6D4D4-DF5B-4BBF-8E6C-8DFAEB94E5F7}"/>
              </a:ext>
            </a:extLst>
          </p:cNvPr>
          <p:cNvSpPr>
            <a:spLocks noGrp="1"/>
          </p:cNvSpPr>
          <p:nvPr>
            <p:ph type="title"/>
          </p:nvPr>
        </p:nvSpPr>
        <p:spPr/>
        <p:txBody>
          <a:bodyPr/>
          <a:lstStyle/>
          <a:p>
            <a:r>
              <a:rPr lang="he-IL" dirty="0"/>
              <a:t>חזרה</a:t>
            </a:r>
          </a:p>
        </p:txBody>
      </p:sp>
      <p:sp>
        <p:nvSpPr>
          <p:cNvPr id="3" name="מציין מיקום תוכן 2">
            <a:extLst>
              <a:ext uri="{FF2B5EF4-FFF2-40B4-BE49-F238E27FC236}">
                <a16:creationId xmlns:a16="http://schemas.microsoft.com/office/drawing/2014/main" id="{3CD3C28D-08A9-4738-ABB9-9F4A687E4DD4}"/>
              </a:ext>
            </a:extLst>
          </p:cNvPr>
          <p:cNvSpPr>
            <a:spLocks noGrp="1"/>
          </p:cNvSpPr>
          <p:nvPr>
            <p:ph idx="1"/>
          </p:nvPr>
        </p:nvSpPr>
        <p:spPr>
          <a:xfrm>
            <a:off x="1616335" y="830479"/>
            <a:ext cx="10018713" cy="3124201"/>
          </a:xfrm>
        </p:spPr>
        <p:txBody>
          <a:bodyPr/>
          <a:lstStyle/>
          <a:p>
            <a:pPr marL="0" indent="0">
              <a:buNone/>
            </a:pPr>
            <a:r>
              <a:rPr lang="he-IL" dirty="0"/>
              <a:t> מהו ממשק?</a:t>
            </a:r>
          </a:p>
        </p:txBody>
      </p:sp>
      <p:sp>
        <p:nvSpPr>
          <p:cNvPr id="5" name="תיבת טקסט 4">
            <a:extLst>
              <a:ext uri="{FF2B5EF4-FFF2-40B4-BE49-F238E27FC236}">
                <a16:creationId xmlns:a16="http://schemas.microsoft.com/office/drawing/2014/main" id="{FB8C2E12-5E04-497F-AF2F-CDCD202B393D}"/>
              </a:ext>
            </a:extLst>
          </p:cNvPr>
          <p:cNvSpPr txBox="1"/>
          <p:nvPr/>
        </p:nvSpPr>
        <p:spPr>
          <a:xfrm>
            <a:off x="2975956" y="2948169"/>
            <a:ext cx="8753302" cy="2585323"/>
          </a:xfrm>
          <a:prstGeom prst="rect">
            <a:avLst/>
          </a:prstGeom>
          <a:noFill/>
        </p:spPr>
        <p:txBody>
          <a:bodyPr wrap="square">
            <a:spAutoFit/>
          </a:bodyPr>
          <a:lstStyle/>
          <a:p>
            <a:pPr algn="just"/>
            <a:r>
              <a:rPr lang="en-US" b="0" i="0" dirty="0">
                <a:effectLst/>
                <a:latin typeface="Arial" panose="020B0604020202020204" pitchFamily="34" charset="0"/>
              </a:rPr>
              <a:t>An </a:t>
            </a:r>
            <a:r>
              <a:rPr lang="en-US" b="0" i="0" dirty="0">
                <a:solidFill>
                  <a:schemeClr val="accent2">
                    <a:lumMod val="75000"/>
                  </a:schemeClr>
                </a:solidFill>
                <a:effectLst/>
                <a:latin typeface="Arial" panose="020B0604020202020204" pitchFamily="34" charset="0"/>
              </a:rPr>
              <a:t>interface</a:t>
            </a:r>
            <a:r>
              <a:rPr lang="en-US" b="0" i="0" dirty="0">
                <a:effectLst/>
                <a:latin typeface="Arial" panose="020B0604020202020204" pitchFamily="34" charset="0"/>
              </a:rPr>
              <a:t> is a reference type in Java. It is similar to class. It is a collection of abstract methods. A class implements an interface, thereby inheriting the abstract methods of the interface.</a:t>
            </a:r>
          </a:p>
          <a:p>
            <a:pPr algn="just"/>
            <a:r>
              <a:rPr lang="en-US" b="0" i="0" dirty="0">
                <a:effectLst/>
                <a:latin typeface="Arial" panose="020B0604020202020204" pitchFamily="34" charset="0"/>
              </a:rPr>
              <a:t>Along with abstract methods, an interface may also contain constants, default methods, static methods, and nested types. Method bodies exist only for default methods and static methods.</a:t>
            </a:r>
          </a:p>
          <a:p>
            <a:pPr algn="just"/>
            <a:endParaRPr lang="en-US" dirty="0">
              <a:latin typeface="Arial" panose="020B0604020202020204" pitchFamily="34" charset="0"/>
            </a:endParaRP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https://www.tutorialspoint.com/java/java_interfaces.htm</a:t>
            </a:r>
          </a:p>
        </p:txBody>
      </p:sp>
    </p:spTree>
    <p:extLst>
      <p:ext uri="{BB962C8B-B14F-4D97-AF65-F5344CB8AC3E}">
        <p14:creationId xmlns:p14="http://schemas.microsoft.com/office/powerpoint/2010/main" val="8201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E4D7CE7-9114-46D8-A2DD-B4AA078F4D1B}"/>
              </a:ext>
            </a:extLst>
          </p:cNvPr>
          <p:cNvSpPr>
            <a:spLocks noGrp="1"/>
          </p:cNvSpPr>
          <p:nvPr>
            <p:ph idx="1"/>
          </p:nvPr>
        </p:nvSpPr>
        <p:spPr>
          <a:xfrm>
            <a:off x="2173287" y="2118952"/>
            <a:ext cx="10018713" cy="1488771"/>
          </a:xfrm>
        </p:spPr>
        <p:txBody>
          <a:bodyPr/>
          <a:lstStyle/>
          <a:p>
            <a:pPr marL="0" indent="0">
              <a:buNone/>
            </a:pPr>
            <a:endParaRPr lang="he-IL" dirty="0"/>
          </a:p>
          <a:p>
            <a:pPr marL="0" indent="0">
              <a:buNone/>
            </a:pPr>
            <a:r>
              <a:rPr lang="he-IL" dirty="0"/>
              <a:t>מה ההבדל בין ממשק לבין מחלקה אבסטרקטית?</a:t>
            </a:r>
          </a:p>
          <a:p>
            <a:endParaRPr lang="he-IL" dirty="0"/>
          </a:p>
          <a:p>
            <a:endParaRPr lang="he-IL" dirty="0"/>
          </a:p>
          <a:p>
            <a:endParaRPr lang="he-IL" dirty="0"/>
          </a:p>
        </p:txBody>
      </p:sp>
      <p:sp>
        <p:nvSpPr>
          <p:cNvPr id="4" name="כותרת 1">
            <a:extLst>
              <a:ext uri="{FF2B5EF4-FFF2-40B4-BE49-F238E27FC236}">
                <a16:creationId xmlns:a16="http://schemas.microsoft.com/office/drawing/2014/main" id="{CE6ABBBF-5360-464D-B52D-379D25869890}"/>
              </a:ext>
            </a:extLst>
          </p:cNvPr>
          <p:cNvSpPr>
            <a:spLocks noGrp="1"/>
          </p:cNvSpPr>
          <p:nvPr>
            <p:ph type="title"/>
          </p:nvPr>
        </p:nvSpPr>
        <p:spPr>
          <a:xfrm>
            <a:off x="2572279" y="457200"/>
            <a:ext cx="10018713" cy="1752599"/>
          </a:xfrm>
        </p:spPr>
        <p:txBody>
          <a:bodyPr/>
          <a:lstStyle/>
          <a:p>
            <a:r>
              <a:rPr lang="he-IL" dirty="0"/>
              <a:t>חזרה</a:t>
            </a:r>
          </a:p>
        </p:txBody>
      </p:sp>
      <p:sp>
        <p:nvSpPr>
          <p:cNvPr id="5" name="מציין מיקום תוכן 2">
            <a:extLst>
              <a:ext uri="{FF2B5EF4-FFF2-40B4-BE49-F238E27FC236}">
                <a16:creationId xmlns:a16="http://schemas.microsoft.com/office/drawing/2014/main" id="{6DF09F5C-08AB-44A2-84DF-3D1755DC04B8}"/>
              </a:ext>
            </a:extLst>
          </p:cNvPr>
          <p:cNvSpPr txBox="1">
            <a:spLocks/>
          </p:cNvSpPr>
          <p:nvPr/>
        </p:nvSpPr>
        <p:spPr>
          <a:xfrm>
            <a:off x="2067993" y="3607723"/>
            <a:ext cx="10018713" cy="2105891"/>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he-IL" dirty="0">
                <a:solidFill>
                  <a:schemeClr val="tx1"/>
                </a:solidFill>
              </a:rPr>
              <a:t>ב</a:t>
            </a:r>
            <a:r>
              <a:rPr lang="en-US" dirty="0">
                <a:solidFill>
                  <a:schemeClr val="tx1"/>
                </a:solidFill>
              </a:rPr>
              <a:t>java   </a:t>
            </a:r>
            <a:r>
              <a:rPr lang="he-IL" dirty="0">
                <a:solidFill>
                  <a:schemeClr val="tx1"/>
                </a:solidFill>
              </a:rPr>
              <a:t> יש אפשרות לממש כמה ממשקים בניגוד להורשה מרובה.</a:t>
            </a:r>
          </a:p>
          <a:p>
            <a:r>
              <a:rPr lang="he-IL" dirty="0">
                <a:solidFill>
                  <a:schemeClr val="tx1"/>
                </a:solidFill>
              </a:rPr>
              <a:t>בעוד שמחלקה אבסטרקטית יכולה להכיל את כל סוגי המשתנים ,</a:t>
            </a:r>
          </a:p>
          <a:p>
            <a:pPr marL="0" indent="0">
              <a:buNone/>
            </a:pPr>
            <a:r>
              <a:rPr lang="he-IL" dirty="0">
                <a:solidFill>
                  <a:schemeClr val="tx1"/>
                </a:solidFill>
              </a:rPr>
              <a:t>    ממשק יכול להחיל רק משתנים מסוג </a:t>
            </a:r>
            <a:r>
              <a:rPr lang="en-US" dirty="0">
                <a:solidFill>
                  <a:schemeClr val="tx1"/>
                </a:solidFill>
              </a:rPr>
              <a:t>. final   and static </a:t>
            </a:r>
          </a:p>
          <a:p>
            <a:r>
              <a:rPr lang="he-IL" dirty="0">
                <a:solidFill>
                  <a:schemeClr val="tx1"/>
                </a:solidFill>
              </a:rPr>
              <a:t>בממשק אנחנו מחזירים על השיטות ללא אפשרות מימוש בניגוד למחלקה אבסטרקטית שבה הפונקציות יכולות להכיל מימוש.</a:t>
            </a:r>
            <a:endParaRPr lang="en-US" dirty="0">
              <a:solidFill>
                <a:schemeClr val="tx1"/>
              </a:solidFill>
            </a:endParaRPr>
          </a:p>
          <a:p>
            <a:endParaRPr lang="he-IL" dirty="0"/>
          </a:p>
        </p:txBody>
      </p:sp>
    </p:spTree>
    <p:extLst>
      <p:ext uri="{BB962C8B-B14F-4D97-AF65-F5344CB8AC3E}">
        <p14:creationId xmlns:p14="http://schemas.microsoft.com/office/powerpoint/2010/main" val="41438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E4D7CE7-9114-46D8-A2DD-B4AA078F4D1B}"/>
              </a:ext>
            </a:extLst>
          </p:cNvPr>
          <p:cNvSpPr>
            <a:spLocks noGrp="1"/>
          </p:cNvSpPr>
          <p:nvPr>
            <p:ph idx="1"/>
          </p:nvPr>
        </p:nvSpPr>
        <p:spPr>
          <a:xfrm>
            <a:off x="2173287" y="2118952"/>
            <a:ext cx="10018713" cy="1488771"/>
          </a:xfrm>
        </p:spPr>
        <p:txBody>
          <a:bodyPr>
            <a:normAutofit lnSpcReduction="10000"/>
          </a:bodyPr>
          <a:lstStyle/>
          <a:p>
            <a:pPr marL="0" indent="0">
              <a:buNone/>
            </a:pPr>
            <a:endParaRPr lang="he-IL" dirty="0"/>
          </a:p>
          <a:p>
            <a:pPr marL="0" indent="0">
              <a:buNone/>
            </a:pPr>
            <a:r>
              <a:rPr lang="he-IL" dirty="0"/>
              <a:t>הגדר את המושג </a:t>
            </a:r>
            <a:r>
              <a:rPr lang="en-US" dirty="0">
                <a:solidFill>
                  <a:schemeClr val="accent3">
                    <a:lumMod val="50000"/>
                  </a:schemeClr>
                </a:solidFill>
              </a:rPr>
              <a:t>super</a:t>
            </a:r>
            <a:r>
              <a:rPr lang="en-US" dirty="0"/>
              <a:t> </a:t>
            </a:r>
            <a:r>
              <a:rPr lang="he-IL" dirty="0"/>
              <a:t> </a:t>
            </a:r>
          </a:p>
          <a:p>
            <a:pPr marL="0" indent="0">
              <a:buNone/>
            </a:pPr>
            <a:r>
              <a:rPr lang="he-IL" dirty="0"/>
              <a:t> תן דוגמא לשימוש בו.</a:t>
            </a:r>
          </a:p>
          <a:p>
            <a:endParaRPr lang="he-IL" dirty="0"/>
          </a:p>
          <a:p>
            <a:endParaRPr lang="he-IL" dirty="0"/>
          </a:p>
        </p:txBody>
      </p:sp>
      <p:sp>
        <p:nvSpPr>
          <p:cNvPr id="4" name="כותרת 1">
            <a:extLst>
              <a:ext uri="{FF2B5EF4-FFF2-40B4-BE49-F238E27FC236}">
                <a16:creationId xmlns:a16="http://schemas.microsoft.com/office/drawing/2014/main" id="{CE6ABBBF-5360-464D-B52D-379D25869890}"/>
              </a:ext>
            </a:extLst>
          </p:cNvPr>
          <p:cNvSpPr>
            <a:spLocks noGrp="1"/>
          </p:cNvSpPr>
          <p:nvPr>
            <p:ph type="title"/>
          </p:nvPr>
        </p:nvSpPr>
        <p:spPr>
          <a:xfrm>
            <a:off x="2572279" y="457200"/>
            <a:ext cx="10018713" cy="1752599"/>
          </a:xfrm>
        </p:spPr>
        <p:txBody>
          <a:bodyPr/>
          <a:lstStyle/>
          <a:p>
            <a:r>
              <a:rPr lang="he-IL" dirty="0"/>
              <a:t>חזרה</a:t>
            </a:r>
          </a:p>
        </p:txBody>
      </p:sp>
      <p:sp>
        <p:nvSpPr>
          <p:cNvPr id="6" name="מציין מיקום תוכן 2">
            <a:extLst>
              <a:ext uri="{FF2B5EF4-FFF2-40B4-BE49-F238E27FC236}">
                <a16:creationId xmlns:a16="http://schemas.microsoft.com/office/drawing/2014/main" id="{3F7691E4-9BD0-47C1-BE32-52991B24D5C8}"/>
              </a:ext>
            </a:extLst>
          </p:cNvPr>
          <p:cNvSpPr txBox="1">
            <a:spLocks/>
          </p:cNvSpPr>
          <p:nvPr/>
        </p:nvSpPr>
        <p:spPr>
          <a:xfrm>
            <a:off x="2173287" y="4307970"/>
            <a:ext cx="10018713" cy="148877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he-IL" dirty="0"/>
          </a:p>
        </p:txBody>
      </p:sp>
      <p:sp>
        <p:nvSpPr>
          <p:cNvPr id="7" name="מציין מיקום תוכן 2">
            <a:extLst>
              <a:ext uri="{FF2B5EF4-FFF2-40B4-BE49-F238E27FC236}">
                <a16:creationId xmlns:a16="http://schemas.microsoft.com/office/drawing/2014/main" id="{34AC1600-FAB0-4F73-9EE4-8B2FF393B8D6}"/>
              </a:ext>
            </a:extLst>
          </p:cNvPr>
          <p:cNvSpPr txBox="1">
            <a:spLocks/>
          </p:cNvSpPr>
          <p:nvPr/>
        </p:nvSpPr>
        <p:spPr>
          <a:xfrm>
            <a:off x="2408814" y="3780704"/>
            <a:ext cx="10018713" cy="148877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he-IL" dirty="0"/>
          </a:p>
        </p:txBody>
      </p:sp>
      <p:sp>
        <p:nvSpPr>
          <p:cNvPr id="9" name="תיבת טקסט 8">
            <a:extLst>
              <a:ext uri="{FF2B5EF4-FFF2-40B4-BE49-F238E27FC236}">
                <a16:creationId xmlns:a16="http://schemas.microsoft.com/office/drawing/2014/main" id="{1ACB60D5-1A3D-4C55-BECE-3B02427ED36A}"/>
              </a:ext>
            </a:extLst>
          </p:cNvPr>
          <p:cNvSpPr txBox="1"/>
          <p:nvPr/>
        </p:nvSpPr>
        <p:spPr>
          <a:xfrm>
            <a:off x="3547255" y="3606601"/>
            <a:ext cx="7616737" cy="1754326"/>
          </a:xfrm>
          <a:prstGeom prst="rect">
            <a:avLst/>
          </a:prstGeom>
          <a:noFill/>
        </p:spPr>
        <p:txBody>
          <a:bodyPr wrap="square">
            <a:spAutoFit/>
          </a:bodyPr>
          <a:lstStyle/>
          <a:p>
            <a:r>
              <a:rPr lang="en-US" dirty="0"/>
              <a:t>The </a:t>
            </a:r>
            <a:r>
              <a:rPr lang="en-US" dirty="0">
                <a:solidFill>
                  <a:schemeClr val="accent3">
                    <a:lumMod val="50000"/>
                  </a:schemeClr>
                </a:solidFill>
              </a:rPr>
              <a:t>super</a:t>
            </a:r>
            <a:r>
              <a:rPr lang="en-US" dirty="0"/>
              <a:t> keyword refers to superclass (parent) objects.</a:t>
            </a:r>
          </a:p>
          <a:p>
            <a:endParaRPr lang="en-US" dirty="0"/>
          </a:p>
          <a:p>
            <a:r>
              <a:rPr lang="en-US" dirty="0"/>
              <a:t>It is used to call superclass methods, and to access the superclass constructor.</a:t>
            </a:r>
          </a:p>
          <a:p>
            <a:endParaRPr lang="en-US" dirty="0"/>
          </a:p>
          <a:p>
            <a:r>
              <a:rPr lang="en-US" dirty="0"/>
              <a:t>The most common use of the super keyword is to eliminate the confusion between </a:t>
            </a:r>
            <a:r>
              <a:rPr lang="en-US" dirty="0" err="1"/>
              <a:t>superclasses</a:t>
            </a:r>
            <a:r>
              <a:rPr lang="en-US" dirty="0"/>
              <a:t> and subclasses that have methods with the same name.</a:t>
            </a:r>
            <a:endParaRPr lang="he-IL" dirty="0"/>
          </a:p>
        </p:txBody>
      </p:sp>
    </p:spTree>
    <p:extLst>
      <p:ext uri="{BB962C8B-B14F-4D97-AF65-F5344CB8AC3E}">
        <p14:creationId xmlns:p14="http://schemas.microsoft.com/office/powerpoint/2010/main" val="203095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53293B-6E1C-4C6C-91B9-91E6582E96D6}"/>
              </a:ext>
            </a:extLst>
          </p:cNvPr>
          <p:cNvSpPr>
            <a:spLocks noGrp="1"/>
          </p:cNvSpPr>
          <p:nvPr>
            <p:ph type="title"/>
          </p:nvPr>
        </p:nvSpPr>
        <p:spPr>
          <a:xfrm>
            <a:off x="2173287" y="-342900"/>
            <a:ext cx="10018713" cy="1752599"/>
          </a:xfrm>
        </p:spPr>
        <p:txBody>
          <a:bodyPr/>
          <a:lstStyle/>
          <a:p>
            <a:r>
              <a:rPr lang="en-US" dirty="0"/>
              <a:t>Classes Modifier </a:t>
            </a:r>
            <a:endParaRPr lang="he-IL" dirty="0"/>
          </a:p>
        </p:txBody>
      </p:sp>
      <p:pic>
        <p:nvPicPr>
          <p:cNvPr id="5" name="מציין מיקום תוכן 4">
            <a:extLst>
              <a:ext uri="{FF2B5EF4-FFF2-40B4-BE49-F238E27FC236}">
                <a16:creationId xmlns:a16="http://schemas.microsoft.com/office/drawing/2014/main" id="{39E24628-3BC9-49F4-BBA1-63794A6D5A86}"/>
              </a:ext>
            </a:extLst>
          </p:cNvPr>
          <p:cNvPicPr>
            <a:picLocks noGrp="1" noChangeAspect="1"/>
          </p:cNvPicPr>
          <p:nvPr>
            <p:ph idx="1"/>
          </p:nvPr>
        </p:nvPicPr>
        <p:blipFill>
          <a:blip r:embed="rId2"/>
          <a:stretch>
            <a:fillRect/>
          </a:stretch>
        </p:blipFill>
        <p:spPr>
          <a:xfrm>
            <a:off x="3011937" y="914401"/>
            <a:ext cx="8589514" cy="5582812"/>
          </a:xfrm>
        </p:spPr>
      </p:pic>
    </p:spTree>
    <p:extLst>
      <p:ext uri="{BB962C8B-B14F-4D97-AF65-F5344CB8AC3E}">
        <p14:creationId xmlns:p14="http://schemas.microsoft.com/office/powerpoint/2010/main" val="45207642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ACEB85-AAF7-48C9-BAF8-E80EAB551EAD}"/>
              </a:ext>
            </a:extLst>
          </p:cNvPr>
          <p:cNvSpPr>
            <a:spLocks noGrp="1"/>
          </p:cNvSpPr>
          <p:nvPr>
            <p:ph type="title"/>
          </p:nvPr>
        </p:nvSpPr>
        <p:spPr/>
        <p:txBody>
          <a:bodyPr/>
          <a:lstStyle/>
          <a:p>
            <a:r>
              <a:rPr lang="en-US" dirty="0"/>
              <a:t>Upcast and Downcast</a:t>
            </a:r>
            <a:endParaRPr lang="he-IL" dirty="0"/>
          </a:p>
        </p:txBody>
      </p:sp>
      <p:sp>
        <p:nvSpPr>
          <p:cNvPr id="3" name="מציין מיקום תוכן 2">
            <a:extLst>
              <a:ext uri="{FF2B5EF4-FFF2-40B4-BE49-F238E27FC236}">
                <a16:creationId xmlns:a16="http://schemas.microsoft.com/office/drawing/2014/main" id="{EA809BCF-588D-4D53-843D-68909F80DFE4}"/>
              </a:ext>
            </a:extLst>
          </p:cNvPr>
          <p:cNvSpPr>
            <a:spLocks noGrp="1"/>
          </p:cNvSpPr>
          <p:nvPr>
            <p:ph idx="1"/>
          </p:nvPr>
        </p:nvSpPr>
        <p:spPr>
          <a:xfrm>
            <a:off x="2867879" y="551406"/>
            <a:ext cx="10018713" cy="4096796"/>
          </a:xfrm>
        </p:spPr>
        <p:txBody>
          <a:bodyPr>
            <a:normAutofit/>
          </a:bodyPr>
          <a:lstStyle/>
          <a:p>
            <a:pPr marL="0" indent="0" algn="l">
              <a:buNone/>
            </a:pPr>
            <a:r>
              <a:rPr lang="en-US" b="0" i="0" dirty="0">
                <a:solidFill>
                  <a:schemeClr val="tx1"/>
                </a:solidFill>
                <a:effectLst/>
                <a:latin typeface="erdana"/>
              </a:rPr>
              <a:t>Java </a:t>
            </a:r>
            <a:r>
              <a:rPr lang="en-US" b="0" i="0" dirty="0" err="1">
                <a:solidFill>
                  <a:schemeClr val="tx1"/>
                </a:solidFill>
                <a:effectLst/>
                <a:latin typeface="erdana"/>
              </a:rPr>
              <a:t>instanceof</a:t>
            </a:r>
            <a:endParaRPr lang="en-US" b="0" i="0" dirty="0">
              <a:solidFill>
                <a:schemeClr val="tx1"/>
              </a:solidFill>
              <a:effectLst/>
              <a:latin typeface="erdana"/>
            </a:endParaRPr>
          </a:p>
          <a:p>
            <a:pPr marL="0" indent="0" algn="l">
              <a:buNone/>
            </a:pPr>
            <a:r>
              <a:rPr lang="en-US" b="0" i="0" dirty="0">
                <a:solidFill>
                  <a:schemeClr val="tx1"/>
                </a:solidFill>
                <a:effectLst/>
                <a:latin typeface="verdana" panose="020B0604030504040204" pitchFamily="34" charset="0"/>
              </a:rPr>
              <a:t>The </a:t>
            </a:r>
            <a:r>
              <a:rPr lang="en-US" b="1" i="0" dirty="0">
                <a:solidFill>
                  <a:schemeClr val="tx1"/>
                </a:solidFill>
                <a:effectLst/>
                <a:latin typeface="verdana" panose="020B0604030504040204" pitchFamily="34" charset="0"/>
              </a:rPr>
              <a:t>java </a:t>
            </a:r>
            <a:r>
              <a:rPr lang="en-US" b="1" i="0" dirty="0" err="1">
                <a:solidFill>
                  <a:schemeClr val="accent3">
                    <a:lumMod val="75000"/>
                  </a:schemeClr>
                </a:solidFill>
                <a:effectLst/>
                <a:latin typeface="verdana" panose="020B0604030504040204" pitchFamily="34" charset="0"/>
              </a:rPr>
              <a:t>instanceof</a:t>
            </a:r>
            <a:r>
              <a:rPr lang="en-US" b="1" i="0" dirty="0">
                <a:solidFill>
                  <a:schemeClr val="tx1"/>
                </a:solidFill>
                <a:effectLst/>
                <a:latin typeface="verdana" panose="020B0604030504040204" pitchFamily="34" charset="0"/>
              </a:rPr>
              <a:t> operator</a:t>
            </a:r>
            <a:r>
              <a:rPr lang="en-US" b="0" i="0" dirty="0">
                <a:solidFill>
                  <a:schemeClr val="tx1"/>
                </a:solidFill>
                <a:effectLst/>
                <a:latin typeface="verdana" panose="020B0604030504040204" pitchFamily="34" charset="0"/>
              </a:rPr>
              <a:t> is used to test whether the object is an instance of the specified type (class or subclass or interface).</a:t>
            </a:r>
          </a:p>
          <a:p>
            <a:pPr marL="0" indent="0">
              <a:buNone/>
            </a:pPr>
            <a:endParaRPr lang="he-IL" dirty="0">
              <a:solidFill>
                <a:schemeClr val="tx1"/>
              </a:solidFill>
            </a:endParaRPr>
          </a:p>
        </p:txBody>
      </p:sp>
    </p:spTree>
    <p:extLst>
      <p:ext uri="{BB962C8B-B14F-4D97-AF65-F5344CB8AC3E}">
        <p14:creationId xmlns:p14="http://schemas.microsoft.com/office/powerpoint/2010/main" val="60750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9B4E9D-A9DE-4DE8-84A4-A944EE2D9C06}"/>
              </a:ext>
            </a:extLst>
          </p:cNvPr>
          <p:cNvSpPr>
            <a:spLocks noGrp="1"/>
          </p:cNvSpPr>
          <p:nvPr>
            <p:ph type="title"/>
          </p:nvPr>
        </p:nvSpPr>
        <p:spPr>
          <a:xfrm>
            <a:off x="2572279" y="457201"/>
            <a:ext cx="10018713" cy="861646"/>
          </a:xfrm>
        </p:spPr>
        <p:txBody>
          <a:bodyPr/>
          <a:lstStyle/>
          <a:p>
            <a:r>
              <a:rPr lang="en-US" dirty="0"/>
              <a:t>compare Objects</a:t>
            </a:r>
            <a:endParaRPr lang="he-IL" dirty="0"/>
          </a:p>
        </p:txBody>
      </p:sp>
      <p:sp>
        <p:nvSpPr>
          <p:cNvPr id="3" name="מציין מיקום תוכן 2">
            <a:extLst>
              <a:ext uri="{FF2B5EF4-FFF2-40B4-BE49-F238E27FC236}">
                <a16:creationId xmlns:a16="http://schemas.microsoft.com/office/drawing/2014/main" id="{98AD1B72-90BD-4A11-ABDB-9308D120472F}"/>
              </a:ext>
            </a:extLst>
          </p:cNvPr>
          <p:cNvSpPr>
            <a:spLocks noGrp="1"/>
          </p:cNvSpPr>
          <p:nvPr>
            <p:ph idx="1"/>
          </p:nvPr>
        </p:nvSpPr>
        <p:spPr>
          <a:xfrm>
            <a:off x="2998551" y="290151"/>
            <a:ext cx="9166168" cy="3201193"/>
          </a:xfrm>
        </p:spPr>
        <p:txBody>
          <a:bodyPr>
            <a:normAutofit/>
          </a:bodyPr>
          <a:lstStyle/>
          <a:p>
            <a:pPr marL="0" indent="0" algn="l">
              <a:buNone/>
            </a:pPr>
            <a:r>
              <a:rPr lang="en-US" sz="1600" b="0" i="0" dirty="0">
                <a:solidFill>
                  <a:schemeClr val="tx1"/>
                </a:solidFill>
                <a:effectLst/>
                <a:latin typeface="raleway"/>
              </a:rPr>
              <a:t>When working with custom types, or trying to compare objects that aren't directly comparable, we need to make use of a comparison strategy. We can build one simply, but making use of the </a:t>
            </a:r>
            <a:r>
              <a:rPr lang="en-US" sz="1600" b="0" i="1" dirty="0">
                <a:solidFill>
                  <a:schemeClr val="tx1"/>
                </a:solidFill>
                <a:effectLst/>
                <a:latin typeface="raleway"/>
              </a:rPr>
              <a:t>Comparator</a:t>
            </a:r>
            <a:r>
              <a:rPr lang="en-US" sz="1600" b="0" i="0" dirty="0">
                <a:solidFill>
                  <a:schemeClr val="tx1"/>
                </a:solidFill>
                <a:effectLst/>
                <a:latin typeface="raleway"/>
              </a:rPr>
              <a:t> or </a:t>
            </a:r>
            <a:r>
              <a:rPr lang="en-US" sz="1600" b="0" i="1" dirty="0">
                <a:solidFill>
                  <a:schemeClr val="tx1"/>
                </a:solidFill>
                <a:effectLst/>
                <a:latin typeface="raleway"/>
              </a:rPr>
              <a:t>Comparable</a:t>
            </a:r>
            <a:r>
              <a:rPr lang="en-US" sz="1600" b="0" i="0" dirty="0">
                <a:solidFill>
                  <a:schemeClr val="tx1"/>
                </a:solidFill>
                <a:effectLst/>
                <a:latin typeface="raleway"/>
              </a:rPr>
              <a:t> interfaces.</a:t>
            </a:r>
            <a:endParaRPr lang="he-IL" sz="1600" dirty="0">
              <a:solidFill>
                <a:schemeClr val="tx1"/>
              </a:solidFill>
            </a:endParaRPr>
          </a:p>
        </p:txBody>
      </p:sp>
      <p:pic>
        <p:nvPicPr>
          <p:cNvPr id="2050" name="Picture 2" descr="What planet in the solar system should you live on? | Playbuzz | Solar  system planets, Mercury planet, Solar system">
            <a:extLst>
              <a:ext uri="{FF2B5EF4-FFF2-40B4-BE49-F238E27FC236}">
                <a16:creationId xmlns:a16="http://schemas.microsoft.com/office/drawing/2014/main" id="{643AED26-F80B-4539-A328-39F437D98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760" y="2878843"/>
            <a:ext cx="5042189" cy="382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19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781027-77C5-4A22-A7A1-4C769C4A7F32}"/>
              </a:ext>
            </a:extLst>
          </p:cNvPr>
          <p:cNvSpPr>
            <a:spLocks noGrp="1"/>
          </p:cNvSpPr>
          <p:nvPr>
            <p:ph type="title"/>
          </p:nvPr>
        </p:nvSpPr>
        <p:spPr>
          <a:xfrm>
            <a:off x="2316926" y="228600"/>
            <a:ext cx="10018713" cy="609599"/>
          </a:xfrm>
        </p:spPr>
        <p:txBody>
          <a:bodyPr>
            <a:normAutofit fontScale="90000"/>
          </a:bodyPr>
          <a:lstStyle/>
          <a:p>
            <a:r>
              <a:rPr lang="en-US" dirty="0"/>
              <a:t>Comparable</a:t>
            </a:r>
            <a:endParaRPr lang="he-IL" dirty="0"/>
          </a:p>
        </p:txBody>
      </p:sp>
      <p:sp>
        <p:nvSpPr>
          <p:cNvPr id="3" name="מציין מיקום תוכן 2">
            <a:extLst>
              <a:ext uri="{FF2B5EF4-FFF2-40B4-BE49-F238E27FC236}">
                <a16:creationId xmlns:a16="http://schemas.microsoft.com/office/drawing/2014/main" id="{7F0D058F-247B-404F-9DDE-B605242CD035}"/>
              </a:ext>
            </a:extLst>
          </p:cNvPr>
          <p:cNvSpPr>
            <a:spLocks noGrp="1"/>
          </p:cNvSpPr>
          <p:nvPr>
            <p:ph idx="1"/>
          </p:nvPr>
        </p:nvSpPr>
        <p:spPr>
          <a:xfrm>
            <a:off x="2788428" y="349135"/>
            <a:ext cx="10018713" cy="3971306"/>
          </a:xfrm>
        </p:spPr>
        <p:txBody>
          <a:bodyPr>
            <a:normAutofit/>
          </a:bodyPr>
          <a:lstStyle/>
          <a:p>
            <a:pPr marL="0" indent="0" algn="l">
              <a:buNone/>
            </a:pPr>
            <a:r>
              <a:rPr lang="en-US" sz="1800" dirty="0">
                <a:solidFill>
                  <a:schemeClr val="tx1"/>
                </a:solidFill>
              </a:rPr>
              <a:t>As the name suggests, Comparable is an interface defining a strategy of comparing an object with</a:t>
            </a:r>
          </a:p>
          <a:p>
            <a:pPr marL="0" indent="0" algn="l">
              <a:buNone/>
            </a:pPr>
            <a:r>
              <a:rPr lang="en-US" sz="1800" dirty="0">
                <a:solidFill>
                  <a:schemeClr val="tx1"/>
                </a:solidFill>
              </a:rPr>
              <a:t> other objects of the same type. This is called the class's “natural ordering”.</a:t>
            </a:r>
          </a:p>
          <a:p>
            <a:pPr marL="0" indent="0" algn="l">
              <a:buNone/>
            </a:pPr>
            <a:endParaRPr lang="en-US" sz="1800" dirty="0">
              <a:solidFill>
                <a:schemeClr val="tx1"/>
              </a:solidFill>
            </a:endParaRPr>
          </a:p>
          <a:p>
            <a:pPr marL="0" indent="0" algn="l">
              <a:buNone/>
            </a:pPr>
            <a:endParaRPr lang="he-IL" sz="1800" dirty="0">
              <a:solidFill>
                <a:schemeClr val="tx1"/>
              </a:solidFill>
            </a:endParaRPr>
          </a:p>
        </p:txBody>
      </p:sp>
      <p:sp>
        <p:nvSpPr>
          <p:cNvPr id="5" name="Rectangle 2">
            <a:extLst>
              <a:ext uri="{FF2B5EF4-FFF2-40B4-BE49-F238E27FC236}">
                <a16:creationId xmlns:a16="http://schemas.microsoft.com/office/drawing/2014/main" id="{E46FDFC6-4909-4D4B-AE71-02A17D3E665C}"/>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7" name="תמונה 6">
            <a:extLst>
              <a:ext uri="{FF2B5EF4-FFF2-40B4-BE49-F238E27FC236}">
                <a16:creationId xmlns:a16="http://schemas.microsoft.com/office/drawing/2014/main" id="{9C36D367-EB68-4E46-8D81-A30759B2520F}"/>
              </a:ext>
            </a:extLst>
          </p:cNvPr>
          <p:cNvPicPr>
            <a:picLocks noChangeAspect="1"/>
          </p:cNvPicPr>
          <p:nvPr/>
        </p:nvPicPr>
        <p:blipFill>
          <a:blip r:embed="rId2"/>
          <a:stretch>
            <a:fillRect/>
          </a:stretch>
        </p:blipFill>
        <p:spPr>
          <a:xfrm>
            <a:off x="4168746" y="2317864"/>
            <a:ext cx="6315075" cy="4105275"/>
          </a:xfrm>
          <a:prstGeom prst="rect">
            <a:avLst/>
          </a:prstGeom>
        </p:spPr>
      </p:pic>
    </p:spTree>
    <p:extLst>
      <p:ext uri="{BB962C8B-B14F-4D97-AF65-F5344CB8AC3E}">
        <p14:creationId xmlns:p14="http://schemas.microsoft.com/office/powerpoint/2010/main" val="3774039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op_simon">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op_simon" id="{41DE3DE0-7E13-4E8E-9A22-858D3A45F993}" vid="{7B6BD7F2-DADB-485F-9006-E32B2D8B7AD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A2EDF334658E45BBDD803A8D2E66C9" ma:contentTypeVersion="5" ma:contentTypeDescription="Create a new document." ma:contentTypeScope="" ma:versionID="31affaa9825144ad9289e3b463969d76">
  <xsd:schema xmlns:xsd="http://www.w3.org/2001/XMLSchema" xmlns:xs="http://www.w3.org/2001/XMLSchema" xmlns:p="http://schemas.microsoft.com/office/2006/metadata/properties" xmlns:ns3="6dcf50e6-7810-4a3f-9669-170c7361e199" xmlns:ns4="063f3f23-6417-4a5e-9898-d437a4ccc325" targetNamespace="http://schemas.microsoft.com/office/2006/metadata/properties" ma:root="true" ma:fieldsID="7415cb6fc271fdc50848cb8bb5a44d28" ns3:_="" ns4:_="">
    <xsd:import namespace="6dcf50e6-7810-4a3f-9669-170c7361e199"/>
    <xsd:import namespace="063f3f23-6417-4a5e-9898-d437a4ccc3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f50e6-7810-4a3f-9669-170c7361e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3f3f23-6417-4a5e-9898-d437a4ccc3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496198-2E38-4926-A1DA-329574697DDE}">
  <ds:schemaRefs>
    <ds:schemaRef ds:uri="http://schemas.openxmlformats.org/package/2006/metadata/core-properties"/>
    <ds:schemaRef ds:uri="http://www.w3.org/XML/1998/namespace"/>
    <ds:schemaRef ds:uri="http://purl.org/dc/elements/1.1/"/>
    <ds:schemaRef ds:uri="http://purl.org/dc/dcmitype/"/>
    <ds:schemaRef ds:uri="6dcf50e6-7810-4a3f-9669-170c7361e199"/>
    <ds:schemaRef ds:uri="063f3f23-6417-4a5e-9898-d437a4ccc325"/>
    <ds:schemaRef ds:uri="http://schemas.microsoft.com/office/2006/documentManagement/types"/>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77D7CE5-D6DD-4069-86F4-BB2DDC4628BD}">
  <ds:schemaRefs>
    <ds:schemaRef ds:uri="http://schemas.microsoft.com/sharepoint/v3/contenttype/forms"/>
  </ds:schemaRefs>
</ds:datastoreItem>
</file>

<file path=customXml/itemProps3.xml><?xml version="1.0" encoding="utf-8"?>
<ds:datastoreItem xmlns:ds="http://schemas.openxmlformats.org/officeDocument/2006/customXml" ds:itemID="{3248BBF1-A665-43D3-A8CA-41FADFC0B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cf50e6-7810-4a3f-9669-170c7361e199"/>
    <ds:schemaRef ds:uri="063f3f23-6417-4a5e-9898-d437a4ccc3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oop_simon</Template>
  <TotalTime>1499</TotalTime>
  <Words>1105</Words>
  <Application>Microsoft Office PowerPoint</Application>
  <PresentationFormat>מסך רחב</PresentationFormat>
  <Paragraphs>88</Paragraphs>
  <Slides>22</Slides>
  <Notes>2</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22</vt:i4>
      </vt:variant>
    </vt:vector>
  </HeadingPairs>
  <TitlesOfParts>
    <vt:vector size="33" baseType="lpstr">
      <vt:lpstr>Arial</vt:lpstr>
      <vt:lpstr>Calibri</vt:lpstr>
      <vt:lpstr>Consolas</vt:lpstr>
      <vt:lpstr>Corbel</vt:lpstr>
      <vt:lpstr>DejaVu Sans</vt:lpstr>
      <vt:lpstr>erdana</vt:lpstr>
      <vt:lpstr>raleway</vt:lpstr>
      <vt:lpstr>Roboto</vt:lpstr>
      <vt:lpstr>Segoe UI</vt:lpstr>
      <vt:lpstr>Verdana</vt:lpstr>
      <vt:lpstr>oop_simon</vt:lpstr>
      <vt:lpstr>  תכנות מונחה עצמים  תרגול 02 </vt:lpstr>
      <vt:lpstr>נושאים להיום</vt:lpstr>
      <vt:lpstr>חזרה</vt:lpstr>
      <vt:lpstr>חזרה</vt:lpstr>
      <vt:lpstr>חזרה</vt:lpstr>
      <vt:lpstr>Classes Modifier </vt:lpstr>
      <vt:lpstr>Upcast and Downcast</vt:lpstr>
      <vt:lpstr>compare Objects</vt:lpstr>
      <vt:lpstr>Comparable</vt:lpstr>
      <vt:lpstr>Comparator</vt:lpstr>
      <vt:lpstr>Iterable </vt:lpstr>
      <vt:lpstr>Iterator</vt:lpstr>
      <vt:lpstr>שאלה ממבחן </vt:lpstr>
      <vt:lpstr>שאלה ממבחן תשובה</vt:lpstr>
      <vt:lpstr>Java Collections Interface    </vt:lpstr>
      <vt:lpstr>Java Collections Framework   </vt:lpstr>
      <vt:lpstr>Exceptions </vt:lpstr>
      <vt:lpstr>Java Files </vt:lpstr>
      <vt:lpstr>Create a File </vt:lpstr>
      <vt:lpstr>Write To a File </vt:lpstr>
      <vt:lpstr>מצגת של PowerPoint‏</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01</dc:title>
  <dc:creator>שער ראשי רה''ע</dc:creator>
  <cp:lastModifiedBy>visitor_user</cp:lastModifiedBy>
  <cp:revision>56</cp:revision>
  <dcterms:created xsi:type="dcterms:W3CDTF">2020-10-06T15:58:10Z</dcterms:created>
  <dcterms:modified xsi:type="dcterms:W3CDTF">2020-10-27T19:33:07Z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0x01010053A2EDF334658E45BBDD803A8D2E66C9</vt:lpwstr>
  </property>
</Properties>
</file>