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2"/>
  </p:notesMasterIdLst>
  <p:sldIdLst>
    <p:sldId id="256" r:id="rId2"/>
    <p:sldId id="266" r:id="rId3"/>
    <p:sldId id="267" r:id="rId4"/>
    <p:sldId id="271" r:id="rId5"/>
    <p:sldId id="272" r:id="rId6"/>
    <p:sldId id="273" r:id="rId7"/>
    <p:sldId id="270" r:id="rId8"/>
    <p:sldId id="260" r:id="rId9"/>
    <p:sldId id="25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Shtober" initials="AS" lastIdx="1" clrIdx="0">
    <p:extLst>
      <p:ext uri="{19B8F6BF-5375-455C-9EA6-DF929625EA0E}">
        <p15:presenceInfo xmlns:p15="http://schemas.microsoft.com/office/powerpoint/2012/main" userId="S::shtoberamit@campus.technion.ac.il::48301950-cdf8-4b4c-800d-dbfaf57804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15F137-7A9B-4CC2-A8BE-824924B27E21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6BED9DD-9A08-4067-B2D7-7442674B61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4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2F9D0-C424-4ADD-9772-B0108474362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3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2F9D0-C424-4ADD-9772-B0108474362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71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914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08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ED9DD-9A08-4067-B2D7-7442674B610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4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59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8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4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9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9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707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9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70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5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570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86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2B01C-C67B-4CA3-AEFF-EA367EB4A8AB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4A3E-BC13-469B-BC35-E392FC2491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2937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F474E0-C60B-4694-ACA8-51BFD711B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8"/>
            <a:ext cx="9144000" cy="1504944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Deep Neural Network</a:t>
            </a:r>
            <a:br>
              <a:rPr lang="en-US" sz="5300" b="1" dirty="0"/>
            </a:br>
            <a:r>
              <a:rPr lang="en-US" sz="5300" b="1" dirty="0"/>
              <a:t>On FPGA</a:t>
            </a:r>
            <a:br>
              <a:rPr lang="en-US" b="1" dirty="0"/>
            </a:br>
            <a:r>
              <a:rPr lang="en-US" sz="3600" b="1" dirty="0"/>
              <a:t>PDR</a:t>
            </a:r>
            <a:br>
              <a:rPr lang="en-US" b="1" dirty="0"/>
            </a:b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8D66BE6-0F16-490D-9B83-68C3DFA3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7"/>
            <a:ext cx="9144000" cy="270882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Students:</a:t>
            </a:r>
          </a:p>
          <a:p>
            <a:r>
              <a:rPr lang="en-US" sz="2000" dirty="0"/>
              <a:t>Amit Shtober</a:t>
            </a:r>
          </a:p>
          <a:p>
            <a:r>
              <a:rPr lang="en-US" sz="2000" dirty="0"/>
              <a:t>Alon Nemirovsky</a:t>
            </a:r>
          </a:p>
          <a:p>
            <a:endParaRPr lang="en-US" sz="2000" dirty="0"/>
          </a:p>
          <a:p>
            <a:r>
              <a:rPr lang="en-US" sz="2000" b="1" dirty="0"/>
              <a:t>Supervisors:</a:t>
            </a:r>
          </a:p>
          <a:p>
            <a:r>
              <a:rPr lang="en-US" sz="2000" dirty="0"/>
              <a:t>Ina Rivkin</a:t>
            </a:r>
          </a:p>
          <a:p>
            <a:r>
              <a:rPr lang="en-US" sz="2000" dirty="0"/>
              <a:t>Oz Shmueli</a:t>
            </a:r>
          </a:p>
        </p:txBody>
      </p:sp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F309690-56AE-447B-B85C-046DA188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5" y="158488"/>
            <a:ext cx="4122777" cy="777307"/>
          </a:xfrm>
          <a:prstGeom prst="rect">
            <a:avLst/>
          </a:prstGeom>
        </p:spPr>
      </p:pic>
      <p:pic>
        <p:nvPicPr>
          <p:cNvPr id="8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116BA01-6B63-4DC7-BDBC-D4067EED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94" y="158488"/>
            <a:ext cx="2583404" cy="754445"/>
          </a:xfrm>
          <a:prstGeom prst="rect">
            <a:avLst/>
          </a:prstGeom>
        </p:spPr>
      </p:pic>
      <p:pic>
        <p:nvPicPr>
          <p:cNvPr id="10" name="תמונה 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02EC79F8-668B-4801-A127-74F617759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00" y="66724"/>
            <a:ext cx="2673510" cy="1129088"/>
          </a:xfrm>
          <a:prstGeom prst="rect">
            <a:avLst/>
          </a:prstGeom>
        </p:spPr>
      </p:pic>
      <p:sp>
        <p:nvSpPr>
          <p:cNvPr id="9" name="כותרת משנה 2">
            <a:extLst>
              <a:ext uri="{FF2B5EF4-FFF2-40B4-BE49-F238E27FC236}">
                <a16:creationId xmlns:a16="http://schemas.microsoft.com/office/drawing/2014/main" id="{9A9D9603-A663-4AED-9EA1-650978FB2FA0}"/>
              </a:ext>
            </a:extLst>
          </p:cNvPr>
          <p:cNvSpPr txBox="1">
            <a:spLocks/>
          </p:cNvSpPr>
          <p:nvPr/>
        </p:nvSpPr>
        <p:spPr>
          <a:xfrm>
            <a:off x="-642459" y="6203170"/>
            <a:ext cx="4221966" cy="496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b="1" dirty="0"/>
              <a:t>Winter 2020-2021</a:t>
            </a:r>
          </a:p>
        </p:txBody>
      </p:sp>
    </p:spTree>
    <p:extLst>
      <p:ext uri="{BB962C8B-B14F-4D97-AF65-F5344CB8AC3E}">
        <p14:creationId xmlns:p14="http://schemas.microsoft.com/office/powerpoint/2010/main" val="199932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586F13-6E59-4A61-A8EB-B654110A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5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Schedule</a:t>
            </a:r>
            <a:endParaRPr lang="he-IL" b="1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14581CC0-F4F4-40D9-8043-08BDF0C8C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17284"/>
              </p:ext>
            </p:extLst>
          </p:nvPr>
        </p:nvGraphicFramePr>
        <p:xfrm>
          <a:off x="1872203" y="1806098"/>
          <a:ext cx="8127999" cy="3945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81320">
                  <a:extLst>
                    <a:ext uri="{9D8B030D-6E8A-4147-A177-3AD203B41FA5}">
                      <a16:colId xmlns:a16="http://schemas.microsoft.com/office/drawing/2014/main" val="4066592431"/>
                    </a:ext>
                  </a:extLst>
                </a:gridCol>
                <a:gridCol w="2032987">
                  <a:extLst>
                    <a:ext uri="{9D8B030D-6E8A-4147-A177-3AD203B41FA5}">
                      <a16:colId xmlns:a16="http://schemas.microsoft.com/office/drawing/2014/main" val="2734978530"/>
                    </a:ext>
                  </a:extLst>
                </a:gridCol>
                <a:gridCol w="4013692">
                  <a:extLst>
                    <a:ext uri="{9D8B030D-6E8A-4147-A177-3AD203B41FA5}">
                      <a16:colId xmlns:a16="http://schemas.microsoft.com/office/drawing/2014/main" val="1304958253"/>
                    </a:ext>
                  </a:extLst>
                </a:gridCol>
              </a:tblGrid>
              <a:tr h="35636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Duration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Start Date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Task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94762"/>
                  </a:ext>
                </a:extLst>
              </a:tr>
              <a:tr h="89090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Week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21.10.20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Reach basic understanding the product and its capabilities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68751"/>
                  </a:ext>
                </a:extLst>
              </a:tr>
              <a:tr h="62363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Two and half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28.10.20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Creating a Working environment for the tools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99897"/>
                  </a:ext>
                </a:extLst>
              </a:tr>
              <a:tr h="89090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Two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15.11.20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i="0" dirty="0">
                          <a:effectLst/>
                          <a:latin typeface="Calibri (גוף)"/>
                        </a:rPr>
                        <a:t>R</a:t>
                      </a:r>
                      <a:r>
                        <a:rPr lang="en-US" sz="1800" dirty="0">
                          <a:latin typeface="Calibri (גוף)"/>
                        </a:rPr>
                        <a:t>unning full procedure on the model resnet50 from Xilinx Zoo to the Board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71305"/>
                  </a:ext>
                </a:extLst>
              </a:tr>
              <a:tr h="115818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3-4 weeks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7.12.20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effectLst/>
                          <a:latin typeface="Calibri (גוף)"/>
                        </a:rPr>
                        <a:t>R</a:t>
                      </a:r>
                      <a:r>
                        <a:rPr lang="en-US" sz="1800" dirty="0">
                          <a:latin typeface="Calibri (גוף)"/>
                        </a:rPr>
                        <a:t>unning full procedure on the model resnet50 from </a:t>
                      </a:r>
                      <a:r>
                        <a:rPr lang="en-US" sz="1800" b="1" dirty="0">
                          <a:latin typeface="Calibri (גוף)"/>
                        </a:rPr>
                        <a:t>Tensorflow</a:t>
                      </a:r>
                      <a:r>
                        <a:rPr lang="en-US" sz="1800" dirty="0">
                          <a:latin typeface="Calibri (גוף)"/>
                        </a:rPr>
                        <a:t> Zoo to the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15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4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B767B1-06A3-4330-B4FF-6DD42A56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29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Deep Neural Network 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63D4A9-9E12-469A-9874-C34D5D1C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93" y="1299941"/>
            <a:ext cx="10824411" cy="350584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Creation of Neural Network was inspired by the human brain and the way it functions </a:t>
            </a:r>
          </a:p>
          <a:p>
            <a:pPr algn="l" rtl="0"/>
            <a:r>
              <a:rPr lang="en-US" dirty="0"/>
              <a:t>Works according to the algorithm and can predict a solution based on experience</a:t>
            </a:r>
          </a:p>
          <a:p>
            <a:pPr algn="l" rtl="0"/>
            <a:r>
              <a:rPr lang="en-US" dirty="0"/>
              <a:t>The system has process layers that indicates on the depth of the Neural Network</a:t>
            </a:r>
          </a:p>
          <a:p>
            <a:pPr algn="l" rtl="0"/>
            <a:r>
              <a:rPr lang="en-US" dirty="0"/>
              <a:t>This method is very popular and highly used today </a:t>
            </a:r>
          </a:p>
          <a:p>
            <a:pPr algn="l" rtl="0"/>
            <a:endParaRPr lang="en-US" dirty="0"/>
          </a:p>
          <a:p>
            <a:pPr algn="l" rtl="0"/>
            <a:endParaRPr lang="en-US" sz="3200" dirty="0"/>
          </a:p>
          <a:p>
            <a:pPr algn="l" rtl="0"/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09338E0-C2B7-4500-8728-C64B97F9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95" y="4555871"/>
            <a:ext cx="4762415" cy="20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B767B1-06A3-4330-B4FF-6DD42A56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4291"/>
            <a:ext cx="10515600" cy="1940411"/>
          </a:xfrm>
        </p:spPr>
        <p:txBody>
          <a:bodyPr/>
          <a:lstStyle/>
          <a:p>
            <a:pPr algn="ctr"/>
            <a:r>
              <a:rPr lang="en-US" b="1" dirty="0"/>
              <a:t>Creating The Network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63D4A9-9E12-469A-9874-C34D5D1C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93" y="1907928"/>
            <a:ext cx="10824411" cy="4279808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3200" dirty="0"/>
              <a:t>Full process of creating working neural network Includes:</a:t>
            </a:r>
          </a:p>
          <a:p>
            <a:pPr lvl="1" algn="l" rtl="0"/>
            <a:r>
              <a:rPr lang="en-US" sz="2800" dirty="0"/>
              <a:t>Creating the model </a:t>
            </a:r>
          </a:p>
          <a:p>
            <a:pPr lvl="1" algn="l" rtl="0"/>
            <a:r>
              <a:rPr lang="en-US" sz="2800" dirty="0"/>
              <a:t>Train it using CPU/GPU</a:t>
            </a:r>
          </a:p>
          <a:p>
            <a:pPr lvl="1" algn="l" rtl="0"/>
            <a:r>
              <a:rPr lang="en-US" sz="2800" dirty="0"/>
              <a:t>Optimize the model</a:t>
            </a:r>
          </a:p>
          <a:p>
            <a:pPr lvl="2" algn="l" rtl="0"/>
            <a:r>
              <a:rPr lang="en-US" sz="2800" dirty="0"/>
              <a:t>Goal is to reduce model complexity with minimal accuracy impact and maintain low latency with high throughput </a:t>
            </a:r>
          </a:p>
          <a:p>
            <a:pPr lvl="2" algn="l" rtl="0"/>
            <a:r>
              <a:rPr lang="en-US" sz="2800" dirty="0"/>
              <a:t>For example: converting the 32-bit floating-point weights to fixed-point or minimize the number of layers in the model 		</a:t>
            </a:r>
          </a:p>
          <a:p>
            <a:pPr lvl="1" algn="l" rtl="0"/>
            <a:r>
              <a:rPr lang="en-US" sz="2800" dirty="0"/>
              <a:t>Inference which can be done on various machines such as host using GPU or dedicated Hardware</a:t>
            </a:r>
          </a:p>
          <a:p>
            <a:pPr lvl="1" algn="l" rtl="0"/>
            <a:r>
              <a:rPr lang="en-US" sz="2800" dirty="0"/>
              <a:t>Create and manufacture the dedicated hardware which will run the Inference stage</a:t>
            </a:r>
          </a:p>
        </p:txBody>
      </p:sp>
    </p:spTree>
    <p:extLst>
      <p:ext uri="{BB962C8B-B14F-4D97-AF65-F5344CB8AC3E}">
        <p14:creationId xmlns:p14="http://schemas.microsoft.com/office/powerpoint/2010/main" val="16509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74A14-889A-471E-AFEB-871A340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65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The Problems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5E5AB6-5484-4D67-9A5E-83C6E87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8" y="1690688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Creating dedicated hardware is </a:t>
            </a:r>
            <a:r>
              <a:rPr lang="en-US" b="1" i="1" dirty="0"/>
              <a:t>hard</a:t>
            </a:r>
          </a:p>
          <a:p>
            <a:pPr lvl="1" algn="l" rtl="0"/>
            <a:r>
              <a:rPr lang="en-US" dirty="0"/>
              <a:t>The process of creating a fully working chip could take years</a:t>
            </a:r>
          </a:p>
          <a:p>
            <a:pPr lvl="1" algn="l" rtl="0"/>
            <a:r>
              <a:rPr lang="en-US" dirty="0"/>
              <a:t>Expensive process</a:t>
            </a:r>
          </a:p>
          <a:p>
            <a:pPr algn="l" rtl="0"/>
            <a:r>
              <a:rPr lang="en-US" dirty="0"/>
              <a:t>Model optimization is </a:t>
            </a:r>
            <a:r>
              <a:rPr lang="en-US" b="1" i="1" dirty="0"/>
              <a:t>difficult</a:t>
            </a:r>
          </a:p>
          <a:p>
            <a:pPr lvl="1" algn="l" rtl="0"/>
            <a:r>
              <a:rPr lang="en-US" dirty="0"/>
              <a:t> Complex to reach a significant improvement</a:t>
            </a:r>
          </a:p>
          <a:p>
            <a:pPr lvl="1" algn="l" rtl="0"/>
            <a:r>
              <a:rPr lang="en-US" dirty="0"/>
              <a:t> Long and slow process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9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9EF3AF-D768-4CEF-9711-11660CAC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98" y="451700"/>
            <a:ext cx="10515600" cy="800100"/>
          </a:xfrm>
        </p:spPr>
        <p:txBody>
          <a:bodyPr/>
          <a:lstStyle/>
          <a:p>
            <a:pPr algn="ctr"/>
            <a:r>
              <a:rPr lang="en-US" sz="4400" b="1" dirty="0"/>
              <a:t>Vitis-AI Ecosystem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D03D80-EFBC-4538-9750-DAFF25C0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8" y="1371600"/>
            <a:ext cx="11489554" cy="4876800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Xilinx offers a full ecosystem which helps deal with those problems. It includes:</a:t>
            </a:r>
          </a:p>
          <a:p>
            <a:pPr lvl="1" algn="l" rtl="0"/>
            <a:r>
              <a:rPr lang="en-US" sz="2400" dirty="0"/>
              <a:t>Dedicated IP which called </a:t>
            </a:r>
            <a:r>
              <a:rPr lang="en-US" sz="2400" b="1" i="1" dirty="0"/>
              <a:t>DPU</a:t>
            </a:r>
          </a:p>
          <a:p>
            <a:pPr lvl="1" algn="l" rtl="0"/>
            <a:r>
              <a:rPr lang="en-US" b="1" dirty="0"/>
              <a:t>AI Zoo </a:t>
            </a:r>
            <a:r>
              <a:rPr lang="en-US" dirty="0"/>
              <a:t>- Repository which includes optimized deep learning models. Great for quick start with pre-trained models.</a:t>
            </a:r>
          </a:p>
          <a:p>
            <a:pPr lvl="1" algn="l" rtl="0"/>
            <a:r>
              <a:rPr lang="en-US" b="1" i="0" dirty="0">
                <a:effectLst/>
                <a:latin typeface="Calibri (גוף)"/>
              </a:rPr>
              <a:t>Quantizer - </a:t>
            </a:r>
            <a:r>
              <a:rPr lang="en-US" b="0" i="0" dirty="0">
                <a:effectLst/>
                <a:latin typeface="Calibri (גוף)"/>
              </a:rPr>
              <a:t>Takes a floating-point model and performs pre-processing and then quantizes the weights/biases and activations to the given bit width</a:t>
            </a:r>
          </a:p>
          <a:p>
            <a:pPr lvl="1" algn="l" rtl="0"/>
            <a:r>
              <a:rPr lang="en-US" b="1" i="0" dirty="0">
                <a:effectLst/>
                <a:latin typeface="Calibri (גוף)"/>
              </a:rPr>
              <a:t>Compiler - </a:t>
            </a:r>
            <a:r>
              <a:rPr lang="en-US" b="0" i="0" dirty="0">
                <a:effectLst/>
                <a:latin typeface="Calibri (גוף)"/>
              </a:rPr>
              <a:t>Maps a network model into a highly optimized DPU instruction sequence</a:t>
            </a:r>
          </a:p>
          <a:p>
            <a:pPr lvl="1" algn="l" rtl="0"/>
            <a:r>
              <a:rPr lang="en-US" b="1" dirty="0">
                <a:latin typeface="Calibri (גוף)"/>
              </a:rPr>
              <a:t>Optimizer – </a:t>
            </a:r>
            <a:r>
              <a:rPr lang="en-US" b="0" i="0" dirty="0">
                <a:effectLst/>
                <a:latin typeface="Calibri (גוף)"/>
              </a:rPr>
              <a:t>Prunes redundant connections in neural </a:t>
            </a:r>
          </a:p>
          <a:p>
            <a:pPr marL="457200" lvl="1" indent="0" algn="l" rtl="0">
              <a:buNone/>
            </a:pPr>
            <a:r>
              <a:rPr lang="en-US" dirty="0">
                <a:latin typeface="Calibri (גוף)"/>
              </a:rPr>
              <a:t>		    </a:t>
            </a:r>
            <a:r>
              <a:rPr lang="en-US" b="0" i="0" dirty="0">
                <a:effectLst/>
                <a:latin typeface="Calibri (גוף)"/>
              </a:rPr>
              <a:t>networks and reduces the overall </a:t>
            </a:r>
          </a:p>
          <a:p>
            <a:pPr marL="457200" lvl="1" indent="0" algn="l" rtl="0">
              <a:buNone/>
            </a:pPr>
            <a:r>
              <a:rPr lang="en-US" b="0" i="0" dirty="0">
                <a:effectLst/>
                <a:latin typeface="Calibri (גוף)"/>
              </a:rPr>
              <a:t>                          required operations</a:t>
            </a:r>
          </a:p>
          <a:p>
            <a:pPr lvl="1" algn="l" rtl="0"/>
            <a:r>
              <a:rPr lang="en-US" b="1" dirty="0">
                <a:latin typeface="Calibri (גוף)"/>
              </a:rPr>
              <a:t>Profiler</a:t>
            </a:r>
            <a:r>
              <a:rPr lang="en-US" dirty="0">
                <a:latin typeface="Calibri (גוף)"/>
              </a:rPr>
              <a:t> - Application level tool that can help to</a:t>
            </a:r>
          </a:p>
          <a:p>
            <a:pPr marL="457200" lvl="1" indent="0" algn="l" rtl="0">
              <a:buNone/>
            </a:pPr>
            <a:r>
              <a:rPr lang="en-US" dirty="0">
                <a:latin typeface="Calibri (גוף)"/>
              </a:rPr>
              <a:t>	             optimize the whole AI application by detecting</a:t>
            </a:r>
          </a:p>
          <a:p>
            <a:pPr marL="457200" lvl="1" indent="0" algn="l" rtl="0">
              <a:buNone/>
            </a:pPr>
            <a:r>
              <a:rPr lang="en-US" dirty="0">
                <a:latin typeface="Calibri (גוף)"/>
              </a:rPr>
              <a:t>                     the bottleneck of the whole AI application</a:t>
            </a:r>
            <a:endParaRPr lang="he-IL" b="1" dirty="0">
              <a:latin typeface="Calibri (גוף)"/>
            </a:endParaRPr>
          </a:p>
          <a:p>
            <a:pPr lvl="1" algn="l" rtl="0"/>
            <a:endParaRPr lang="en-US" sz="2400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A786AB7-9A7C-4212-AA83-DECB7037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305" y="4007871"/>
            <a:ext cx="2974358" cy="25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3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D7C9AB44-6E3C-4A16-9A1D-9DC477B0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11" y="1814416"/>
            <a:ext cx="11002436" cy="900383"/>
          </a:xfrm>
        </p:spPr>
        <p:txBody>
          <a:bodyPr vert="horz" lIns="91440" tIns="45720" rIns="91440" bIns="45720" rtlCol="0">
            <a:normAutofit/>
          </a:bodyPr>
          <a:lstStyle/>
          <a:p>
            <a:pPr algn="l" rtl="0"/>
            <a:r>
              <a:rPr lang="en-US" sz="2000" dirty="0"/>
              <a:t>An integrated circuit designed to be configured by a designer using HDL</a:t>
            </a:r>
          </a:p>
          <a:p>
            <a:pPr algn="l" rtl="0"/>
            <a:r>
              <a:rPr lang="en-US" sz="2000" dirty="0"/>
              <a:t>Great for parallel tasks (adders and multipliers)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392046F-6092-4EAF-BAF1-0882442A3CAA}"/>
              </a:ext>
            </a:extLst>
          </p:cNvPr>
          <p:cNvSpPr/>
          <p:nvPr/>
        </p:nvSpPr>
        <p:spPr>
          <a:xfrm>
            <a:off x="1098954" y="2877764"/>
            <a:ext cx="9381531" cy="345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b="1" dirty="0">
              <a:latin typeface="Lato-Regular"/>
            </a:endParaRPr>
          </a:p>
          <a:p>
            <a:pPr algn="ctr"/>
            <a:endParaRPr lang="en-US" sz="1800" b="1" dirty="0">
              <a:latin typeface="Lato-Regular"/>
            </a:endParaRPr>
          </a:p>
          <a:p>
            <a:pPr algn="ctr"/>
            <a:endParaRPr lang="he-IL" sz="18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6" name="כותרת 1">
            <a:extLst>
              <a:ext uri="{FF2B5EF4-FFF2-40B4-BE49-F238E27FC236}">
                <a16:creationId xmlns:a16="http://schemas.microsoft.com/office/drawing/2014/main" id="{C8D780BB-751F-434F-AEF2-E8721FC23F88}"/>
              </a:ext>
            </a:extLst>
          </p:cNvPr>
          <p:cNvSpPr txBox="1">
            <a:spLocks/>
          </p:cNvSpPr>
          <p:nvPr/>
        </p:nvSpPr>
        <p:spPr>
          <a:xfrm>
            <a:off x="838199" y="2242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Lato-Regular"/>
              </a:rPr>
              <a:t>ZCU104</a:t>
            </a:r>
            <a:r>
              <a:rPr lang="en-US" sz="4000" b="1" dirty="0"/>
              <a:t> </a:t>
            </a:r>
            <a:r>
              <a:rPr lang="en-US" sz="4000" b="1" i="0" u="none" strike="noStrike" baseline="0" dirty="0">
                <a:latin typeface="Lato-Regular"/>
              </a:rPr>
              <a:t>evaluation board</a:t>
            </a:r>
            <a:endParaRPr lang="he-IL" sz="4000" b="1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166F5B9A-706C-4EA5-AC73-F6B391154DC5}"/>
              </a:ext>
            </a:extLst>
          </p:cNvPr>
          <p:cNvSpPr/>
          <p:nvPr/>
        </p:nvSpPr>
        <p:spPr>
          <a:xfrm>
            <a:off x="1196386" y="3518873"/>
            <a:ext cx="1698302" cy="385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UART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561ECB84-3B47-4A76-AA28-C4B9B3412D3E}"/>
              </a:ext>
            </a:extLst>
          </p:cNvPr>
          <p:cNvSpPr/>
          <p:nvPr/>
        </p:nvSpPr>
        <p:spPr>
          <a:xfrm>
            <a:off x="1228645" y="4528100"/>
            <a:ext cx="1666043" cy="3608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SD CARD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3332514-4124-422C-A7D2-126D3C1E2994}"/>
              </a:ext>
            </a:extLst>
          </p:cNvPr>
          <p:cNvSpPr/>
          <p:nvPr/>
        </p:nvSpPr>
        <p:spPr>
          <a:xfrm>
            <a:off x="2992120" y="3014272"/>
            <a:ext cx="3588057" cy="31379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PL - FPGA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190E4D30-F447-4C7D-9EA5-7657780D74F2}"/>
              </a:ext>
            </a:extLst>
          </p:cNvPr>
          <p:cNvSpPr/>
          <p:nvPr/>
        </p:nvSpPr>
        <p:spPr>
          <a:xfrm>
            <a:off x="6736302" y="3014272"/>
            <a:ext cx="3588058" cy="19061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PS - </a:t>
            </a:r>
            <a:r>
              <a:rPr lang="en-US" sz="1800" dirty="0"/>
              <a:t>ARM® Cortex™-A53 processor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C666ADA9-0641-400F-81C1-5B1876C084E9}"/>
              </a:ext>
            </a:extLst>
          </p:cNvPr>
          <p:cNvSpPr/>
          <p:nvPr/>
        </p:nvSpPr>
        <p:spPr>
          <a:xfrm>
            <a:off x="1214709" y="4038537"/>
            <a:ext cx="1679979" cy="385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ETHERNET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F40079-A2B0-405A-9D23-BF4343FC0B71}"/>
              </a:ext>
            </a:extLst>
          </p:cNvPr>
          <p:cNvSpPr txBox="1"/>
          <p:nvPr/>
        </p:nvSpPr>
        <p:spPr>
          <a:xfrm>
            <a:off x="1085344" y="5077834"/>
            <a:ext cx="193459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dirty="0">
                <a:latin typeface="Lato-Regular"/>
              </a:rPr>
              <a:t>ZCU104</a:t>
            </a:r>
          </a:p>
          <a:p>
            <a:pPr algn="ctr"/>
            <a:r>
              <a:rPr lang="en-US" sz="1800" b="1" dirty="0"/>
              <a:t> </a:t>
            </a:r>
            <a:r>
              <a:rPr lang="en-US" sz="1800" b="1" i="0" u="none" strike="noStrike" baseline="0" dirty="0">
                <a:latin typeface="Lato-Regular"/>
              </a:rPr>
              <a:t>evaluation</a:t>
            </a:r>
          </a:p>
          <a:p>
            <a:pPr algn="ctr"/>
            <a:r>
              <a:rPr lang="en-US" sz="1800" b="1" i="0" u="none" strike="noStrike" baseline="0" dirty="0">
                <a:latin typeface="Lato-Regular"/>
              </a:rPr>
              <a:t> board</a:t>
            </a:r>
          </a:p>
          <a:p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3992D63-FB3F-4E5B-8744-583B7FC93FB5}"/>
              </a:ext>
            </a:extLst>
          </p:cNvPr>
          <p:cNvSpPr/>
          <p:nvPr/>
        </p:nvSpPr>
        <p:spPr>
          <a:xfrm>
            <a:off x="6736302" y="5026921"/>
            <a:ext cx="3588058" cy="1125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DDR4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3308932-669D-4D4C-8555-CE0BE499D9D6}"/>
              </a:ext>
            </a:extLst>
          </p:cNvPr>
          <p:cNvSpPr/>
          <p:nvPr/>
        </p:nvSpPr>
        <p:spPr>
          <a:xfrm>
            <a:off x="1191222" y="3014272"/>
            <a:ext cx="1722836" cy="3855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USB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81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58B05-0205-431A-B2E2-9BE843F1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DPU IP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61B497-4C27-4F0C-B4F1-9C35EA2C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7"/>
            <a:ext cx="10515600" cy="1914093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Dedicated IP which called </a:t>
            </a:r>
            <a:r>
              <a:rPr lang="en-US" sz="2400" b="1" i="1" dirty="0"/>
              <a:t>DPU</a:t>
            </a:r>
            <a:r>
              <a:rPr lang="en-US" sz="2400" dirty="0"/>
              <a:t>. It’s a programmable engine dedicated for convolutional neural network. There is a specialized instruction set for DPU, which enables DPU to work efficiently for many convolutional neural networks </a:t>
            </a:r>
          </a:p>
          <a:p>
            <a:pPr algn="l" rtl="0"/>
            <a:r>
              <a:rPr lang="en-US" sz="2400" dirty="0"/>
              <a:t>Along side the DPU IP we also receive VART - Vitis AI unified high-level C++/Python API that let us run instructions on the DPU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8A6EC0-5774-4108-B1EB-4DB20F880A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DB85ED0-70BA-41EA-BF0C-4FC3A0D1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2" r="1436" b="1891"/>
          <a:stretch/>
        </p:blipFill>
        <p:spPr>
          <a:xfrm>
            <a:off x="7456855" y="3528003"/>
            <a:ext cx="4110151" cy="2964872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5D53AD83-A90F-435A-9F45-7EBCC977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78" y="3528003"/>
            <a:ext cx="4803844" cy="29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9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6BFD3A-488F-418F-A6CA-194780C7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22" y="-1411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Full Process - Block Diagram</a:t>
            </a:r>
            <a:endParaRPr lang="he-IL" b="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C50939C-2FD6-401D-AEC1-60607B97F765}"/>
              </a:ext>
            </a:extLst>
          </p:cNvPr>
          <p:cNvSpPr/>
          <p:nvPr/>
        </p:nvSpPr>
        <p:spPr>
          <a:xfrm>
            <a:off x="4255548" y="2616365"/>
            <a:ext cx="2174304" cy="11160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Host code </a:t>
            </a:r>
          </a:p>
          <a:p>
            <a:pPr algn="ctr"/>
            <a:r>
              <a:rPr lang="en-US" b="1" dirty="0"/>
              <a:t> </a:t>
            </a:r>
            <a:r>
              <a:rPr lang="en-US" sz="1600" dirty="0"/>
              <a:t>VART based code, send instructions to the DPU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01B460B-8E42-45B6-8939-B849CC175692}"/>
              </a:ext>
            </a:extLst>
          </p:cNvPr>
          <p:cNvSpPr/>
          <p:nvPr/>
        </p:nvSpPr>
        <p:spPr>
          <a:xfrm>
            <a:off x="362291" y="2827606"/>
            <a:ext cx="1992862" cy="844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Untrained Model</a:t>
            </a:r>
            <a:endParaRPr lang="he-IL" b="1" dirty="0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D4626D66-5F32-485F-8DD1-E3352143072D}"/>
              </a:ext>
            </a:extLst>
          </p:cNvPr>
          <p:cNvSpPr/>
          <p:nvPr/>
        </p:nvSpPr>
        <p:spPr>
          <a:xfrm>
            <a:off x="7655462" y="1534902"/>
            <a:ext cx="1992862" cy="844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Quantized Model</a:t>
            </a:r>
            <a:endParaRPr lang="he-IL" b="1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71D38AC0-6E37-4161-BA3F-30F4C9435699}"/>
              </a:ext>
            </a:extLst>
          </p:cNvPr>
          <p:cNvSpPr/>
          <p:nvPr/>
        </p:nvSpPr>
        <p:spPr>
          <a:xfrm>
            <a:off x="9088066" y="2634849"/>
            <a:ext cx="2460756" cy="10791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Kernel code</a:t>
            </a:r>
          </a:p>
          <a:p>
            <a:pPr algn="ctr"/>
            <a:r>
              <a:rPr lang="en-US" b="1" dirty="0"/>
              <a:t>Compiled Model </a:t>
            </a:r>
            <a:br>
              <a:rPr lang="en-US" b="1" dirty="0"/>
            </a:br>
            <a:r>
              <a:rPr lang="en-US" b="1" dirty="0"/>
              <a:t>DPU instruction set</a:t>
            </a:r>
            <a:endParaRPr lang="he-IL" b="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0A914856-8DF9-47CA-841B-AC1E41D1112C}"/>
              </a:ext>
            </a:extLst>
          </p:cNvPr>
          <p:cNvSpPr/>
          <p:nvPr/>
        </p:nvSpPr>
        <p:spPr>
          <a:xfrm>
            <a:off x="4255548" y="1535919"/>
            <a:ext cx="1992862" cy="844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Trained Model</a:t>
            </a:r>
            <a:endParaRPr lang="he-IL" b="1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B6A7C975-C97B-4ACD-B93E-D8AA7BBF9A3E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2355153" y="1958349"/>
            <a:ext cx="1900395" cy="129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מלבן 27">
            <a:extLst>
              <a:ext uri="{FF2B5EF4-FFF2-40B4-BE49-F238E27FC236}">
                <a16:creationId xmlns:a16="http://schemas.microsoft.com/office/drawing/2014/main" id="{7F47E468-907B-4FD5-9145-1C4B067DAB08}"/>
              </a:ext>
            </a:extLst>
          </p:cNvPr>
          <p:cNvSpPr/>
          <p:nvPr/>
        </p:nvSpPr>
        <p:spPr>
          <a:xfrm>
            <a:off x="2568628" y="2522411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using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Tensorflow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FEEFAF5B-694E-4FD7-8873-DB3C981AE891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 flipV="1">
            <a:off x="6248410" y="1957332"/>
            <a:ext cx="1407052" cy="1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EF6671B1-BEC1-4696-9808-6D2CAC19E852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648324" y="1957332"/>
            <a:ext cx="670120" cy="677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מלבן 51">
            <a:extLst>
              <a:ext uri="{FF2B5EF4-FFF2-40B4-BE49-F238E27FC236}">
                <a16:creationId xmlns:a16="http://schemas.microsoft.com/office/drawing/2014/main" id="{75572288-5A8E-4CC9-807D-31A163590783}"/>
              </a:ext>
            </a:extLst>
          </p:cNvPr>
          <p:cNvSpPr/>
          <p:nvPr/>
        </p:nvSpPr>
        <p:spPr>
          <a:xfrm>
            <a:off x="5950946" y="1381668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i="0" dirty="0">
                <a:solidFill>
                  <a:schemeClr val="tx1"/>
                </a:solidFill>
                <a:effectLst/>
                <a:latin typeface="Calibri (גוף)"/>
              </a:rPr>
              <a:t>V-AI Quantizer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30ED50F9-ADDF-43B3-A5AA-5740E3CAF093}"/>
              </a:ext>
            </a:extLst>
          </p:cNvPr>
          <p:cNvSpPr/>
          <p:nvPr/>
        </p:nvSpPr>
        <p:spPr>
          <a:xfrm>
            <a:off x="9394190" y="1693370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i="0" dirty="0">
                <a:solidFill>
                  <a:schemeClr val="tx1"/>
                </a:solidFill>
                <a:effectLst/>
                <a:latin typeface="Calibri (גוף)"/>
              </a:rPr>
              <a:t>V-AI Compiler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61" name="מלבן 60">
            <a:extLst>
              <a:ext uri="{FF2B5EF4-FFF2-40B4-BE49-F238E27FC236}">
                <a16:creationId xmlns:a16="http://schemas.microsoft.com/office/drawing/2014/main" id="{D1BC8507-321D-4C82-ABE6-D540A5832071}"/>
              </a:ext>
            </a:extLst>
          </p:cNvPr>
          <p:cNvSpPr/>
          <p:nvPr/>
        </p:nvSpPr>
        <p:spPr>
          <a:xfrm>
            <a:off x="348806" y="1038188"/>
            <a:ext cx="1992862" cy="8448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Xilinx Zoo</a:t>
            </a:r>
            <a:endParaRPr lang="he-IL" b="1" dirty="0"/>
          </a:p>
        </p:txBody>
      </p: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03669C0E-4319-4ABC-84FB-7C7098DD7DF7}"/>
              </a:ext>
            </a:extLst>
          </p:cNvPr>
          <p:cNvCxnSpPr>
            <a:stCxn id="61" idx="3"/>
            <a:endCxn id="25" idx="1"/>
          </p:cNvCxnSpPr>
          <p:nvPr/>
        </p:nvCxnSpPr>
        <p:spPr>
          <a:xfrm>
            <a:off x="2341668" y="1460618"/>
            <a:ext cx="1913880" cy="49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מלבן 65">
            <a:extLst>
              <a:ext uri="{FF2B5EF4-FFF2-40B4-BE49-F238E27FC236}">
                <a16:creationId xmlns:a16="http://schemas.microsoft.com/office/drawing/2014/main" id="{3D18D248-223D-46EF-AC4D-94B7FE487336}"/>
              </a:ext>
            </a:extLst>
          </p:cNvPr>
          <p:cNvSpPr/>
          <p:nvPr/>
        </p:nvSpPr>
        <p:spPr>
          <a:xfrm>
            <a:off x="2469908" y="899962"/>
            <a:ext cx="1958650" cy="859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Fetch trained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Model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86022B4C-7FF6-49A6-A8AC-C02D97A0803B}"/>
              </a:ext>
            </a:extLst>
          </p:cNvPr>
          <p:cNvSpPr/>
          <p:nvPr/>
        </p:nvSpPr>
        <p:spPr>
          <a:xfrm>
            <a:off x="3054634" y="4129695"/>
            <a:ext cx="5865815" cy="250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E4F39A15-B1B6-4888-8D43-D471D7F4800E}"/>
              </a:ext>
            </a:extLst>
          </p:cNvPr>
          <p:cNvSpPr/>
          <p:nvPr/>
        </p:nvSpPr>
        <p:spPr>
          <a:xfrm>
            <a:off x="5950684" y="4710633"/>
            <a:ext cx="2830432" cy="1797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DPUS</a:t>
            </a:r>
            <a:br>
              <a:rPr lang="en-US" dirty="0"/>
            </a:br>
            <a:r>
              <a:rPr lang="en-US" dirty="0"/>
              <a:t>run the DPU instructions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E26B99E-5AC0-47AF-903C-7191FC623E92}"/>
              </a:ext>
            </a:extLst>
          </p:cNvPr>
          <p:cNvSpPr/>
          <p:nvPr/>
        </p:nvSpPr>
        <p:spPr>
          <a:xfrm>
            <a:off x="3161164" y="4710633"/>
            <a:ext cx="2732228" cy="1797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br>
              <a:rPr lang="en-US" sz="1800" dirty="0"/>
            </a:br>
            <a:r>
              <a:rPr lang="en-US" sz="1800" dirty="0"/>
              <a:t>ARM </a:t>
            </a:r>
            <a:br>
              <a:rPr lang="en-US" sz="1800" dirty="0"/>
            </a:br>
            <a:r>
              <a:rPr lang="en-US" sz="1800" dirty="0"/>
              <a:t> run the host code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1A08C87A-116A-4625-A553-70147D0C0805}"/>
              </a:ext>
            </a:extLst>
          </p:cNvPr>
          <p:cNvSpPr/>
          <p:nvPr/>
        </p:nvSpPr>
        <p:spPr>
          <a:xfrm>
            <a:off x="3161164" y="4230083"/>
            <a:ext cx="5619952" cy="3855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b="1" dirty="0">
                <a:latin typeface="Lato-Regular"/>
              </a:rPr>
              <a:t>ZCU104</a:t>
            </a:r>
            <a:r>
              <a:rPr lang="en-US" sz="1800" b="1" dirty="0"/>
              <a:t> </a:t>
            </a:r>
            <a:r>
              <a:rPr lang="en-US" sz="1800" b="1" i="0" u="none" strike="noStrike" baseline="0" dirty="0">
                <a:latin typeface="Lato-Regular"/>
              </a:rPr>
              <a:t>evaluation board</a:t>
            </a:r>
            <a:endParaRPr lang="he-IL" sz="1800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he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11BBEBBA-2BDF-4682-B51C-E7B9FA9B40CD}"/>
              </a:ext>
            </a:extLst>
          </p:cNvPr>
          <p:cNvCxnSpPr>
            <a:cxnSpLocks/>
          </p:cNvCxnSpPr>
          <p:nvPr/>
        </p:nvCxnSpPr>
        <p:spPr>
          <a:xfrm>
            <a:off x="4527278" y="3752227"/>
            <a:ext cx="0" cy="149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54BE6399-B08E-4456-A34A-D6B4C8B2594A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6429852" y="3174410"/>
            <a:ext cx="2658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מלבן 72">
            <a:extLst>
              <a:ext uri="{FF2B5EF4-FFF2-40B4-BE49-F238E27FC236}">
                <a16:creationId xmlns:a16="http://schemas.microsoft.com/office/drawing/2014/main" id="{CD71608D-49DC-4FE1-9A14-EF8489AD6B9A}"/>
              </a:ext>
            </a:extLst>
          </p:cNvPr>
          <p:cNvSpPr/>
          <p:nvPr/>
        </p:nvSpPr>
        <p:spPr>
          <a:xfrm>
            <a:off x="6796511" y="2633179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Transfer to the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Host Code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81" name="מלבן 80">
            <a:extLst>
              <a:ext uri="{FF2B5EF4-FFF2-40B4-BE49-F238E27FC236}">
                <a16:creationId xmlns:a16="http://schemas.microsoft.com/office/drawing/2014/main" id="{D21F70E9-20EF-4568-B9E2-2877EB6FA392}"/>
              </a:ext>
            </a:extLst>
          </p:cNvPr>
          <p:cNvSpPr/>
          <p:nvPr/>
        </p:nvSpPr>
        <p:spPr>
          <a:xfrm>
            <a:off x="9509796" y="5802326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DPU IP Uploaded as a </a:t>
            </a:r>
            <a:r>
              <a:rPr lang="en-US" sz="1200" b="1" dirty="0">
                <a:solidFill>
                  <a:schemeClr val="tx1"/>
                </a:solidFill>
              </a:rPr>
              <a:t>bitfile</a:t>
            </a:r>
            <a:r>
              <a:rPr lang="en-US" sz="1200" dirty="0">
                <a:solidFill>
                  <a:schemeClr val="tx1"/>
                </a:solidFill>
              </a:rPr>
              <a:t> to the FPGA during board booting, using the SD CARD slot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69679FD6-C1DC-4EE5-8861-F3FE12DA72E1}"/>
              </a:ext>
            </a:extLst>
          </p:cNvPr>
          <p:cNvSpPr/>
          <p:nvPr/>
        </p:nvSpPr>
        <p:spPr>
          <a:xfrm>
            <a:off x="9120187" y="4860194"/>
            <a:ext cx="2819400" cy="783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DPU Verilog</a:t>
            </a:r>
            <a:br>
              <a:rPr lang="en-US" b="1" dirty="0"/>
            </a:br>
            <a:r>
              <a:rPr lang="en-US" b="1" dirty="0"/>
              <a:t>Xilinx IP</a:t>
            </a:r>
            <a:endParaRPr lang="he-IL" b="1" dirty="0"/>
          </a:p>
        </p:txBody>
      </p: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17E17844-DACA-40CA-9074-EF4802B26FDC}"/>
              </a:ext>
            </a:extLst>
          </p:cNvPr>
          <p:cNvCxnSpPr>
            <a:stCxn id="82" idx="1"/>
          </p:cNvCxnSpPr>
          <p:nvPr/>
        </p:nvCxnSpPr>
        <p:spPr>
          <a:xfrm flipH="1">
            <a:off x="7634486" y="5252026"/>
            <a:ext cx="1485701" cy="37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1ACA1A5A-B48E-482C-B0BF-C5875C649EF8}"/>
              </a:ext>
            </a:extLst>
          </p:cNvPr>
          <p:cNvCxnSpPr>
            <a:cxnSpLocks/>
          </p:cNvCxnSpPr>
          <p:nvPr/>
        </p:nvCxnSpPr>
        <p:spPr>
          <a:xfrm>
            <a:off x="5474519" y="5056447"/>
            <a:ext cx="9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מחבר חץ ישר 104">
            <a:extLst>
              <a:ext uri="{FF2B5EF4-FFF2-40B4-BE49-F238E27FC236}">
                <a16:creationId xmlns:a16="http://schemas.microsoft.com/office/drawing/2014/main" id="{EE49216D-8090-4199-8465-50A9C7D5553F}"/>
              </a:ext>
            </a:extLst>
          </p:cNvPr>
          <p:cNvCxnSpPr>
            <a:cxnSpLocks/>
          </p:cNvCxnSpPr>
          <p:nvPr/>
        </p:nvCxnSpPr>
        <p:spPr>
          <a:xfrm flipH="1">
            <a:off x="5432550" y="6203146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מלבן 107">
            <a:extLst>
              <a:ext uri="{FF2B5EF4-FFF2-40B4-BE49-F238E27FC236}">
                <a16:creationId xmlns:a16="http://schemas.microsoft.com/office/drawing/2014/main" id="{72AF2A39-C37F-4EA8-A594-CAD919E4F4F5}"/>
              </a:ext>
            </a:extLst>
          </p:cNvPr>
          <p:cNvSpPr/>
          <p:nvPr/>
        </p:nvSpPr>
        <p:spPr>
          <a:xfrm>
            <a:off x="5086965" y="4658554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Instructions</a:t>
            </a:r>
            <a:endParaRPr lang="he-IL" sz="1200" b="1" dirty="0">
              <a:solidFill>
                <a:schemeClr val="bg1"/>
              </a:solidFill>
            </a:endParaRPr>
          </a:p>
        </p:txBody>
      </p:sp>
      <p:sp>
        <p:nvSpPr>
          <p:cNvPr id="109" name="מלבן 108">
            <a:extLst>
              <a:ext uri="{FF2B5EF4-FFF2-40B4-BE49-F238E27FC236}">
                <a16:creationId xmlns:a16="http://schemas.microsoft.com/office/drawing/2014/main" id="{B3D25CDA-58FB-4A76-A51E-A8B7890A4FEC}"/>
              </a:ext>
            </a:extLst>
          </p:cNvPr>
          <p:cNvSpPr/>
          <p:nvPr/>
        </p:nvSpPr>
        <p:spPr>
          <a:xfrm>
            <a:off x="5083719" y="5796797"/>
            <a:ext cx="1727437" cy="5989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Results</a:t>
            </a:r>
            <a:endParaRPr lang="he-I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5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F800CC-985E-42F4-A5B1-48A2944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Goals</a:t>
            </a:r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2C026BB-E5FF-4C04-9C98-88275CD5BDC8}"/>
              </a:ext>
            </a:extLst>
          </p:cNvPr>
          <p:cNvSpPr txBox="1"/>
          <p:nvPr/>
        </p:nvSpPr>
        <p:spPr>
          <a:xfrm>
            <a:off x="657576" y="1739007"/>
            <a:ext cx="10696224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i="1" dirty="0"/>
              <a:t>Evaluate and validate the Xilinx Vitis-AI ecosystem :</a:t>
            </a:r>
            <a:endParaRPr lang="he-IL" sz="3200" b="1" i="1" dirty="0"/>
          </a:p>
          <a:p>
            <a:pPr algn="l"/>
            <a:endParaRPr lang="en-US" sz="2400" dirty="0"/>
          </a:p>
          <a:p>
            <a:pPr lvl="1"/>
            <a:r>
              <a:rPr lang="en-US" sz="2400" dirty="0">
                <a:latin typeface="Calibri (גוף)"/>
              </a:rPr>
              <a:t>1. Understanding Vitis-AI ecosystem</a:t>
            </a:r>
            <a:endParaRPr lang="en-US" sz="2400" i="0" dirty="0">
              <a:effectLst/>
              <a:latin typeface="Calibri (גוף)"/>
            </a:endParaRPr>
          </a:p>
          <a:p>
            <a:pPr lvl="1"/>
            <a:r>
              <a:rPr lang="en-US" sz="2400" i="0" dirty="0">
                <a:effectLst/>
                <a:latin typeface="Calibri (גוף)"/>
              </a:rPr>
              <a:t>2. R</a:t>
            </a:r>
            <a:r>
              <a:rPr lang="en-US" sz="2400" dirty="0">
                <a:latin typeface="Calibri (גוף)"/>
              </a:rPr>
              <a:t>unning full flow of resnet50 model from Tensor Flow to the FPGA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גוף)"/>
              </a:rPr>
              <a:t>Step #1 – Using trained model from Xilinx Zoo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גוף)"/>
              </a:rPr>
              <a:t>Step #2 – Using untrained model from the zoo, Modify it and run the flow in order to fully understand the ecosystem ability </a:t>
            </a:r>
          </a:p>
          <a:p>
            <a:pPr lvl="1"/>
            <a:r>
              <a:rPr lang="en-US" sz="2400" dirty="0">
                <a:latin typeface="Calibri (גוף)"/>
              </a:rPr>
              <a:t>3</a:t>
            </a:r>
            <a:r>
              <a:rPr lang="en-US" sz="2400" b="0" i="0" dirty="0">
                <a:effectLst/>
                <a:latin typeface="Calibri (גוף)"/>
              </a:rPr>
              <a:t>. Evaluate and modify, when possible, each step in the process of the ecosystem</a:t>
            </a:r>
          </a:p>
          <a:p>
            <a:pPr lvl="1"/>
            <a:r>
              <a:rPr lang="en-US" sz="2400" dirty="0">
                <a:latin typeface="Calibri (גוף)"/>
              </a:rPr>
              <a:t>4. Creating a tutorial for running the flows step by step and indicate problems we have encountered in the process</a:t>
            </a:r>
            <a:endParaRPr lang="en-US" sz="32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76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695</Words>
  <Application>Microsoft Office PowerPoint</Application>
  <PresentationFormat>מסך רחב</PresentationFormat>
  <Paragraphs>166</Paragraphs>
  <Slides>10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(גוף)</vt:lpstr>
      <vt:lpstr>Calibri Light</vt:lpstr>
      <vt:lpstr>Lato-Regular</vt:lpstr>
      <vt:lpstr>Office Theme</vt:lpstr>
      <vt:lpstr>Deep Neural Network On FPGA PDR </vt:lpstr>
      <vt:lpstr>Deep Neural Network </vt:lpstr>
      <vt:lpstr>Creating The Network</vt:lpstr>
      <vt:lpstr>The Problems</vt:lpstr>
      <vt:lpstr>Vitis-AI Ecosystem</vt:lpstr>
      <vt:lpstr>מצגת של PowerPoint‏</vt:lpstr>
      <vt:lpstr>DPU IP</vt:lpstr>
      <vt:lpstr>Full Process - Block Diagram</vt:lpstr>
      <vt:lpstr>Project Goals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 On FPGA</dc:title>
  <dc:creator>Amit Shtober</dc:creator>
  <cp:lastModifiedBy>Alon Nemirovsky</cp:lastModifiedBy>
  <cp:revision>389</cp:revision>
  <dcterms:created xsi:type="dcterms:W3CDTF">2020-11-24T20:36:52Z</dcterms:created>
  <dcterms:modified xsi:type="dcterms:W3CDTF">2020-12-06T07:52:04Z</dcterms:modified>
</cp:coreProperties>
</file>