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26"/>
  </p:notesMasterIdLst>
  <p:sldIdLst>
    <p:sldId id="256" r:id="rId2"/>
    <p:sldId id="266" r:id="rId3"/>
    <p:sldId id="267" r:id="rId4"/>
    <p:sldId id="259" r:id="rId5"/>
    <p:sldId id="272" r:id="rId6"/>
    <p:sldId id="260" r:id="rId7"/>
    <p:sldId id="271" r:id="rId8"/>
    <p:sldId id="281" r:id="rId9"/>
    <p:sldId id="285" r:id="rId10"/>
    <p:sldId id="303" r:id="rId11"/>
    <p:sldId id="273" r:id="rId12"/>
    <p:sldId id="291" r:id="rId13"/>
    <p:sldId id="292" r:id="rId14"/>
    <p:sldId id="293" r:id="rId15"/>
    <p:sldId id="294" r:id="rId16"/>
    <p:sldId id="296" r:id="rId17"/>
    <p:sldId id="297" r:id="rId18"/>
    <p:sldId id="298" r:id="rId19"/>
    <p:sldId id="299" r:id="rId20"/>
    <p:sldId id="289" r:id="rId21"/>
    <p:sldId id="290" r:id="rId22"/>
    <p:sldId id="295" r:id="rId23"/>
    <p:sldId id="301" r:id="rId24"/>
    <p:sldId id="30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Shtober" initials="AS" lastIdx="1" clrIdx="0">
    <p:extLst>
      <p:ext uri="{19B8F6BF-5375-455C-9EA6-DF929625EA0E}">
        <p15:presenceInfo xmlns:p15="http://schemas.microsoft.com/office/powerpoint/2012/main" userId="S::shtoberamit@campus.technion.ac.il::48301950-cdf8-4b4c-800d-dbfaf578042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F15F137-7A9B-4CC2-A8BE-824924B27E21}" type="datetimeFigureOut">
              <a:rPr lang="he-IL" smtClean="0"/>
              <a:t>א'/אייר/תשפ"א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6BED9DD-9A08-4067-B2D7-7442674B6102}" type="slidenum">
              <a:rPr lang="he-IL" smtClean="0"/>
              <a:t>‹#›</a:t>
            </a:fld>
            <a:endParaRPr lang="he-IL"/>
          </a:p>
        </p:txBody>
      </p:sp>
    </p:spTree>
    <p:extLst>
      <p:ext uri="{BB962C8B-B14F-4D97-AF65-F5344CB8AC3E}">
        <p14:creationId xmlns:p14="http://schemas.microsoft.com/office/powerpoint/2010/main" val="390554565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E52F9D0-C424-4ADD-9772-B01084743622}" type="slidenum">
              <a:rPr lang="he-IL" smtClean="0"/>
              <a:t>2</a:t>
            </a:fld>
            <a:endParaRPr lang="he-IL"/>
          </a:p>
        </p:txBody>
      </p:sp>
    </p:spTree>
    <p:extLst>
      <p:ext uri="{BB962C8B-B14F-4D97-AF65-F5344CB8AC3E}">
        <p14:creationId xmlns:p14="http://schemas.microsoft.com/office/powerpoint/2010/main" val="3825348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E52F9D0-C424-4ADD-9772-B01084743622}" type="slidenum">
              <a:rPr lang="he-IL" smtClean="0"/>
              <a:t>3</a:t>
            </a:fld>
            <a:endParaRPr lang="he-IL"/>
          </a:p>
        </p:txBody>
      </p:sp>
    </p:spTree>
    <p:extLst>
      <p:ext uri="{BB962C8B-B14F-4D97-AF65-F5344CB8AC3E}">
        <p14:creationId xmlns:p14="http://schemas.microsoft.com/office/powerpoint/2010/main" val="1020718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6BED9DD-9A08-4067-B2D7-7442674B6102}" type="slidenum">
              <a:rPr lang="he-IL" smtClean="0"/>
              <a:t>5</a:t>
            </a:fld>
            <a:endParaRPr lang="he-IL"/>
          </a:p>
        </p:txBody>
      </p:sp>
    </p:spTree>
    <p:extLst>
      <p:ext uri="{BB962C8B-B14F-4D97-AF65-F5344CB8AC3E}">
        <p14:creationId xmlns:p14="http://schemas.microsoft.com/office/powerpoint/2010/main" val="2570086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6BED9DD-9A08-4067-B2D7-7442674B6102}" type="slidenum">
              <a:rPr lang="he-IL" smtClean="0"/>
              <a:t>7</a:t>
            </a:fld>
            <a:endParaRPr lang="he-IL"/>
          </a:p>
        </p:txBody>
      </p:sp>
    </p:spTree>
    <p:extLst>
      <p:ext uri="{BB962C8B-B14F-4D97-AF65-F5344CB8AC3E}">
        <p14:creationId xmlns:p14="http://schemas.microsoft.com/office/powerpoint/2010/main" val="1439149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6BED9DD-9A08-4067-B2D7-7442674B6102}" type="slidenum">
              <a:rPr lang="he-IL" smtClean="0"/>
              <a:t>11</a:t>
            </a:fld>
            <a:endParaRPr lang="he-IL"/>
          </a:p>
        </p:txBody>
      </p:sp>
    </p:spTree>
    <p:extLst>
      <p:ext uri="{BB962C8B-B14F-4D97-AF65-F5344CB8AC3E}">
        <p14:creationId xmlns:p14="http://schemas.microsoft.com/office/powerpoint/2010/main" val="400342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E52F9D0-C424-4ADD-9772-B01084743622}" type="slidenum">
              <a:rPr lang="he-IL" smtClean="0"/>
              <a:t>16</a:t>
            </a:fld>
            <a:endParaRPr lang="he-IL"/>
          </a:p>
        </p:txBody>
      </p:sp>
    </p:spTree>
    <p:extLst>
      <p:ext uri="{BB962C8B-B14F-4D97-AF65-F5344CB8AC3E}">
        <p14:creationId xmlns:p14="http://schemas.microsoft.com/office/powerpoint/2010/main" val="107849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E52F9D0-C424-4ADD-9772-B01084743622}" type="slidenum">
              <a:rPr lang="he-IL" smtClean="0"/>
              <a:t>17</a:t>
            </a:fld>
            <a:endParaRPr lang="he-IL"/>
          </a:p>
        </p:txBody>
      </p:sp>
    </p:spTree>
    <p:extLst>
      <p:ext uri="{BB962C8B-B14F-4D97-AF65-F5344CB8AC3E}">
        <p14:creationId xmlns:p14="http://schemas.microsoft.com/office/powerpoint/2010/main" val="1996499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E52F9D0-C424-4ADD-9772-B01084743622}" type="slidenum">
              <a:rPr lang="he-IL" smtClean="0"/>
              <a:t>18</a:t>
            </a:fld>
            <a:endParaRPr lang="he-IL"/>
          </a:p>
        </p:txBody>
      </p:sp>
    </p:spTree>
    <p:extLst>
      <p:ext uri="{BB962C8B-B14F-4D97-AF65-F5344CB8AC3E}">
        <p14:creationId xmlns:p14="http://schemas.microsoft.com/office/powerpoint/2010/main" val="437308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E52F9D0-C424-4ADD-9772-B01084743622}" type="slidenum">
              <a:rPr lang="he-IL" smtClean="0"/>
              <a:t>19</a:t>
            </a:fld>
            <a:endParaRPr lang="he-IL"/>
          </a:p>
        </p:txBody>
      </p:sp>
    </p:spTree>
    <p:extLst>
      <p:ext uri="{BB962C8B-B14F-4D97-AF65-F5344CB8AC3E}">
        <p14:creationId xmlns:p14="http://schemas.microsoft.com/office/powerpoint/2010/main" val="67909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2EE2B01C-C67B-4CA3-AEFF-EA367EB4A8AB}" type="datetimeFigureOut">
              <a:rPr lang="he-IL" smtClean="0"/>
              <a:t>א'/אייר/תשפ"א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3226593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EE2B01C-C67B-4CA3-AEFF-EA367EB4A8AB}" type="datetimeFigureOut">
              <a:rPr lang="he-IL" smtClean="0"/>
              <a:t>א'/אייר/תשפ"א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497891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EE2B01C-C67B-4CA3-AEFF-EA367EB4A8AB}" type="datetimeFigureOut">
              <a:rPr lang="he-IL" smtClean="0"/>
              <a:t>א'/אייר/תשפ"א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23974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EE2B01C-C67B-4CA3-AEFF-EA367EB4A8AB}" type="datetimeFigureOut">
              <a:rPr lang="he-IL" smtClean="0"/>
              <a:t>א'/אייר/תשפ"א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393297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EE2B01C-C67B-4CA3-AEFF-EA367EB4A8AB}" type="datetimeFigureOut">
              <a:rPr lang="he-IL" smtClean="0"/>
              <a:t>א'/אייר/תשפ"א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323039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2EE2B01C-C67B-4CA3-AEFF-EA367EB4A8AB}" type="datetimeFigureOut">
              <a:rPr lang="he-IL" smtClean="0"/>
              <a:t>א'/אייר/תשפ"א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213707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2EE2B01C-C67B-4CA3-AEFF-EA367EB4A8AB}" type="datetimeFigureOut">
              <a:rPr lang="he-IL" smtClean="0"/>
              <a:t>א'/אייר/תשפ"א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120967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2EE2B01C-C67B-4CA3-AEFF-EA367EB4A8AB}" type="datetimeFigureOut">
              <a:rPr lang="he-IL" smtClean="0"/>
              <a:t>א'/אייר/תשפ"א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220703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2B01C-C67B-4CA3-AEFF-EA367EB4A8AB}" type="datetimeFigureOut">
              <a:rPr lang="he-IL" smtClean="0"/>
              <a:t>א'/אייר/תשפ"א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404350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EE2B01C-C67B-4CA3-AEFF-EA367EB4A8AB}" type="datetimeFigureOut">
              <a:rPr lang="he-IL" smtClean="0"/>
              <a:t>א'/אייר/תשפ"א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221570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EE2B01C-C67B-4CA3-AEFF-EA367EB4A8AB}" type="datetimeFigureOut">
              <a:rPr lang="he-IL" smtClean="0"/>
              <a:t>א'/אייר/תשפ"א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388686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2B01C-C67B-4CA3-AEFF-EA367EB4A8AB}" type="datetimeFigureOut">
              <a:rPr lang="he-IL" smtClean="0"/>
              <a:t>א'/אייר/תשפ"א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34A3E-BC13-469B-BC35-E392FC24919C}" type="slidenum">
              <a:rPr lang="he-IL" smtClean="0"/>
              <a:t>‹#›</a:t>
            </a:fld>
            <a:endParaRPr lang="he-IL"/>
          </a:p>
        </p:txBody>
      </p:sp>
    </p:spTree>
    <p:extLst>
      <p:ext uri="{BB962C8B-B14F-4D97-AF65-F5344CB8AC3E}">
        <p14:creationId xmlns:p14="http://schemas.microsoft.com/office/powerpoint/2010/main" val="29329371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F474E0-C60B-4694-ACA8-51BFD711BDBD}"/>
              </a:ext>
            </a:extLst>
          </p:cNvPr>
          <p:cNvSpPr>
            <a:spLocks noGrp="1"/>
          </p:cNvSpPr>
          <p:nvPr>
            <p:ph type="ctrTitle"/>
          </p:nvPr>
        </p:nvSpPr>
        <p:spPr>
          <a:xfrm>
            <a:off x="1524000" y="2676528"/>
            <a:ext cx="9144000" cy="1504944"/>
          </a:xfrm>
        </p:spPr>
        <p:txBody>
          <a:bodyPr>
            <a:normAutofit fontScale="90000"/>
          </a:bodyPr>
          <a:lstStyle/>
          <a:p>
            <a:r>
              <a:rPr lang="en-US" sz="5300" b="1" dirty="0"/>
              <a:t>Deep Neural Network</a:t>
            </a:r>
            <a:br>
              <a:rPr lang="en-US" sz="5300" b="1" dirty="0"/>
            </a:br>
            <a:r>
              <a:rPr lang="en-US" sz="5300" b="1" dirty="0"/>
              <a:t>On FPGA</a:t>
            </a:r>
            <a:br>
              <a:rPr lang="en-US" b="1" dirty="0"/>
            </a:br>
            <a:r>
              <a:rPr lang="en-US" sz="3600" b="1" dirty="0"/>
              <a:t>Final Presentation </a:t>
            </a:r>
            <a:br>
              <a:rPr lang="en-US" b="1" dirty="0"/>
            </a:br>
            <a:endParaRPr lang="he-IL" b="1" dirty="0"/>
          </a:p>
        </p:txBody>
      </p:sp>
      <p:sp>
        <p:nvSpPr>
          <p:cNvPr id="3" name="כותרת משנה 2">
            <a:extLst>
              <a:ext uri="{FF2B5EF4-FFF2-40B4-BE49-F238E27FC236}">
                <a16:creationId xmlns:a16="http://schemas.microsoft.com/office/drawing/2014/main" id="{D8D66BE6-0F16-490D-9B83-68C3DFA3D826}"/>
              </a:ext>
            </a:extLst>
          </p:cNvPr>
          <p:cNvSpPr>
            <a:spLocks noGrp="1"/>
          </p:cNvSpPr>
          <p:nvPr>
            <p:ph type="subTitle" idx="1"/>
          </p:nvPr>
        </p:nvSpPr>
        <p:spPr>
          <a:xfrm>
            <a:off x="1524000" y="3754437"/>
            <a:ext cx="9144000" cy="2708821"/>
          </a:xfrm>
        </p:spPr>
        <p:txBody>
          <a:bodyPr>
            <a:normAutofit lnSpcReduction="10000"/>
          </a:bodyPr>
          <a:lstStyle/>
          <a:p>
            <a:r>
              <a:rPr lang="en-US" sz="2000" b="1" dirty="0"/>
              <a:t>Students:</a:t>
            </a:r>
          </a:p>
          <a:p>
            <a:r>
              <a:rPr lang="en-US" sz="2000" dirty="0"/>
              <a:t>Amit Shtober</a:t>
            </a:r>
          </a:p>
          <a:p>
            <a:r>
              <a:rPr lang="en-US" sz="2000" dirty="0"/>
              <a:t>Alon Nemirovsky</a:t>
            </a:r>
          </a:p>
          <a:p>
            <a:endParaRPr lang="en-US" sz="2000" dirty="0"/>
          </a:p>
          <a:p>
            <a:r>
              <a:rPr lang="en-US" sz="2000" b="1" dirty="0"/>
              <a:t>Supervisors:</a:t>
            </a:r>
          </a:p>
          <a:p>
            <a:r>
              <a:rPr lang="en-US" sz="2000" dirty="0"/>
              <a:t>Ina Rivkin</a:t>
            </a:r>
          </a:p>
          <a:p>
            <a:r>
              <a:rPr lang="en-US" sz="2000" dirty="0"/>
              <a:t>Oz Shmueli</a:t>
            </a:r>
          </a:p>
        </p:txBody>
      </p:sp>
      <p:pic>
        <p:nvPicPr>
          <p:cNvPr id="6" name="תמונה 5" descr="תמונה שמכילה טקסט&#10;&#10;התיאור נוצר באופן אוטומטי">
            <a:extLst>
              <a:ext uri="{FF2B5EF4-FFF2-40B4-BE49-F238E27FC236}">
                <a16:creationId xmlns:a16="http://schemas.microsoft.com/office/drawing/2014/main" id="{5F309690-56AE-447B-B85C-046DA188F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15" y="158488"/>
            <a:ext cx="4122777" cy="777307"/>
          </a:xfrm>
          <a:prstGeom prst="rect">
            <a:avLst/>
          </a:prstGeom>
        </p:spPr>
      </p:pic>
      <p:pic>
        <p:nvPicPr>
          <p:cNvPr id="8" name="תמונה 7" descr="תמונה שמכילה טקסט&#10;&#10;התיאור נוצר באופן אוטומטי">
            <a:extLst>
              <a:ext uri="{FF2B5EF4-FFF2-40B4-BE49-F238E27FC236}">
                <a16:creationId xmlns:a16="http://schemas.microsoft.com/office/drawing/2014/main" id="{9116BA01-6B63-4DC7-BDBC-D4067EEDC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3494" y="158488"/>
            <a:ext cx="2583404" cy="754445"/>
          </a:xfrm>
          <a:prstGeom prst="rect">
            <a:avLst/>
          </a:prstGeom>
        </p:spPr>
      </p:pic>
      <p:pic>
        <p:nvPicPr>
          <p:cNvPr id="10" name="תמונה 9" descr="תמונה שמכילה טקסט&#10;&#10;התיאור נוצר באופן אוטומטי">
            <a:extLst>
              <a:ext uri="{FF2B5EF4-FFF2-40B4-BE49-F238E27FC236}">
                <a16:creationId xmlns:a16="http://schemas.microsoft.com/office/drawing/2014/main" id="{02EC79F8-668B-4801-A127-74F617759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9000" y="66724"/>
            <a:ext cx="2673510" cy="1129088"/>
          </a:xfrm>
          <a:prstGeom prst="rect">
            <a:avLst/>
          </a:prstGeom>
        </p:spPr>
      </p:pic>
      <p:sp>
        <p:nvSpPr>
          <p:cNvPr id="9" name="כותרת משנה 2">
            <a:extLst>
              <a:ext uri="{FF2B5EF4-FFF2-40B4-BE49-F238E27FC236}">
                <a16:creationId xmlns:a16="http://schemas.microsoft.com/office/drawing/2014/main" id="{9A9D9603-A663-4AED-9EA1-650978FB2FA0}"/>
              </a:ext>
            </a:extLst>
          </p:cNvPr>
          <p:cNvSpPr txBox="1">
            <a:spLocks/>
          </p:cNvSpPr>
          <p:nvPr/>
        </p:nvSpPr>
        <p:spPr>
          <a:xfrm>
            <a:off x="-642459" y="6203170"/>
            <a:ext cx="4221966" cy="49634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rtl="0"/>
            <a:r>
              <a:rPr lang="en-US" b="1" dirty="0"/>
              <a:t>Winter 2020-2021</a:t>
            </a:r>
          </a:p>
        </p:txBody>
      </p:sp>
    </p:spTree>
    <p:extLst>
      <p:ext uri="{BB962C8B-B14F-4D97-AF65-F5344CB8AC3E}">
        <p14:creationId xmlns:p14="http://schemas.microsoft.com/office/powerpoint/2010/main" val="199932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A06693-8DA2-460C-A477-2169851EBF23}"/>
              </a:ext>
            </a:extLst>
          </p:cNvPr>
          <p:cNvSpPr>
            <a:spLocks noGrp="1"/>
          </p:cNvSpPr>
          <p:nvPr>
            <p:ph type="title"/>
          </p:nvPr>
        </p:nvSpPr>
        <p:spPr>
          <a:xfrm>
            <a:off x="207885" y="223082"/>
            <a:ext cx="11901256" cy="1325563"/>
          </a:xfrm>
        </p:spPr>
        <p:txBody>
          <a:bodyPr/>
          <a:lstStyle/>
          <a:p>
            <a:pPr algn="ctr"/>
            <a:r>
              <a:rPr lang="en-US" b="1" dirty="0"/>
              <a:t>Creating The Model – </a:t>
            </a:r>
            <a:br>
              <a:rPr lang="en-US" b="1" dirty="0"/>
            </a:br>
            <a:r>
              <a:rPr lang="en-US" b="1" dirty="0"/>
              <a:t>Insights And Problems</a:t>
            </a:r>
            <a:endParaRPr lang="he-IL" b="1" dirty="0"/>
          </a:p>
        </p:txBody>
      </p:sp>
      <p:sp>
        <p:nvSpPr>
          <p:cNvPr id="10" name="תיבת טקסט 9">
            <a:extLst>
              <a:ext uri="{FF2B5EF4-FFF2-40B4-BE49-F238E27FC236}">
                <a16:creationId xmlns:a16="http://schemas.microsoft.com/office/drawing/2014/main" id="{7478E657-43C3-41A2-8188-E2291B692701}"/>
              </a:ext>
            </a:extLst>
          </p:cNvPr>
          <p:cNvSpPr txBox="1"/>
          <p:nvPr/>
        </p:nvSpPr>
        <p:spPr>
          <a:xfrm>
            <a:off x="667785" y="2297012"/>
            <a:ext cx="9915435" cy="1015663"/>
          </a:xfrm>
          <a:prstGeom prst="rect">
            <a:avLst/>
          </a:prstGeom>
          <a:noFill/>
        </p:spPr>
        <p:txBody>
          <a:bodyPr wrap="square" rtlCol="1">
            <a:spAutoFit/>
          </a:bodyPr>
          <a:lstStyle/>
          <a:p>
            <a:pPr algn="l" rtl="0"/>
            <a:r>
              <a:rPr lang="en-US" sz="3200" dirty="0"/>
              <a:t>Create new model from scratch in TS and freeze it</a:t>
            </a:r>
          </a:p>
          <a:p>
            <a:endParaRPr lang="he-IL" sz="2800" dirty="0"/>
          </a:p>
        </p:txBody>
      </p:sp>
      <p:sp>
        <p:nvSpPr>
          <p:cNvPr id="13" name="תיבת טקסט 12">
            <a:extLst>
              <a:ext uri="{FF2B5EF4-FFF2-40B4-BE49-F238E27FC236}">
                <a16:creationId xmlns:a16="http://schemas.microsoft.com/office/drawing/2014/main" id="{FEE9DA1B-027B-4221-AA71-0CAD4FCE88A9}"/>
              </a:ext>
            </a:extLst>
          </p:cNvPr>
          <p:cNvSpPr txBox="1"/>
          <p:nvPr/>
        </p:nvSpPr>
        <p:spPr>
          <a:xfrm>
            <a:off x="207885" y="3106935"/>
            <a:ext cx="10835237" cy="954107"/>
          </a:xfrm>
          <a:prstGeom prst="rect">
            <a:avLst/>
          </a:prstGeom>
          <a:noFill/>
        </p:spPr>
        <p:txBody>
          <a:bodyPr wrap="square">
            <a:spAutoFit/>
          </a:bodyPr>
          <a:lstStyle/>
          <a:p>
            <a:pPr lvl="1" algn="l" rtl="0"/>
            <a:r>
              <a:rPr lang="en-US" sz="2800" dirty="0">
                <a:solidFill>
                  <a:srgbClr val="FFC000"/>
                </a:solidFill>
              </a:rPr>
              <a:t>Freezing the model in TS is complex, Demanded research in order to find a suitable way to do it</a:t>
            </a:r>
          </a:p>
        </p:txBody>
      </p:sp>
    </p:spTree>
    <p:extLst>
      <p:ext uri="{BB962C8B-B14F-4D97-AF65-F5344CB8AC3E}">
        <p14:creationId xmlns:p14="http://schemas.microsoft.com/office/powerpoint/2010/main" val="339168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ציין מיקום תוכן 2">
            <a:extLst>
              <a:ext uri="{FF2B5EF4-FFF2-40B4-BE49-F238E27FC236}">
                <a16:creationId xmlns:a16="http://schemas.microsoft.com/office/drawing/2014/main" id="{D7C9AB44-6E3C-4A16-9A1D-9DC477B07544}"/>
              </a:ext>
            </a:extLst>
          </p:cNvPr>
          <p:cNvSpPr>
            <a:spLocks noGrp="1"/>
          </p:cNvSpPr>
          <p:nvPr>
            <p:ph idx="1"/>
          </p:nvPr>
        </p:nvSpPr>
        <p:spPr>
          <a:xfrm>
            <a:off x="987811" y="1814416"/>
            <a:ext cx="11002436" cy="900383"/>
          </a:xfrm>
        </p:spPr>
        <p:txBody>
          <a:bodyPr vert="horz" lIns="91440" tIns="45720" rIns="91440" bIns="45720" rtlCol="0">
            <a:normAutofit/>
          </a:bodyPr>
          <a:lstStyle/>
          <a:p>
            <a:pPr algn="l" rtl="0"/>
            <a:r>
              <a:rPr lang="en-US" sz="2000" dirty="0"/>
              <a:t>An integrated circuit designed to be configured by a designer using HDL</a:t>
            </a:r>
          </a:p>
          <a:p>
            <a:pPr algn="l" rtl="0"/>
            <a:r>
              <a:rPr lang="en-US" sz="2000" dirty="0"/>
              <a:t>Great for parallel tasks (adders and multipliers)</a:t>
            </a:r>
          </a:p>
        </p:txBody>
      </p:sp>
      <p:sp>
        <p:nvSpPr>
          <p:cNvPr id="10" name="מלבן 9">
            <a:extLst>
              <a:ext uri="{FF2B5EF4-FFF2-40B4-BE49-F238E27FC236}">
                <a16:creationId xmlns:a16="http://schemas.microsoft.com/office/drawing/2014/main" id="{0392046F-6092-4EAF-BAF1-0882442A3CAA}"/>
              </a:ext>
            </a:extLst>
          </p:cNvPr>
          <p:cNvSpPr/>
          <p:nvPr/>
        </p:nvSpPr>
        <p:spPr>
          <a:xfrm>
            <a:off x="1098954" y="2877764"/>
            <a:ext cx="9381531" cy="3452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b="1" dirty="0">
              <a:latin typeface="Lato-Regular"/>
            </a:endParaRPr>
          </a:p>
          <a:p>
            <a:pPr algn="ctr"/>
            <a:endParaRPr lang="en-US" sz="1800" b="1" dirty="0">
              <a:latin typeface="Lato-Regular"/>
            </a:endParaRPr>
          </a:p>
          <a:p>
            <a:pPr algn="ctr"/>
            <a:endParaRPr lang="he-IL" sz="1800"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he-IL" dirty="0"/>
          </a:p>
        </p:txBody>
      </p:sp>
      <p:sp>
        <p:nvSpPr>
          <p:cNvPr id="16" name="כותרת 1">
            <a:extLst>
              <a:ext uri="{FF2B5EF4-FFF2-40B4-BE49-F238E27FC236}">
                <a16:creationId xmlns:a16="http://schemas.microsoft.com/office/drawing/2014/main" id="{C8D780BB-751F-434F-AEF2-E8721FC23F88}"/>
              </a:ext>
            </a:extLst>
          </p:cNvPr>
          <p:cNvSpPr txBox="1">
            <a:spLocks/>
          </p:cNvSpPr>
          <p:nvPr/>
        </p:nvSpPr>
        <p:spPr>
          <a:xfrm>
            <a:off x="838199" y="224291"/>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Lato-Regular"/>
              </a:rPr>
              <a:t>ZCU104</a:t>
            </a:r>
            <a:r>
              <a:rPr lang="en-US" sz="4000" b="1" dirty="0"/>
              <a:t> </a:t>
            </a:r>
            <a:r>
              <a:rPr lang="en-US" sz="4000" b="1" i="0" u="none" strike="noStrike" baseline="0" dirty="0">
                <a:latin typeface="Lato-Regular"/>
              </a:rPr>
              <a:t>evaluation board</a:t>
            </a:r>
            <a:endParaRPr lang="he-IL" sz="4000" b="1" dirty="0"/>
          </a:p>
        </p:txBody>
      </p:sp>
      <p:sp>
        <p:nvSpPr>
          <p:cNvPr id="17" name="מלבן 16">
            <a:extLst>
              <a:ext uri="{FF2B5EF4-FFF2-40B4-BE49-F238E27FC236}">
                <a16:creationId xmlns:a16="http://schemas.microsoft.com/office/drawing/2014/main" id="{166F5B9A-706C-4EA5-AC73-F6B391154DC5}"/>
              </a:ext>
            </a:extLst>
          </p:cNvPr>
          <p:cNvSpPr/>
          <p:nvPr/>
        </p:nvSpPr>
        <p:spPr>
          <a:xfrm>
            <a:off x="1196386" y="3518873"/>
            <a:ext cx="1698302" cy="385572"/>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dirty="0"/>
              <a:t>UART</a:t>
            </a:r>
          </a:p>
          <a:p>
            <a:pPr algn="ctr"/>
            <a:endParaRPr lang="en-US" dirty="0"/>
          </a:p>
          <a:p>
            <a:pPr algn="ctr"/>
            <a:endParaRPr lang="en-US" dirty="0"/>
          </a:p>
          <a:p>
            <a:pPr algn="ctr"/>
            <a:endParaRPr lang="he-IL" dirty="0"/>
          </a:p>
        </p:txBody>
      </p:sp>
      <p:sp>
        <p:nvSpPr>
          <p:cNvPr id="18" name="מלבן 17">
            <a:extLst>
              <a:ext uri="{FF2B5EF4-FFF2-40B4-BE49-F238E27FC236}">
                <a16:creationId xmlns:a16="http://schemas.microsoft.com/office/drawing/2014/main" id="{561ECB84-3B47-4A76-AA28-C4B9B3412D3E}"/>
              </a:ext>
            </a:extLst>
          </p:cNvPr>
          <p:cNvSpPr/>
          <p:nvPr/>
        </p:nvSpPr>
        <p:spPr>
          <a:xfrm>
            <a:off x="1228645" y="4528100"/>
            <a:ext cx="1666043" cy="360814"/>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dirty="0"/>
              <a:t>SD CARD</a:t>
            </a:r>
          </a:p>
          <a:p>
            <a:pPr algn="ctr"/>
            <a:endParaRPr lang="en-US" dirty="0"/>
          </a:p>
          <a:p>
            <a:pPr algn="ctr"/>
            <a:endParaRPr lang="en-US" dirty="0"/>
          </a:p>
          <a:p>
            <a:pPr algn="ctr"/>
            <a:endParaRPr lang="he-IL" dirty="0"/>
          </a:p>
        </p:txBody>
      </p:sp>
      <p:sp>
        <p:nvSpPr>
          <p:cNvPr id="19" name="מלבן 18">
            <a:extLst>
              <a:ext uri="{FF2B5EF4-FFF2-40B4-BE49-F238E27FC236}">
                <a16:creationId xmlns:a16="http://schemas.microsoft.com/office/drawing/2014/main" id="{73332514-4124-422C-A7D2-126D3C1E2994}"/>
              </a:ext>
            </a:extLst>
          </p:cNvPr>
          <p:cNvSpPr/>
          <p:nvPr/>
        </p:nvSpPr>
        <p:spPr>
          <a:xfrm>
            <a:off x="2992120" y="3014272"/>
            <a:ext cx="3588057" cy="3137953"/>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dirty="0"/>
              <a:t>PL - FPGA</a:t>
            </a:r>
          </a:p>
          <a:p>
            <a:pPr algn="ctr"/>
            <a:endParaRPr lang="en-US" dirty="0"/>
          </a:p>
          <a:p>
            <a:pPr algn="ctr"/>
            <a:endParaRPr lang="en-US" dirty="0"/>
          </a:p>
          <a:p>
            <a:pPr algn="ctr"/>
            <a:endParaRPr lang="he-IL" dirty="0"/>
          </a:p>
        </p:txBody>
      </p:sp>
      <p:sp>
        <p:nvSpPr>
          <p:cNvPr id="20" name="מלבן 19">
            <a:extLst>
              <a:ext uri="{FF2B5EF4-FFF2-40B4-BE49-F238E27FC236}">
                <a16:creationId xmlns:a16="http://schemas.microsoft.com/office/drawing/2014/main" id="{190E4D30-F447-4C7D-9EA5-7657780D74F2}"/>
              </a:ext>
            </a:extLst>
          </p:cNvPr>
          <p:cNvSpPr/>
          <p:nvPr/>
        </p:nvSpPr>
        <p:spPr>
          <a:xfrm>
            <a:off x="6736302" y="3014272"/>
            <a:ext cx="3588058" cy="1906133"/>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dirty="0"/>
              <a:t>PS - </a:t>
            </a:r>
            <a:r>
              <a:rPr lang="en-US" sz="1800" dirty="0"/>
              <a:t>ARM® Cortex™-A53 processor</a:t>
            </a:r>
            <a:endParaRPr lang="en-US" dirty="0"/>
          </a:p>
          <a:p>
            <a:pPr algn="ctr"/>
            <a:endParaRPr lang="en-US" dirty="0"/>
          </a:p>
          <a:p>
            <a:pPr algn="ctr"/>
            <a:endParaRPr lang="en-US" dirty="0"/>
          </a:p>
          <a:p>
            <a:pPr algn="ctr"/>
            <a:endParaRPr lang="he-IL" dirty="0"/>
          </a:p>
        </p:txBody>
      </p:sp>
      <p:sp>
        <p:nvSpPr>
          <p:cNvPr id="21" name="מלבן 20">
            <a:extLst>
              <a:ext uri="{FF2B5EF4-FFF2-40B4-BE49-F238E27FC236}">
                <a16:creationId xmlns:a16="http://schemas.microsoft.com/office/drawing/2014/main" id="{C666ADA9-0641-400F-81C1-5B1876C084E9}"/>
              </a:ext>
            </a:extLst>
          </p:cNvPr>
          <p:cNvSpPr/>
          <p:nvPr/>
        </p:nvSpPr>
        <p:spPr>
          <a:xfrm>
            <a:off x="1214709" y="4038537"/>
            <a:ext cx="1679979" cy="385572"/>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dirty="0"/>
              <a:t>ETHERNET</a:t>
            </a:r>
          </a:p>
          <a:p>
            <a:pPr algn="ctr"/>
            <a:endParaRPr lang="en-US" dirty="0"/>
          </a:p>
          <a:p>
            <a:pPr algn="ctr"/>
            <a:endParaRPr lang="en-US" dirty="0"/>
          </a:p>
          <a:p>
            <a:pPr algn="ctr"/>
            <a:endParaRPr lang="he-IL" dirty="0"/>
          </a:p>
        </p:txBody>
      </p:sp>
      <p:sp>
        <p:nvSpPr>
          <p:cNvPr id="2" name="תיבת טקסט 1">
            <a:extLst>
              <a:ext uri="{FF2B5EF4-FFF2-40B4-BE49-F238E27FC236}">
                <a16:creationId xmlns:a16="http://schemas.microsoft.com/office/drawing/2014/main" id="{7FF40079-A2B0-405A-9D23-BF4343FC0B71}"/>
              </a:ext>
            </a:extLst>
          </p:cNvPr>
          <p:cNvSpPr txBox="1"/>
          <p:nvPr/>
        </p:nvSpPr>
        <p:spPr>
          <a:xfrm>
            <a:off x="1085344" y="5077834"/>
            <a:ext cx="1934591" cy="1200329"/>
          </a:xfrm>
          <a:prstGeom prst="rect">
            <a:avLst/>
          </a:prstGeom>
          <a:noFill/>
        </p:spPr>
        <p:txBody>
          <a:bodyPr wrap="square" rtlCol="1">
            <a:spAutoFit/>
          </a:bodyPr>
          <a:lstStyle/>
          <a:p>
            <a:pPr algn="ctr"/>
            <a:r>
              <a:rPr lang="en-US" sz="1800" b="1" dirty="0">
                <a:latin typeface="Lato-Regular"/>
              </a:rPr>
              <a:t>ZCU104</a:t>
            </a:r>
          </a:p>
          <a:p>
            <a:pPr algn="ctr"/>
            <a:r>
              <a:rPr lang="en-US" sz="1800" b="1" dirty="0"/>
              <a:t> </a:t>
            </a:r>
            <a:r>
              <a:rPr lang="en-US" sz="1800" b="1" i="0" u="none" strike="noStrike" baseline="0" dirty="0">
                <a:latin typeface="Lato-Regular"/>
              </a:rPr>
              <a:t>evaluation</a:t>
            </a:r>
          </a:p>
          <a:p>
            <a:pPr algn="ctr"/>
            <a:r>
              <a:rPr lang="en-US" sz="1800" b="1" i="0" u="none" strike="noStrike" baseline="0" dirty="0">
                <a:latin typeface="Lato-Regular"/>
              </a:rPr>
              <a:t> board</a:t>
            </a:r>
          </a:p>
          <a:p>
            <a:endParaRPr lang="he-IL" dirty="0"/>
          </a:p>
        </p:txBody>
      </p:sp>
      <p:sp>
        <p:nvSpPr>
          <p:cNvPr id="12" name="מלבן 11">
            <a:extLst>
              <a:ext uri="{FF2B5EF4-FFF2-40B4-BE49-F238E27FC236}">
                <a16:creationId xmlns:a16="http://schemas.microsoft.com/office/drawing/2014/main" id="{03992D63-FB3F-4E5B-8744-583B7FC93FB5}"/>
              </a:ext>
            </a:extLst>
          </p:cNvPr>
          <p:cNvSpPr/>
          <p:nvPr/>
        </p:nvSpPr>
        <p:spPr>
          <a:xfrm>
            <a:off x="6736302" y="5026921"/>
            <a:ext cx="3588058" cy="1125304"/>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dirty="0"/>
              <a:t>DDR4</a:t>
            </a:r>
          </a:p>
          <a:p>
            <a:pPr algn="ctr"/>
            <a:endParaRPr lang="en-US" dirty="0"/>
          </a:p>
          <a:p>
            <a:pPr algn="ctr"/>
            <a:endParaRPr lang="en-US" dirty="0"/>
          </a:p>
          <a:p>
            <a:pPr algn="ctr"/>
            <a:endParaRPr lang="he-IL" dirty="0"/>
          </a:p>
        </p:txBody>
      </p:sp>
      <p:sp>
        <p:nvSpPr>
          <p:cNvPr id="13" name="מלבן 12">
            <a:extLst>
              <a:ext uri="{FF2B5EF4-FFF2-40B4-BE49-F238E27FC236}">
                <a16:creationId xmlns:a16="http://schemas.microsoft.com/office/drawing/2014/main" id="{B3308932-669D-4D4C-8555-CE0BE499D9D6}"/>
              </a:ext>
            </a:extLst>
          </p:cNvPr>
          <p:cNvSpPr/>
          <p:nvPr/>
        </p:nvSpPr>
        <p:spPr>
          <a:xfrm>
            <a:off x="1191222" y="3014272"/>
            <a:ext cx="1722836" cy="385572"/>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dirty="0"/>
              <a:t>USB</a:t>
            </a:r>
          </a:p>
          <a:p>
            <a:pPr algn="ctr"/>
            <a:endParaRPr lang="en-US" dirty="0"/>
          </a:p>
          <a:p>
            <a:pPr algn="ctr"/>
            <a:endParaRPr lang="en-US" dirty="0"/>
          </a:p>
          <a:p>
            <a:pPr algn="ctr"/>
            <a:endParaRPr lang="he-IL" dirty="0"/>
          </a:p>
        </p:txBody>
      </p:sp>
    </p:spTree>
    <p:extLst>
      <p:ext uri="{BB962C8B-B14F-4D97-AF65-F5344CB8AC3E}">
        <p14:creationId xmlns:p14="http://schemas.microsoft.com/office/powerpoint/2010/main" val="60815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F91079B9-1CEB-4DA3-A948-59FA92760C0C}"/>
              </a:ext>
            </a:extLst>
          </p:cNvPr>
          <p:cNvSpPr txBox="1"/>
          <p:nvPr/>
        </p:nvSpPr>
        <p:spPr>
          <a:xfrm>
            <a:off x="548007" y="2069432"/>
            <a:ext cx="7255464" cy="461665"/>
          </a:xfrm>
          <a:prstGeom prst="rect">
            <a:avLst/>
          </a:prstGeom>
          <a:noFill/>
        </p:spPr>
        <p:txBody>
          <a:bodyPr wrap="square" rtlCol="1">
            <a:spAutoFit/>
          </a:bodyPr>
          <a:lstStyle/>
          <a:p>
            <a:pPr algn="l" rtl="0"/>
            <a:r>
              <a:rPr lang="en-US" sz="2400" dirty="0"/>
              <a:t>Quantize and Compile the model using Xilinx tools</a:t>
            </a:r>
          </a:p>
        </p:txBody>
      </p:sp>
      <p:sp>
        <p:nvSpPr>
          <p:cNvPr id="7" name="תיבת טקסט 6">
            <a:extLst>
              <a:ext uri="{FF2B5EF4-FFF2-40B4-BE49-F238E27FC236}">
                <a16:creationId xmlns:a16="http://schemas.microsoft.com/office/drawing/2014/main" id="{9F13352E-E70A-4A11-8B05-CBF230363F6B}"/>
              </a:ext>
            </a:extLst>
          </p:cNvPr>
          <p:cNvSpPr txBox="1"/>
          <p:nvPr/>
        </p:nvSpPr>
        <p:spPr>
          <a:xfrm>
            <a:off x="63593" y="2799958"/>
            <a:ext cx="11580400" cy="1938992"/>
          </a:xfrm>
          <a:prstGeom prst="rect">
            <a:avLst/>
          </a:prstGeom>
          <a:noFill/>
        </p:spPr>
        <p:txBody>
          <a:bodyPr wrap="square">
            <a:spAutoFit/>
          </a:bodyPr>
          <a:lstStyle/>
          <a:p>
            <a:pPr marL="800100" lvl="1" indent="-342900" algn="l" rtl="0">
              <a:buFont typeface="Arial" panose="020B0604020202020204" pitchFamily="34" charset="0"/>
              <a:buChar char="•"/>
            </a:pPr>
            <a:r>
              <a:rPr lang="en-US" sz="2400" dirty="0">
                <a:solidFill>
                  <a:srgbClr val="FFC000"/>
                </a:solidFill>
              </a:rPr>
              <a:t>The model output files works only using TensorFlow 1.x</a:t>
            </a:r>
          </a:p>
          <a:p>
            <a:pPr marL="800100" lvl="1" indent="-342900" algn="l" rtl="0">
              <a:buFont typeface="Arial" panose="020B0604020202020204" pitchFamily="34" charset="0"/>
              <a:buChar char="•"/>
            </a:pPr>
            <a:r>
              <a:rPr lang="en-US" sz="2400" dirty="0">
                <a:solidFill>
                  <a:srgbClr val="FFC000"/>
                </a:solidFill>
              </a:rPr>
              <a:t>The ecosystem having trouble use fully connected layers, therefore we used our own convolution layers.</a:t>
            </a:r>
          </a:p>
          <a:p>
            <a:pPr marL="800100" lvl="1" indent="-342900" algn="l" rtl="0">
              <a:buFont typeface="Arial" panose="020B0604020202020204" pitchFamily="34" charset="0"/>
              <a:buChar char="•"/>
            </a:pPr>
            <a:r>
              <a:rPr lang="en-US" sz="2400" b="1" dirty="0">
                <a:solidFill>
                  <a:srgbClr val="FFC000"/>
                </a:solidFill>
              </a:rPr>
              <a:t>Reason: Xilinx tools transform the FC layers into Conv layers, Thus exceed the maximum input size. </a:t>
            </a:r>
          </a:p>
        </p:txBody>
      </p:sp>
      <p:sp>
        <p:nvSpPr>
          <p:cNvPr id="8" name="כותרת 1">
            <a:extLst>
              <a:ext uri="{FF2B5EF4-FFF2-40B4-BE49-F238E27FC236}">
                <a16:creationId xmlns:a16="http://schemas.microsoft.com/office/drawing/2014/main" id="{1D2EC7A8-65CB-4428-B5E7-662F50BD48BB}"/>
              </a:ext>
            </a:extLst>
          </p:cNvPr>
          <p:cNvSpPr txBox="1">
            <a:spLocks/>
          </p:cNvSpPr>
          <p:nvPr/>
        </p:nvSpPr>
        <p:spPr>
          <a:xfrm>
            <a:off x="207885" y="223082"/>
            <a:ext cx="11901256"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 Development Kit – </a:t>
            </a:r>
            <a:br>
              <a:rPr lang="en-US" b="1" dirty="0"/>
            </a:br>
            <a:r>
              <a:rPr lang="en-US" b="1" dirty="0"/>
              <a:t>Insights And Problems</a:t>
            </a:r>
            <a:endParaRPr lang="he-IL" b="1" dirty="0"/>
          </a:p>
        </p:txBody>
      </p:sp>
    </p:spTree>
    <p:extLst>
      <p:ext uri="{BB962C8B-B14F-4D97-AF65-F5344CB8AC3E}">
        <p14:creationId xmlns:p14="http://schemas.microsoft.com/office/powerpoint/2010/main" val="906416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F91079B9-1CEB-4DA3-A948-59FA92760C0C}"/>
              </a:ext>
            </a:extLst>
          </p:cNvPr>
          <p:cNvSpPr txBox="1"/>
          <p:nvPr/>
        </p:nvSpPr>
        <p:spPr>
          <a:xfrm>
            <a:off x="583051" y="2294407"/>
            <a:ext cx="7193787" cy="461665"/>
          </a:xfrm>
          <a:prstGeom prst="rect">
            <a:avLst/>
          </a:prstGeom>
          <a:noFill/>
        </p:spPr>
        <p:txBody>
          <a:bodyPr wrap="square" rtlCol="1">
            <a:spAutoFit/>
          </a:bodyPr>
          <a:lstStyle/>
          <a:p>
            <a:pPr algn="l" rtl="0"/>
            <a:r>
              <a:rPr lang="en-US" sz="2400" dirty="0"/>
              <a:t>Quantize and Compile the model using Xilinx tools</a:t>
            </a:r>
          </a:p>
        </p:txBody>
      </p:sp>
      <p:sp>
        <p:nvSpPr>
          <p:cNvPr id="7" name="תיבת טקסט 6">
            <a:extLst>
              <a:ext uri="{FF2B5EF4-FFF2-40B4-BE49-F238E27FC236}">
                <a16:creationId xmlns:a16="http://schemas.microsoft.com/office/drawing/2014/main" id="{9F13352E-E70A-4A11-8B05-CBF230363F6B}"/>
              </a:ext>
            </a:extLst>
          </p:cNvPr>
          <p:cNvSpPr txBox="1"/>
          <p:nvPr/>
        </p:nvSpPr>
        <p:spPr>
          <a:xfrm>
            <a:off x="74720" y="3023055"/>
            <a:ext cx="11082736" cy="1569660"/>
          </a:xfrm>
          <a:prstGeom prst="rect">
            <a:avLst/>
          </a:prstGeom>
          <a:noFill/>
        </p:spPr>
        <p:txBody>
          <a:bodyPr wrap="square">
            <a:spAutoFit/>
          </a:bodyPr>
          <a:lstStyle/>
          <a:p>
            <a:pPr marL="914400" lvl="1" indent="-457200" algn="l" rtl="0">
              <a:buFont typeface="Arial" panose="020B0604020202020204" pitchFamily="34" charset="0"/>
              <a:buChar char="•"/>
            </a:pPr>
            <a:r>
              <a:rPr lang="en-US" sz="2400" dirty="0">
                <a:solidFill>
                  <a:srgbClr val="FFC000"/>
                </a:solidFill>
              </a:rPr>
              <a:t>Dense-</a:t>
            </a:r>
            <a:r>
              <a:rPr lang="en-US" sz="2400" dirty="0" err="1">
                <a:solidFill>
                  <a:srgbClr val="FFC000"/>
                </a:solidFill>
              </a:rPr>
              <a:t>softmax</a:t>
            </a:r>
            <a:r>
              <a:rPr lang="en-US" sz="2400" dirty="0">
                <a:solidFill>
                  <a:srgbClr val="FFC000"/>
                </a:solidFill>
              </a:rPr>
              <a:t> layer failed in quantization stage. Used sigmoid layer as a workaround.</a:t>
            </a:r>
            <a:br>
              <a:rPr lang="en-US" sz="2400" dirty="0">
                <a:solidFill>
                  <a:srgbClr val="FFC000"/>
                </a:solidFill>
              </a:rPr>
            </a:br>
            <a:r>
              <a:rPr lang="en-US" sz="2400" b="1" dirty="0">
                <a:solidFill>
                  <a:srgbClr val="FFC000"/>
                </a:solidFill>
              </a:rPr>
              <a:t>Reason:</a:t>
            </a:r>
            <a:r>
              <a:rPr lang="en-US" sz="2400" dirty="0">
                <a:solidFill>
                  <a:srgbClr val="FFC000"/>
                </a:solidFill>
              </a:rPr>
              <a:t> </a:t>
            </a:r>
            <a:r>
              <a:rPr lang="en-US" sz="2400" b="1" dirty="0">
                <a:solidFill>
                  <a:srgbClr val="FFC000"/>
                </a:solidFill>
              </a:rPr>
              <a:t>The Quantizer is not compatible to work with this layer’s output.</a:t>
            </a:r>
            <a:endParaRPr lang="en-US" sz="2400" dirty="0">
              <a:solidFill>
                <a:srgbClr val="FFC000"/>
              </a:solidFill>
            </a:endParaRPr>
          </a:p>
          <a:p>
            <a:pPr marL="914400" lvl="1" indent="-457200" algn="l" rtl="0">
              <a:buFont typeface="Arial" panose="020B0604020202020204" pitchFamily="34" charset="0"/>
              <a:buChar char="•"/>
            </a:pPr>
            <a:r>
              <a:rPr lang="en-US" sz="2400" dirty="0">
                <a:solidFill>
                  <a:srgbClr val="FFC000"/>
                </a:solidFill>
              </a:rPr>
              <a:t>The sigmoid layer couldn’t run on the DPU, only on the CPU</a:t>
            </a:r>
          </a:p>
        </p:txBody>
      </p:sp>
      <p:sp>
        <p:nvSpPr>
          <p:cNvPr id="9" name="כותרת 1">
            <a:extLst>
              <a:ext uri="{FF2B5EF4-FFF2-40B4-BE49-F238E27FC236}">
                <a16:creationId xmlns:a16="http://schemas.microsoft.com/office/drawing/2014/main" id="{EB4F1EAB-E0E0-4D79-86E0-544CF7D56B98}"/>
              </a:ext>
            </a:extLst>
          </p:cNvPr>
          <p:cNvSpPr txBox="1">
            <a:spLocks/>
          </p:cNvSpPr>
          <p:nvPr/>
        </p:nvSpPr>
        <p:spPr>
          <a:xfrm>
            <a:off x="207885" y="223082"/>
            <a:ext cx="11901256"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 Development Kit – </a:t>
            </a:r>
            <a:br>
              <a:rPr lang="en-US" b="1" dirty="0"/>
            </a:br>
            <a:r>
              <a:rPr lang="en-US" b="1" dirty="0"/>
              <a:t>Insights And Problems</a:t>
            </a:r>
            <a:endParaRPr lang="he-IL" b="1" dirty="0"/>
          </a:p>
        </p:txBody>
      </p:sp>
    </p:spTree>
    <p:extLst>
      <p:ext uri="{BB962C8B-B14F-4D97-AF65-F5344CB8AC3E}">
        <p14:creationId xmlns:p14="http://schemas.microsoft.com/office/powerpoint/2010/main" val="188726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A06693-8DA2-460C-A477-2169851EBF23}"/>
              </a:ext>
            </a:extLst>
          </p:cNvPr>
          <p:cNvSpPr>
            <a:spLocks noGrp="1"/>
          </p:cNvSpPr>
          <p:nvPr>
            <p:ph type="title"/>
          </p:nvPr>
        </p:nvSpPr>
        <p:spPr/>
        <p:txBody>
          <a:bodyPr/>
          <a:lstStyle/>
          <a:p>
            <a:r>
              <a:rPr lang="en-US" b="1" dirty="0"/>
              <a:t>Insights and problems of the ecosystem</a:t>
            </a:r>
            <a:endParaRPr lang="he-IL" b="1" dirty="0"/>
          </a:p>
        </p:txBody>
      </p:sp>
      <p:sp>
        <p:nvSpPr>
          <p:cNvPr id="3" name="תיבת טקסט 2">
            <a:extLst>
              <a:ext uri="{FF2B5EF4-FFF2-40B4-BE49-F238E27FC236}">
                <a16:creationId xmlns:a16="http://schemas.microsoft.com/office/drawing/2014/main" id="{53648761-143C-4B9C-9E05-144D0496B3ED}"/>
              </a:ext>
            </a:extLst>
          </p:cNvPr>
          <p:cNvSpPr txBox="1"/>
          <p:nvPr/>
        </p:nvSpPr>
        <p:spPr>
          <a:xfrm>
            <a:off x="838200" y="1921520"/>
            <a:ext cx="10187354" cy="400110"/>
          </a:xfrm>
          <a:prstGeom prst="rect">
            <a:avLst/>
          </a:prstGeom>
          <a:noFill/>
        </p:spPr>
        <p:txBody>
          <a:bodyPr wrap="square" rtlCol="1">
            <a:spAutoFit/>
          </a:bodyPr>
          <a:lstStyle/>
          <a:p>
            <a:pPr marL="285750" indent="-285750">
              <a:buFont typeface="Arial" panose="020B0604020202020204" pitchFamily="34" charset="0"/>
              <a:buChar char="•"/>
            </a:pPr>
            <a:r>
              <a:rPr lang="en-US" sz="2000" dirty="0"/>
              <a:t>Some layers can run on the CPU, some on the DPU. It depends on the Hardware capabilities!</a:t>
            </a:r>
          </a:p>
        </p:txBody>
      </p:sp>
      <p:pic>
        <p:nvPicPr>
          <p:cNvPr id="16" name="תמונה 15">
            <a:extLst>
              <a:ext uri="{FF2B5EF4-FFF2-40B4-BE49-F238E27FC236}">
                <a16:creationId xmlns:a16="http://schemas.microsoft.com/office/drawing/2014/main" id="{0625BFA6-EF45-46AA-8F7D-D53CD49F2356}"/>
              </a:ext>
            </a:extLst>
          </p:cNvPr>
          <p:cNvPicPr>
            <a:picLocks noChangeAspect="1"/>
          </p:cNvPicPr>
          <p:nvPr/>
        </p:nvPicPr>
        <p:blipFill>
          <a:blip r:embed="rId2"/>
          <a:stretch>
            <a:fillRect/>
          </a:stretch>
        </p:blipFill>
        <p:spPr>
          <a:xfrm>
            <a:off x="4036174" y="2630241"/>
            <a:ext cx="3756843" cy="3675309"/>
          </a:xfrm>
          <a:prstGeom prst="rect">
            <a:avLst/>
          </a:prstGeom>
        </p:spPr>
      </p:pic>
      <p:sp>
        <p:nvSpPr>
          <p:cNvPr id="8" name="תיבת טקסט 7">
            <a:extLst>
              <a:ext uri="{FF2B5EF4-FFF2-40B4-BE49-F238E27FC236}">
                <a16:creationId xmlns:a16="http://schemas.microsoft.com/office/drawing/2014/main" id="{A03E4E83-97CD-4B74-9933-18D7C748BA98}"/>
              </a:ext>
            </a:extLst>
          </p:cNvPr>
          <p:cNvSpPr txBox="1"/>
          <p:nvPr/>
        </p:nvSpPr>
        <p:spPr>
          <a:xfrm>
            <a:off x="838199" y="1459855"/>
            <a:ext cx="5704643" cy="461665"/>
          </a:xfrm>
          <a:prstGeom prst="rect">
            <a:avLst/>
          </a:prstGeom>
          <a:noFill/>
        </p:spPr>
        <p:txBody>
          <a:bodyPr wrap="square" rtlCol="1">
            <a:spAutoFit/>
          </a:bodyPr>
          <a:lstStyle/>
          <a:p>
            <a:pPr algn="l" rtl="0"/>
            <a:r>
              <a:rPr lang="en-US" sz="2400" b="1" dirty="0"/>
              <a:t>Interaction between the CPU and the DPU</a:t>
            </a:r>
          </a:p>
        </p:txBody>
      </p:sp>
    </p:spTree>
    <p:extLst>
      <p:ext uri="{BB962C8B-B14F-4D97-AF65-F5344CB8AC3E}">
        <p14:creationId xmlns:p14="http://schemas.microsoft.com/office/powerpoint/2010/main" val="1658966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A06693-8DA2-460C-A477-2169851EBF23}"/>
              </a:ext>
            </a:extLst>
          </p:cNvPr>
          <p:cNvSpPr>
            <a:spLocks noGrp="1"/>
          </p:cNvSpPr>
          <p:nvPr>
            <p:ph type="title"/>
          </p:nvPr>
        </p:nvSpPr>
        <p:spPr/>
        <p:txBody>
          <a:bodyPr/>
          <a:lstStyle/>
          <a:p>
            <a:r>
              <a:rPr lang="en-US" b="1" dirty="0"/>
              <a:t>Insights and problems of the ecosystem</a:t>
            </a:r>
            <a:endParaRPr lang="he-IL" b="1" dirty="0"/>
          </a:p>
        </p:txBody>
      </p:sp>
      <p:sp>
        <p:nvSpPr>
          <p:cNvPr id="6" name="תיבת טקסט 5">
            <a:extLst>
              <a:ext uri="{FF2B5EF4-FFF2-40B4-BE49-F238E27FC236}">
                <a16:creationId xmlns:a16="http://schemas.microsoft.com/office/drawing/2014/main" id="{934AADEC-C987-45AD-A756-754D41D25133}"/>
              </a:ext>
            </a:extLst>
          </p:cNvPr>
          <p:cNvSpPr txBox="1"/>
          <p:nvPr/>
        </p:nvSpPr>
        <p:spPr>
          <a:xfrm>
            <a:off x="838199" y="1459855"/>
            <a:ext cx="5704643" cy="461665"/>
          </a:xfrm>
          <a:prstGeom prst="rect">
            <a:avLst/>
          </a:prstGeom>
          <a:noFill/>
        </p:spPr>
        <p:txBody>
          <a:bodyPr wrap="square" rtlCol="1">
            <a:spAutoFit/>
          </a:bodyPr>
          <a:lstStyle/>
          <a:p>
            <a:pPr algn="l" rtl="0"/>
            <a:r>
              <a:rPr lang="en-US" sz="2400" b="1" dirty="0"/>
              <a:t>Interaction between the CPU and the DPU</a:t>
            </a:r>
          </a:p>
        </p:txBody>
      </p:sp>
      <p:sp>
        <p:nvSpPr>
          <p:cNvPr id="3" name="תיבת טקסט 2">
            <a:extLst>
              <a:ext uri="{FF2B5EF4-FFF2-40B4-BE49-F238E27FC236}">
                <a16:creationId xmlns:a16="http://schemas.microsoft.com/office/drawing/2014/main" id="{53648761-143C-4B9C-9E05-144D0496B3ED}"/>
              </a:ext>
            </a:extLst>
          </p:cNvPr>
          <p:cNvSpPr txBox="1"/>
          <p:nvPr/>
        </p:nvSpPr>
        <p:spPr>
          <a:xfrm>
            <a:off x="838200" y="2127738"/>
            <a:ext cx="10187354" cy="707886"/>
          </a:xfrm>
          <a:prstGeom prst="rect">
            <a:avLst/>
          </a:prstGeom>
          <a:noFill/>
        </p:spPr>
        <p:txBody>
          <a:bodyPr wrap="square" rtlCol="1">
            <a:spAutoFit/>
          </a:bodyPr>
          <a:lstStyle/>
          <a:p>
            <a:pPr marL="285750" indent="-285750">
              <a:buFont typeface="Arial" panose="020B0604020202020204" pitchFamily="34" charset="0"/>
              <a:buChar char="•"/>
            </a:pPr>
            <a:r>
              <a:rPr lang="en-US" sz="2000" dirty="0"/>
              <a:t>The Vitis-AI compiler will figure out which layers can run on each processor</a:t>
            </a:r>
          </a:p>
          <a:p>
            <a:pPr marL="285750" indent="-285750">
              <a:buFont typeface="Arial" panose="020B0604020202020204" pitchFamily="34" charset="0"/>
              <a:buChar char="•"/>
            </a:pPr>
            <a:r>
              <a:rPr lang="en-US" sz="2000" dirty="0"/>
              <a:t>It will export two type of kernels: </a:t>
            </a:r>
            <a:endParaRPr lang="he-IL" sz="2000" dirty="0"/>
          </a:p>
        </p:txBody>
      </p:sp>
      <p:pic>
        <p:nvPicPr>
          <p:cNvPr id="10" name="תמונה 9">
            <a:extLst>
              <a:ext uri="{FF2B5EF4-FFF2-40B4-BE49-F238E27FC236}">
                <a16:creationId xmlns:a16="http://schemas.microsoft.com/office/drawing/2014/main" id="{53471A6A-C7D9-4791-AD60-575002AB5F06}"/>
              </a:ext>
            </a:extLst>
          </p:cNvPr>
          <p:cNvPicPr>
            <a:picLocks noChangeAspect="1"/>
          </p:cNvPicPr>
          <p:nvPr/>
        </p:nvPicPr>
        <p:blipFill>
          <a:blip r:embed="rId2"/>
          <a:stretch>
            <a:fillRect/>
          </a:stretch>
        </p:blipFill>
        <p:spPr>
          <a:xfrm>
            <a:off x="2497635" y="3429000"/>
            <a:ext cx="6868484" cy="1333686"/>
          </a:xfrm>
          <a:prstGeom prst="rect">
            <a:avLst/>
          </a:prstGeom>
        </p:spPr>
      </p:pic>
      <p:sp>
        <p:nvSpPr>
          <p:cNvPr id="12" name="תיבת טקסט 11">
            <a:extLst>
              <a:ext uri="{FF2B5EF4-FFF2-40B4-BE49-F238E27FC236}">
                <a16:creationId xmlns:a16="http://schemas.microsoft.com/office/drawing/2014/main" id="{A1A74C8B-A217-43F5-9859-04C513464926}"/>
              </a:ext>
            </a:extLst>
          </p:cNvPr>
          <p:cNvSpPr txBox="1"/>
          <p:nvPr/>
        </p:nvSpPr>
        <p:spPr>
          <a:xfrm>
            <a:off x="838200" y="5502920"/>
            <a:ext cx="6097464" cy="461665"/>
          </a:xfrm>
          <a:prstGeom prst="rect">
            <a:avLst/>
          </a:prstGeom>
          <a:noFill/>
        </p:spPr>
        <p:txBody>
          <a:bodyPr wrap="square">
            <a:spAutoFit/>
          </a:bodyPr>
          <a:lstStyle/>
          <a:p>
            <a:pPr marL="342900" indent="-342900">
              <a:buFont typeface="Arial" panose="020B0604020202020204" pitchFamily="34" charset="0"/>
              <a:buChar char="•"/>
            </a:pPr>
            <a:r>
              <a:rPr lang="en-US" sz="2400" dirty="0"/>
              <a:t>Data flow: ...CPU-&gt;DDR-&gt;DPU-&gt;DDR...</a:t>
            </a:r>
            <a:endParaRPr lang="he-IL" sz="2400" dirty="0"/>
          </a:p>
        </p:txBody>
      </p:sp>
    </p:spTree>
    <p:extLst>
      <p:ext uri="{BB962C8B-B14F-4D97-AF65-F5344CB8AC3E}">
        <p14:creationId xmlns:p14="http://schemas.microsoft.com/office/powerpoint/2010/main" val="675418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B767B1-06A3-4330-B4FF-6DD42A560C94}"/>
              </a:ext>
            </a:extLst>
          </p:cNvPr>
          <p:cNvSpPr>
            <a:spLocks noGrp="1"/>
          </p:cNvSpPr>
          <p:nvPr>
            <p:ph type="title"/>
          </p:nvPr>
        </p:nvSpPr>
        <p:spPr>
          <a:xfrm>
            <a:off x="838199" y="224291"/>
            <a:ext cx="10515600" cy="1940411"/>
          </a:xfrm>
        </p:spPr>
        <p:txBody>
          <a:bodyPr/>
          <a:lstStyle/>
          <a:p>
            <a:pPr algn="ctr"/>
            <a:r>
              <a:rPr lang="en-US" b="1" dirty="0"/>
              <a:t>Evaluations And Modifications </a:t>
            </a:r>
            <a:endParaRPr lang="he-IL" b="1" dirty="0"/>
          </a:p>
        </p:txBody>
      </p:sp>
      <p:sp>
        <p:nvSpPr>
          <p:cNvPr id="3" name="מציין מיקום תוכן 2">
            <a:extLst>
              <a:ext uri="{FF2B5EF4-FFF2-40B4-BE49-F238E27FC236}">
                <a16:creationId xmlns:a16="http://schemas.microsoft.com/office/drawing/2014/main" id="{4D63D4A9-9E12-469A-9874-C34D5D1C328B}"/>
              </a:ext>
            </a:extLst>
          </p:cNvPr>
          <p:cNvSpPr>
            <a:spLocks noGrp="1"/>
          </p:cNvSpPr>
          <p:nvPr>
            <p:ph idx="1"/>
          </p:nvPr>
        </p:nvSpPr>
        <p:spPr>
          <a:xfrm>
            <a:off x="683793" y="1907928"/>
            <a:ext cx="10824411" cy="4279808"/>
          </a:xfrm>
        </p:spPr>
        <p:txBody>
          <a:bodyPr>
            <a:normAutofit/>
          </a:bodyPr>
          <a:lstStyle/>
          <a:p>
            <a:pPr marL="0" indent="0" algn="l" rtl="0">
              <a:buNone/>
            </a:pPr>
            <a:r>
              <a:rPr lang="en-US" sz="3200" dirty="0"/>
              <a:t>Optional modifications in the process</a:t>
            </a:r>
          </a:p>
          <a:p>
            <a:pPr lvl="1" algn="l" rtl="0">
              <a:spcAft>
                <a:spcPts val="1200"/>
              </a:spcAft>
            </a:pPr>
            <a:r>
              <a:rPr lang="en-US" sz="2800" dirty="0"/>
              <a:t>Number of calibration iterations in the quantization stage</a:t>
            </a:r>
          </a:p>
          <a:p>
            <a:pPr lvl="2" algn="l" rtl="0">
              <a:spcAft>
                <a:spcPts val="1200"/>
              </a:spcAft>
            </a:pPr>
            <a:r>
              <a:rPr lang="en-US" sz="2400" dirty="0"/>
              <a:t>Increasing the number of iteration and accordingly the number of the    images </a:t>
            </a:r>
          </a:p>
          <a:p>
            <a:pPr lvl="1" algn="l" rtl="0">
              <a:spcAft>
                <a:spcPts val="1200"/>
              </a:spcAft>
            </a:pPr>
            <a:r>
              <a:rPr lang="en-US" sz="2800" dirty="0"/>
              <a:t>Built in quantization methods – method 0/1</a:t>
            </a:r>
          </a:p>
          <a:p>
            <a:pPr lvl="1" algn="l" rtl="0">
              <a:spcAft>
                <a:spcPts val="1200"/>
              </a:spcAft>
            </a:pPr>
            <a:r>
              <a:rPr lang="en-US" sz="2800" dirty="0"/>
              <a:t>Number of threads 	</a:t>
            </a:r>
          </a:p>
          <a:p>
            <a:pPr lvl="1" algn="l" rtl="0">
              <a:spcAft>
                <a:spcPts val="1200"/>
              </a:spcAft>
            </a:pPr>
            <a:r>
              <a:rPr lang="en-US" sz="2800" dirty="0"/>
              <a:t>Change the weight/activation bit width from 8 bit to 16 bit </a:t>
            </a:r>
          </a:p>
        </p:txBody>
      </p:sp>
    </p:spTree>
    <p:extLst>
      <p:ext uri="{BB962C8B-B14F-4D97-AF65-F5344CB8AC3E}">
        <p14:creationId xmlns:p14="http://schemas.microsoft.com/office/powerpoint/2010/main" val="4284462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B767B1-06A3-4330-B4FF-6DD42A560C94}"/>
              </a:ext>
            </a:extLst>
          </p:cNvPr>
          <p:cNvSpPr>
            <a:spLocks noGrp="1"/>
          </p:cNvSpPr>
          <p:nvPr>
            <p:ph type="title"/>
          </p:nvPr>
        </p:nvSpPr>
        <p:spPr>
          <a:xfrm>
            <a:off x="838199" y="224291"/>
            <a:ext cx="10515600" cy="1600995"/>
          </a:xfrm>
        </p:spPr>
        <p:txBody>
          <a:bodyPr/>
          <a:lstStyle/>
          <a:p>
            <a:pPr algn="ctr"/>
            <a:r>
              <a:rPr lang="en-US" b="1" dirty="0"/>
              <a:t>Optimal Running Time Modification</a:t>
            </a:r>
            <a:endParaRPr lang="he-IL" b="1" dirty="0"/>
          </a:p>
        </p:txBody>
      </p:sp>
      <p:sp>
        <p:nvSpPr>
          <p:cNvPr id="3" name="מציין מיקום תוכן 2">
            <a:extLst>
              <a:ext uri="{FF2B5EF4-FFF2-40B4-BE49-F238E27FC236}">
                <a16:creationId xmlns:a16="http://schemas.microsoft.com/office/drawing/2014/main" id="{4D63D4A9-9E12-469A-9874-C34D5D1C328B}"/>
              </a:ext>
            </a:extLst>
          </p:cNvPr>
          <p:cNvSpPr>
            <a:spLocks noGrp="1"/>
          </p:cNvSpPr>
          <p:nvPr>
            <p:ph idx="1"/>
          </p:nvPr>
        </p:nvSpPr>
        <p:spPr>
          <a:xfrm>
            <a:off x="683790" y="1585519"/>
            <a:ext cx="10824411" cy="4389153"/>
          </a:xfrm>
        </p:spPr>
        <p:txBody>
          <a:bodyPr>
            <a:normAutofit/>
          </a:bodyPr>
          <a:lstStyle/>
          <a:p>
            <a:pPr marL="0" indent="0" algn="l" rtl="0">
              <a:buNone/>
            </a:pPr>
            <a:r>
              <a:rPr lang="en-US" sz="3200" dirty="0"/>
              <a:t>Number of threads</a:t>
            </a:r>
          </a:p>
          <a:p>
            <a:pPr lvl="1" algn="l" rtl="0"/>
            <a:r>
              <a:rPr lang="en-US" sz="2800" dirty="0"/>
              <a:t>Change the number of threads which run the inference stage on the board. We have changed it in order to optimize the running time</a:t>
            </a:r>
          </a:p>
          <a:p>
            <a:pPr marL="457200" lvl="1" indent="0" algn="l" rtl="0">
              <a:buNone/>
            </a:pPr>
            <a:endParaRPr lang="en-US" sz="2800" dirty="0"/>
          </a:p>
          <a:p>
            <a:pPr lvl="1" algn="l" rtl="0"/>
            <a:endParaRPr lang="en-US" sz="2800" dirty="0"/>
          </a:p>
          <a:p>
            <a:pPr lvl="1" algn="l" rtl="0"/>
            <a:endParaRPr lang="en-US" sz="2800" dirty="0"/>
          </a:p>
          <a:p>
            <a:pPr lvl="1" algn="l" rtl="0"/>
            <a:endParaRPr lang="en-US" sz="2800" dirty="0"/>
          </a:p>
        </p:txBody>
      </p:sp>
      <p:pic>
        <p:nvPicPr>
          <p:cNvPr id="5" name="תמונה 4">
            <a:extLst>
              <a:ext uri="{FF2B5EF4-FFF2-40B4-BE49-F238E27FC236}">
                <a16:creationId xmlns:a16="http://schemas.microsoft.com/office/drawing/2014/main" id="{BE9871C2-3AEC-433F-A7AC-02E1E19AB085}"/>
              </a:ext>
            </a:extLst>
          </p:cNvPr>
          <p:cNvPicPr>
            <a:picLocks noChangeAspect="1"/>
          </p:cNvPicPr>
          <p:nvPr/>
        </p:nvPicPr>
        <p:blipFill rotWithShape="1">
          <a:blip r:embed="rId3"/>
          <a:srcRect l="372" r="432"/>
          <a:stretch/>
        </p:blipFill>
        <p:spPr>
          <a:xfrm>
            <a:off x="1543802" y="4814657"/>
            <a:ext cx="9104395" cy="1494437"/>
          </a:xfrm>
          <a:prstGeom prst="rect">
            <a:avLst/>
          </a:prstGeom>
        </p:spPr>
      </p:pic>
      <p:pic>
        <p:nvPicPr>
          <p:cNvPr id="7" name="תמונה 6">
            <a:extLst>
              <a:ext uri="{FF2B5EF4-FFF2-40B4-BE49-F238E27FC236}">
                <a16:creationId xmlns:a16="http://schemas.microsoft.com/office/drawing/2014/main" id="{C0021B85-5975-4285-A0EE-A4A52FD80440}"/>
              </a:ext>
            </a:extLst>
          </p:cNvPr>
          <p:cNvPicPr>
            <a:picLocks noChangeAspect="1"/>
          </p:cNvPicPr>
          <p:nvPr/>
        </p:nvPicPr>
        <p:blipFill>
          <a:blip r:embed="rId4"/>
          <a:stretch>
            <a:fillRect/>
          </a:stretch>
        </p:blipFill>
        <p:spPr>
          <a:xfrm>
            <a:off x="1543802" y="3346426"/>
            <a:ext cx="9104395" cy="1436149"/>
          </a:xfrm>
          <a:prstGeom prst="rect">
            <a:avLst/>
          </a:prstGeom>
        </p:spPr>
      </p:pic>
      <p:sp>
        <p:nvSpPr>
          <p:cNvPr id="4" name="משושה 3">
            <a:extLst>
              <a:ext uri="{FF2B5EF4-FFF2-40B4-BE49-F238E27FC236}">
                <a16:creationId xmlns:a16="http://schemas.microsoft.com/office/drawing/2014/main" id="{1A2BC4AA-FACA-4D43-8396-8B4015B16960}"/>
              </a:ext>
            </a:extLst>
          </p:cNvPr>
          <p:cNvSpPr/>
          <p:nvPr/>
        </p:nvSpPr>
        <p:spPr>
          <a:xfrm>
            <a:off x="9547282" y="3106659"/>
            <a:ext cx="1999738" cy="158664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t>Improve of 16.5%!</a:t>
            </a:r>
            <a:br>
              <a:rPr lang="en-US" b="1" dirty="0"/>
            </a:br>
            <a:r>
              <a:rPr lang="en-US" b="1" dirty="0"/>
              <a:t>(Running Time)</a:t>
            </a:r>
            <a:endParaRPr lang="he-IL" b="1" dirty="0"/>
          </a:p>
        </p:txBody>
      </p:sp>
    </p:spTree>
    <p:extLst>
      <p:ext uri="{BB962C8B-B14F-4D97-AF65-F5344CB8AC3E}">
        <p14:creationId xmlns:p14="http://schemas.microsoft.com/office/powerpoint/2010/main" val="2643426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B767B1-06A3-4330-B4FF-6DD42A560C94}"/>
              </a:ext>
            </a:extLst>
          </p:cNvPr>
          <p:cNvSpPr>
            <a:spLocks noGrp="1"/>
          </p:cNvSpPr>
          <p:nvPr>
            <p:ph type="title"/>
          </p:nvPr>
        </p:nvSpPr>
        <p:spPr>
          <a:xfrm>
            <a:off x="838199" y="224291"/>
            <a:ext cx="10515600" cy="1940411"/>
          </a:xfrm>
        </p:spPr>
        <p:txBody>
          <a:bodyPr/>
          <a:lstStyle/>
          <a:p>
            <a:pPr algn="ctr"/>
            <a:r>
              <a:rPr lang="en-US" b="1" dirty="0"/>
              <a:t>Optimal Accuracy Modification</a:t>
            </a:r>
            <a:endParaRPr lang="he-IL" b="1" dirty="0"/>
          </a:p>
        </p:txBody>
      </p:sp>
      <p:sp>
        <p:nvSpPr>
          <p:cNvPr id="3" name="מציין מיקום תוכן 2">
            <a:extLst>
              <a:ext uri="{FF2B5EF4-FFF2-40B4-BE49-F238E27FC236}">
                <a16:creationId xmlns:a16="http://schemas.microsoft.com/office/drawing/2014/main" id="{4D63D4A9-9E12-469A-9874-C34D5D1C328B}"/>
              </a:ext>
            </a:extLst>
          </p:cNvPr>
          <p:cNvSpPr>
            <a:spLocks noGrp="1"/>
          </p:cNvSpPr>
          <p:nvPr>
            <p:ph idx="1"/>
          </p:nvPr>
        </p:nvSpPr>
        <p:spPr>
          <a:xfrm>
            <a:off x="683793" y="1907928"/>
            <a:ext cx="10824411" cy="4279808"/>
          </a:xfrm>
        </p:spPr>
        <p:txBody>
          <a:bodyPr>
            <a:normAutofit/>
          </a:bodyPr>
          <a:lstStyle/>
          <a:p>
            <a:pPr marL="0" indent="0" algn="l" rtl="0">
              <a:buNone/>
            </a:pPr>
            <a:r>
              <a:rPr lang="en-US" sz="3200" dirty="0"/>
              <a:t>Quantization method</a:t>
            </a:r>
          </a:p>
          <a:p>
            <a:pPr lvl="1" algn="l" rtl="0"/>
            <a:r>
              <a:rPr lang="en-US" sz="2800" dirty="0"/>
              <a:t>There are two methods of quantization, big range of the quantization values and smaller one. By default, the board choose the smaller one. We chose the method that have the bigger range of quantization values</a:t>
            </a:r>
          </a:p>
          <a:p>
            <a:pPr lvl="1" algn="l" rtl="0"/>
            <a:endParaRPr lang="en-US" sz="2800" dirty="0"/>
          </a:p>
          <a:p>
            <a:pPr lvl="1" algn="l" rtl="0"/>
            <a:endParaRPr lang="en-US" sz="2800" dirty="0"/>
          </a:p>
          <a:p>
            <a:pPr lvl="1" algn="l" rtl="0"/>
            <a:endParaRPr lang="en-US" sz="2800" dirty="0"/>
          </a:p>
          <a:p>
            <a:pPr marL="457200" lvl="1" indent="0" algn="l" rtl="0">
              <a:buNone/>
            </a:pPr>
            <a:endParaRPr lang="en-US" sz="2800" dirty="0"/>
          </a:p>
        </p:txBody>
      </p:sp>
      <p:pic>
        <p:nvPicPr>
          <p:cNvPr id="5" name="תמונה 4">
            <a:extLst>
              <a:ext uri="{FF2B5EF4-FFF2-40B4-BE49-F238E27FC236}">
                <a16:creationId xmlns:a16="http://schemas.microsoft.com/office/drawing/2014/main" id="{B5E3894F-93E9-462A-9A13-FE95E6EA8498}"/>
              </a:ext>
            </a:extLst>
          </p:cNvPr>
          <p:cNvPicPr>
            <a:picLocks noChangeAspect="1"/>
          </p:cNvPicPr>
          <p:nvPr/>
        </p:nvPicPr>
        <p:blipFill rotWithShape="1">
          <a:blip r:embed="rId3"/>
          <a:srcRect l="772" t="1640" r="172" b="2892"/>
          <a:stretch/>
        </p:blipFill>
        <p:spPr>
          <a:xfrm>
            <a:off x="1211491" y="4364825"/>
            <a:ext cx="9502688" cy="1723786"/>
          </a:xfrm>
          <a:prstGeom prst="rect">
            <a:avLst/>
          </a:prstGeom>
        </p:spPr>
      </p:pic>
      <p:sp>
        <p:nvSpPr>
          <p:cNvPr id="6" name="משושה 5">
            <a:extLst>
              <a:ext uri="{FF2B5EF4-FFF2-40B4-BE49-F238E27FC236}">
                <a16:creationId xmlns:a16="http://schemas.microsoft.com/office/drawing/2014/main" id="{2FA025CE-E3B7-451B-9A9B-37955CBC383D}"/>
              </a:ext>
            </a:extLst>
          </p:cNvPr>
          <p:cNvSpPr/>
          <p:nvPr/>
        </p:nvSpPr>
        <p:spPr>
          <a:xfrm>
            <a:off x="9714310" y="3758214"/>
            <a:ext cx="1999738" cy="158664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t>Improve of  0.14%!</a:t>
            </a:r>
            <a:br>
              <a:rPr lang="en-US" b="1" dirty="0"/>
            </a:br>
            <a:r>
              <a:rPr lang="en-US" b="1" dirty="0"/>
              <a:t>(Accuracy)</a:t>
            </a:r>
            <a:endParaRPr lang="he-IL" b="1" dirty="0"/>
          </a:p>
        </p:txBody>
      </p:sp>
    </p:spTree>
    <p:extLst>
      <p:ext uri="{BB962C8B-B14F-4D97-AF65-F5344CB8AC3E}">
        <p14:creationId xmlns:p14="http://schemas.microsoft.com/office/powerpoint/2010/main" val="431277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D63D4A9-9E12-469A-9874-C34D5D1C328B}"/>
              </a:ext>
            </a:extLst>
          </p:cNvPr>
          <p:cNvSpPr>
            <a:spLocks noGrp="1"/>
          </p:cNvSpPr>
          <p:nvPr>
            <p:ph idx="1"/>
          </p:nvPr>
        </p:nvSpPr>
        <p:spPr>
          <a:xfrm>
            <a:off x="683793" y="1907928"/>
            <a:ext cx="10824411" cy="4279808"/>
          </a:xfrm>
        </p:spPr>
        <p:txBody>
          <a:bodyPr>
            <a:normAutofit/>
          </a:bodyPr>
          <a:lstStyle/>
          <a:p>
            <a:pPr marL="0" indent="0" algn="l" rtl="0">
              <a:buNone/>
            </a:pPr>
            <a:r>
              <a:rPr lang="en-US" sz="3200" dirty="0"/>
              <a:t>We faced many Issues in the modification process:</a:t>
            </a:r>
          </a:p>
          <a:p>
            <a:pPr lvl="1" algn="l" rtl="0"/>
            <a:r>
              <a:rPr lang="en-US" sz="2800" dirty="0"/>
              <a:t>Changing from 8 bit width to 16 bit width is not possible. The board can work with width of only 8 bit</a:t>
            </a:r>
          </a:p>
          <a:p>
            <a:pPr lvl="1" algn="l" rtl="0"/>
            <a:r>
              <a:rPr lang="en-US" sz="2800" dirty="0"/>
              <a:t>We found that the relevant modification is possible only in the quantization stage. </a:t>
            </a:r>
          </a:p>
          <a:p>
            <a:pPr algn="l" rtl="0"/>
            <a:r>
              <a:rPr lang="en-US" sz="3200" dirty="0"/>
              <a:t>Accuracy can be improved in substantial rate on method 0 quantization</a:t>
            </a:r>
          </a:p>
          <a:p>
            <a:pPr algn="l" rtl="0"/>
            <a:r>
              <a:rPr lang="en-US" sz="3200" dirty="0"/>
              <a:t>Running time can be improved in substantial rate on the right quantity of threads due to its parallelism</a:t>
            </a:r>
          </a:p>
          <a:p>
            <a:pPr lvl="1" algn="l" rtl="0"/>
            <a:endParaRPr lang="en-US" sz="2800" dirty="0"/>
          </a:p>
        </p:txBody>
      </p:sp>
      <p:sp>
        <p:nvSpPr>
          <p:cNvPr id="6" name="כותרת 1">
            <a:extLst>
              <a:ext uri="{FF2B5EF4-FFF2-40B4-BE49-F238E27FC236}">
                <a16:creationId xmlns:a16="http://schemas.microsoft.com/office/drawing/2014/main" id="{C1DAF193-6384-4FBA-A9B8-1EEFB0AB8E5C}"/>
              </a:ext>
            </a:extLst>
          </p:cNvPr>
          <p:cNvSpPr txBox="1">
            <a:spLocks/>
          </p:cNvSpPr>
          <p:nvPr/>
        </p:nvSpPr>
        <p:spPr>
          <a:xfrm>
            <a:off x="207885" y="223082"/>
            <a:ext cx="11901256"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 Evaluations And Modifications – </a:t>
            </a:r>
            <a:br>
              <a:rPr lang="en-US" b="1" dirty="0"/>
            </a:br>
            <a:r>
              <a:rPr lang="en-US" b="1" dirty="0"/>
              <a:t>Insights And Problems</a:t>
            </a:r>
            <a:endParaRPr lang="he-IL" b="1" dirty="0"/>
          </a:p>
        </p:txBody>
      </p:sp>
    </p:spTree>
    <p:extLst>
      <p:ext uri="{BB962C8B-B14F-4D97-AF65-F5344CB8AC3E}">
        <p14:creationId xmlns:p14="http://schemas.microsoft.com/office/powerpoint/2010/main" val="174108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B767B1-06A3-4330-B4FF-6DD42A560C94}"/>
              </a:ext>
            </a:extLst>
          </p:cNvPr>
          <p:cNvSpPr>
            <a:spLocks noGrp="1"/>
          </p:cNvSpPr>
          <p:nvPr>
            <p:ph type="title"/>
          </p:nvPr>
        </p:nvSpPr>
        <p:spPr>
          <a:xfrm>
            <a:off x="838199" y="224291"/>
            <a:ext cx="10515600" cy="1325563"/>
          </a:xfrm>
        </p:spPr>
        <p:txBody>
          <a:bodyPr/>
          <a:lstStyle/>
          <a:p>
            <a:pPr algn="ctr"/>
            <a:r>
              <a:rPr lang="en-US" b="1" dirty="0"/>
              <a:t>Deep Neural Network </a:t>
            </a:r>
            <a:endParaRPr lang="he-IL" b="1" dirty="0"/>
          </a:p>
        </p:txBody>
      </p:sp>
      <p:sp>
        <p:nvSpPr>
          <p:cNvPr id="3" name="מציין מיקום תוכן 2">
            <a:extLst>
              <a:ext uri="{FF2B5EF4-FFF2-40B4-BE49-F238E27FC236}">
                <a16:creationId xmlns:a16="http://schemas.microsoft.com/office/drawing/2014/main" id="{4D63D4A9-9E12-469A-9874-C34D5D1C328B}"/>
              </a:ext>
            </a:extLst>
          </p:cNvPr>
          <p:cNvSpPr>
            <a:spLocks noGrp="1"/>
          </p:cNvSpPr>
          <p:nvPr>
            <p:ph idx="1"/>
          </p:nvPr>
        </p:nvSpPr>
        <p:spPr>
          <a:xfrm>
            <a:off x="683793" y="1299941"/>
            <a:ext cx="10824411" cy="3505844"/>
          </a:xfrm>
        </p:spPr>
        <p:txBody>
          <a:bodyPr>
            <a:normAutofit/>
          </a:bodyPr>
          <a:lstStyle/>
          <a:p>
            <a:pPr algn="l" rtl="0"/>
            <a:r>
              <a:rPr lang="en-US" dirty="0"/>
              <a:t>Creation of Neural Network was inspired by the human brain and the way it functions </a:t>
            </a:r>
          </a:p>
          <a:p>
            <a:pPr algn="l" rtl="0"/>
            <a:r>
              <a:rPr lang="en-US" dirty="0"/>
              <a:t>Works according to the algorithm and can predict a solution based on experience</a:t>
            </a:r>
          </a:p>
          <a:p>
            <a:pPr algn="l" rtl="0"/>
            <a:r>
              <a:rPr lang="en-US" dirty="0"/>
              <a:t>The system has process layers that indicates on the depth of the Neural Network</a:t>
            </a:r>
          </a:p>
          <a:p>
            <a:pPr algn="l" rtl="0"/>
            <a:r>
              <a:rPr lang="en-US" dirty="0"/>
              <a:t>This method is very popular and highly used today </a:t>
            </a:r>
          </a:p>
          <a:p>
            <a:pPr algn="l" rtl="0"/>
            <a:endParaRPr lang="en-US" dirty="0"/>
          </a:p>
          <a:p>
            <a:pPr algn="l" rtl="0"/>
            <a:endParaRPr lang="en-US" sz="3200" dirty="0"/>
          </a:p>
          <a:p>
            <a:pPr algn="l" rtl="0"/>
            <a:endParaRPr lang="en-US" sz="2800" dirty="0"/>
          </a:p>
          <a:p>
            <a:pPr marL="457200" lvl="1" indent="0" algn="l" rtl="0">
              <a:buNone/>
            </a:pPr>
            <a:endParaRPr lang="en-US" sz="2800" dirty="0"/>
          </a:p>
          <a:p>
            <a:pPr marL="457200" lvl="1" indent="0" algn="l" rtl="0">
              <a:buNone/>
            </a:pPr>
            <a:endParaRPr lang="he-IL" sz="2800" dirty="0"/>
          </a:p>
        </p:txBody>
      </p:sp>
      <p:pic>
        <p:nvPicPr>
          <p:cNvPr id="8" name="תמונה 7">
            <a:extLst>
              <a:ext uri="{FF2B5EF4-FFF2-40B4-BE49-F238E27FC236}">
                <a16:creationId xmlns:a16="http://schemas.microsoft.com/office/drawing/2014/main" id="{A09338E0-C2B7-4500-8728-C64B97F98E3E}"/>
              </a:ext>
            </a:extLst>
          </p:cNvPr>
          <p:cNvPicPr>
            <a:picLocks noChangeAspect="1"/>
          </p:cNvPicPr>
          <p:nvPr/>
        </p:nvPicPr>
        <p:blipFill>
          <a:blip r:embed="rId3"/>
          <a:stretch>
            <a:fillRect/>
          </a:stretch>
        </p:blipFill>
        <p:spPr>
          <a:xfrm>
            <a:off x="3596495" y="4555871"/>
            <a:ext cx="4762415" cy="2056724"/>
          </a:xfrm>
          <a:prstGeom prst="rect">
            <a:avLst/>
          </a:prstGeom>
        </p:spPr>
      </p:pic>
    </p:spTree>
    <p:extLst>
      <p:ext uri="{BB962C8B-B14F-4D97-AF65-F5344CB8AC3E}">
        <p14:creationId xmlns:p14="http://schemas.microsoft.com/office/powerpoint/2010/main" val="148470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26CA1E-3E5D-4907-92F7-7680991BB58B}"/>
              </a:ext>
            </a:extLst>
          </p:cNvPr>
          <p:cNvSpPr>
            <a:spLocks noGrp="1"/>
          </p:cNvSpPr>
          <p:nvPr>
            <p:ph type="title"/>
          </p:nvPr>
        </p:nvSpPr>
        <p:spPr/>
        <p:txBody>
          <a:bodyPr/>
          <a:lstStyle/>
          <a:p>
            <a:pPr algn="ctr"/>
            <a:r>
              <a:rPr lang="en-US" b="1" dirty="0"/>
              <a:t>Performance</a:t>
            </a:r>
            <a:endParaRPr lang="he-IL" b="1" dirty="0"/>
          </a:p>
        </p:txBody>
      </p:sp>
      <mc:AlternateContent xmlns:mc="http://schemas.openxmlformats.org/markup-compatibility/2006" xmlns:a14="http://schemas.microsoft.com/office/drawing/2010/main">
        <mc:Choice Requires="a14">
          <p:sp>
            <p:nvSpPr>
              <p:cNvPr id="4" name="מלבן 3">
                <a:extLst>
                  <a:ext uri="{FF2B5EF4-FFF2-40B4-BE49-F238E27FC236}">
                    <a16:creationId xmlns:a16="http://schemas.microsoft.com/office/drawing/2014/main" id="{A449B2CE-F65C-4636-BC4D-70ECFA3D3F9C}"/>
                  </a:ext>
                </a:extLst>
              </p:cNvPr>
              <p:cNvSpPr/>
              <p:nvPr/>
            </p:nvSpPr>
            <p:spPr>
              <a:xfrm>
                <a:off x="947956" y="1708118"/>
                <a:ext cx="4806892" cy="1563588"/>
              </a:xfrm>
              <a:prstGeom prst="rect">
                <a:avLst/>
              </a:prstGeom>
            </p:spPr>
            <p:style>
              <a:lnRef idx="1">
                <a:schemeClr val="accent5"/>
              </a:lnRef>
              <a:fillRef idx="2">
                <a:schemeClr val="accent5"/>
              </a:fillRef>
              <a:effectRef idx="1">
                <a:schemeClr val="accent5"/>
              </a:effectRef>
              <a:fontRef idx="minor">
                <a:schemeClr val="dk1"/>
              </a:fontRef>
            </p:style>
            <p:txBody>
              <a:bodyPr rtlCol="1" anchor="ctr"/>
              <a:lstStyle/>
              <a:p>
                <a:pPr algn="l" rtl="0">
                  <a:lnSpc>
                    <a:spcPct val="115000"/>
                  </a:lnSpc>
                  <a:spcAft>
                    <a:spcPts val="1000"/>
                  </a:spcAft>
                </a:pPr>
                <a:endParaRPr lang="en-US" b="1" dirty="0">
                  <a:cs typeface="David" panose="020E0502060401010101" pitchFamily="34" charset="-79"/>
                </a:endParaRPr>
              </a:p>
              <a:p>
                <a:pPr>
                  <a:lnSpc>
                    <a:spcPct val="115000"/>
                  </a:lnSpc>
                  <a:spcAft>
                    <a:spcPts val="1000"/>
                  </a:spcAft>
                </a:pPr>
                <a:br>
                  <a:rPr lang="en-US" b="1" dirty="0">
                    <a:cs typeface="David" panose="020E0502060401010101" pitchFamily="34" charset="-79"/>
                  </a:rPr>
                </a:br>
                <a:r>
                  <a:rPr lang="en-US" b="1" dirty="0">
                    <a:cs typeface="David" panose="020E0502060401010101" pitchFamily="34" charset="-79"/>
                  </a:rPr>
                  <a:t>PC - </a:t>
                </a:r>
                <a:r>
                  <a:rPr lang="pt-BR" b="1" dirty="0">
                    <a:cs typeface="David" panose="020E0502060401010101" pitchFamily="34" charset="-79"/>
                  </a:rPr>
                  <a:t>Intel(R) Xeon(R) CPU @ 2.20GHz, 2 Cores</a:t>
                </a:r>
                <a:endParaRPr lang="en-US" b="1" dirty="0">
                  <a:cs typeface="David" panose="020E0502060401010101" pitchFamily="34" charset="-79"/>
                </a:endParaRPr>
              </a:p>
              <a:p>
                <a:pPr marL="285750" indent="-285750" algn="l" rtl="0">
                  <a:lnSpc>
                    <a:spcPct val="115000"/>
                  </a:lnSpc>
                  <a:spcAft>
                    <a:spcPts val="1000"/>
                  </a:spcAft>
                  <a:buFont typeface="Arial" panose="020B0604020202020204" pitchFamily="34" charset="0"/>
                  <a:buChar char="•"/>
                </a:pPr>
                <a:r>
                  <a:rPr lang="en-US" b="1" dirty="0">
                    <a:cs typeface="David" panose="020E0502060401010101" pitchFamily="34" charset="-79"/>
                  </a:rPr>
                  <a:t>Accuracy 98.25%</a:t>
                </a:r>
              </a:p>
              <a:p>
                <a:pPr marL="285750" indent="-285750" algn="l" rtl="0">
                  <a:lnSpc>
                    <a:spcPct val="115000"/>
                  </a:lnSpc>
                  <a:spcAft>
                    <a:spcPts val="1000"/>
                  </a:spcAft>
                  <a:buFont typeface="Arial" panose="020B0604020202020204" pitchFamily="34" charset="0"/>
                  <a:buChar char="•"/>
                </a:pPr>
                <a:r>
                  <a:rPr lang="en-US" b="1" dirty="0">
                    <a:cs typeface="David" panose="020E0502060401010101" pitchFamily="34" charset="-79"/>
                  </a:rPr>
                  <a:t>Time: </a:t>
                </a:r>
                <a14:m>
                  <m:oMath xmlns:m="http://schemas.openxmlformats.org/officeDocument/2006/math">
                    <m:r>
                      <a:rPr lang="en-US" b="1">
                        <a:latin typeface="Cambria Math" panose="02040503050406030204" pitchFamily="18" charset="0"/>
                        <a:cs typeface="David" panose="020E0502060401010101" pitchFamily="34" charset="-79"/>
                      </a:rPr>
                      <m:t>𝟐</m:t>
                    </m:r>
                    <m:r>
                      <a:rPr lang="en-US" b="1">
                        <a:latin typeface="Cambria Math" panose="02040503050406030204" pitchFamily="18" charset="0"/>
                        <a:cs typeface="David" panose="020E0502060401010101" pitchFamily="34" charset="-79"/>
                      </a:rPr>
                      <m:t>.</m:t>
                    </m:r>
                    <m:r>
                      <a:rPr lang="en-US" b="1">
                        <a:latin typeface="Cambria Math" panose="02040503050406030204" pitchFamily="18" charset="0"/>
                        <a:cs typeface="David" panose="020E0502060401010101" pitchFamily="34" charset="-79"/>
                      </a:rPr>
                      <m:t>𝟐𝟐𝟏</m:t>
                    </m:r>
                    <m:d>
                      <m:dPr>
                        <m:begChr m:val="["/>
                        <m:endChr m:val="]"/>
                        <m:ctrlPr>
                          <a:rPr lang="en-US" b="1" i="1">
                            <a:latin typeface="Cambria Math" panose="02040503050406030204" pitchFamily="18" charset="0"/>
                            <a:cs typeface="David" panose="020E0502060401010101" pitchFamily="34" charset="-79"/>
                          </a:rPr>
                        </m:ctrlPr>
                      </m:dPr>
                      <m:e>
                        <m:r>
                          <a:rPr lang="en-US" b="1">
                            <a:latin typeface="Cambria Math" panose="02040503050406030204" pitchFamily="18" charset="0"/>
                            <a:cs typeface="David" panose="020E0502060401010101" pitchFamily="34" charset="-79"/>
                          </a:rPr>
                          <m:t>𝑺𝒆𝒄</m:t>
                        </m:r>
                      </m:e>
                    </m:d>
                    <m:r>
                      <a:rPr lang="en-US" b="1">
                        <a:latin typeface="Cambria Math" panose="02040503050406030204" pitchFamily="18" charset="0"/>
                        <a:cs typeface="David" panose="020E0502060401010101" pitchFamily="34" charset="-79"/>
                      </a:rPr>
                      <m:t>,</m:t>
                    </m:r>
                    <m:r>
                      <a:rPr lang="en-US" b="1">
                        <a:latin typeface="Cambria Math" panose="02040503050406030204" pitchFamily="18" charset="0"/>
                        <a:cs typeface="David" panose="020E0502060401010101" pitchFamily="34" charset="-79"/>
                      </a:rPr>
                      <m:t>𝟎</m:t>
                    </m:r>
                    <m:r>
                      <a:rPr lang="en-US" b="1">
                        <a:latin typeface="Cambria Math" panose="02040503050406030204" pitchFamily="18" charset="0"/>
                        <a:cs typeface="David" panose="020E0502060401010101" pitchFamily="34" charset="-79"/>
                      </a:rPr>
                      <m:t>.</m:t>
                    </m:r>
                    <m:r>
                      <a:rPr lang="en-US" b="1">
                        <a:latin typeface="Cambria Math" panose="02040503050406030204" pitchFamily="18" charset="0"/>
                        <a:cs typeface="David" panose="020E0502060401010101" pitchFamily="34" charset="-79"/>
                      </a:rPr>
                      <m:t>𝟎𝟐𝟐𝟐𝟏</m:t>
                    </m:r>
                    <m:d>
                      <m:dPr>
                        <m:begChr m:val="["/>
                        <m:endChr m:val="]"/>
                        <m:ctrlPr>
                          <a:rPr lang="en-US" b="1" i="1">
                            <a:latin typeface="Cambria Math" panose="02040503050406030204" pitchFamily="18" charset="0"/>
                            <a:cs typeface="David" panose="020E0502060401010101" pitchFamily="34" charset="-79"/>
                          </a:rPr>
                        </m:ctrlPr>
                      </m:dPr>
                      <m:e>
                        <m:f>
                          <m:fPr>
                            <m:ctrlPr>
                              <a:rPr lang="en-US" b="1" i="1">
                                <a:latin typeface="Cambria Math" panose="02040503050406030204" pitchFamily="18" charset="0"/>
                                <a:cs typeface="David" panose="020E0502060401010101" pitchFamily="34" charset="-79"/>
                              </a:rPr>
                            </m:ctrlPr>
                          </m:fPr>
                          <m:num>
                            <m:r>
                              <a:rPr lang="en-US" b="1">
                                <a:latin typeface="Cambria Math" panose="02040503050406030204" pitchFamily="18" charset="0"/>
                                <a:cs typeface="David" panose="020E0502060401010101" pitchFamily="34" charset="-79"/>
                              </a:rPr>
                              <m:t>𝝁</m:t>
                            </m:r>
                            <m:r>
                              <a:rPr lang="en-US" b="1">
                                <a:latin typeface="Cambria Math" panose="02040503050406030204" pitchFamily="18" charset="0"/>
                                <a:cs typeface="David" panose="020E0502060401010101" pitchFamily="34" charset="-79"/>
                              </a:rPr>
                              <m:t>𝑺𝒆𝒄</m:t>
                            </m:r>
                          </m:num>
                          <m:den>
                            <m:r>
                              <a:rPr lang="en-US" b="1">
                                <a:latin typeface="Cambria Math" panose="02040503050406030204" pitchFamily="18" charset="0"/>
                                <a:cs typeface="David" panose="020E0502060401010101" pitchFamily="34" charset="-79"/>
                              </a:rPr>
                              <m:t>𝑷𝒊𝒄</m:t>
                            </m:r>
                          </m:den>
                        </m:f>
                      </m:e>
                    </m:d>
                  </m:oMath>
                </a14:m>
                <a:endParaRPr lang="en-US" b="1" dirty="0">
                  <a:cs typeface="David" panose="020E0502060401010101" pitchFamily="34" charset="-79"/>
                </a:endParaRPr>
              </a:p>
              <a:p>
                <a:pPr algn="l" rtl="0">
                  <a:lnSpc>
                    <a:spcPct val="115000"/>
                  </a:lnSpc>
                  <a:spcAft>
                    <a:spcPts val="10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endParaRPr lang="he-IL" dirty="0"/>
              </a:p>
            </p:txBody>
          </p:sp>
        </mc:Choice>
        <mc:Fallback xmlns="">
          <p:sp>
            <p:nvSpPr>
              <p:cNvPr id="4" name="מלבן 3">
                <a:extLst>
                  <a:ext uri="{FF2B5EF4-FFF2-40B4-BE49-F238E27FC236}">
                    <a16:creationId xmlns:a16="http://schemas.microsoft.com/office/drawing/2014/main" id="{A449B2CE-F65C-4636-BC4D-70ECFA3D3F9C}"/>
                  </a:ext>
                </a:extLst>
              </p:cNvPr>
              <p:cNvSpPr>
                <a:spLocks noRot="1" noChangeAspect="1" noMove="1" noResize="1" noEditPoints="1" noAdjustHandles="1" noChangeArrowheads="1" noChangeShapeType="1" noTextEdit="1"/>
              </p:cNvSpPr>
              <p:nvPr/>
            </p:nvSpPr>
            <p:spPr>
              <a:xfrm>
                <a:off x="947956" y="1708118"/>
                <a:ext cx="4806892" cy="1563588"/>
              </a:xfrm>
              <a:prstGeom prst="rect">
                <a:avLst/>
              </a:prstGeom>
              <a:blipFill>
                <a:blip r:embed="rId2"/>
                <a:stretch>
                  <a:fillRect l="-114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מלבן 6">
                <a:extLst>
                  <a:ext uri="{FF2B5EF4-FFF2-40B4-BE49-F238E27FC236}">
                    <a16:creationId xmlns:a16="http://schemas.microsoft.com/office/drawing/2014/main" id="{198B4FC2-CB2C-4E60-9990-9AD9FA15C202}"/>
                  </a:ext>
                </a:extLst>
              </p:cNvPr>
              <p:cNvSpPr/>
              <p:nvPr/>
            </p:nvSpPr>
            <p:spPr>
              <a:xfrm>
                <a:off x="6274966" y="1708118"/>
                <a:ext cx="5078834" cy="1563587"/>
              </a:xfrm>
              <a:prstGeom prst="rect">
                <a:avLst/>
              </a:prstGeom>
            </p:spPr>
            <p:style>
              <a:lnRef idx="1">
                <a:schemeClr val="accent5"/>
              </a:lnRef>
              <a:fillRef idx="2">
                <a:schemeClr val="accent5"/>
              </a:fillRef>
              <a:effectRef idx="1">
                <a:schemeClr val="accent5"/>
              </a:effectRef>
              <a:fontRef idx="minor">
                <a:schemeClr val="dk1"/>
              </a:fontRef>
            </p:style>
            <p:txBody>
              <a:bodyPr rtlCol="1" anchor="ctr"/>
              <a:lstStyle/>
              <a:p>
                <a:pPr algn="l" rtl="0">
                  <a:lnSpc>
                    <a:spcPct val="115000"/>
                  </a:lnSpc>
                  <a:spcAft>
                    <a:spcPts val="1000"/>
                  </a:spcAft>
                </a:pPr>
                <a:endParaRPr lang="en-US" b="1" dirty="0"/>
              </a:p>
              <a:p>
                <a:pPr algn="l" rtl="0">
                  <a:lnSpc>
                    <a:spcPct val="115000"/>
                  </a:lnSpc>
                  <a:spcAft>
                    <a:spcPts val="1000"/>
                  </a:spcAft>
                </a:pPr>
                <a:r>
                  <a:rPr lang="en-US" b="1" dirty="0"/>
                  <a:t> </a:t>
                </a:r>
                <a:br>
                  <a:rPr lang="en-US" b="1" dirty="0"/>
                </a:br>
                <a:r>
                  <a:rPr lang="en-US" sz="2000" b="1" dirty="0"/>
                  <a:t>ZCU104 - </a:t>
                </a:r>
                <a:r>
                  <a:rPr lang="en-US" sz="1800" b="1" dirty="0">
                    <a:effectLst/>
                    <a:latin typeface="Calibri" panose="020F0502020204030204" pitchFamily="34" charset="0"/>
                    <a:ea typeface="Calibri" panose="020F0502020204030204" pitchFamily="34" charset="0"/>
                    <a:cs typeface="Arial" panose="020B0604020202020204" pitchFamily="34" charset="0"/>
                  </a:rPr>
                  <a:t>Quad-core ARM®️ Cortex™️-A53 + DPU</a:t>
                </a:r>
                <a:endParaRPr lang="en-US" b="1" dirty="0"/>
              </a:p>
              <a:p>
                <a:pPr marL="285750" indent="-285750" algn="l" rtl="0">
                  <a:lnSpc>
                    <a:spcPct val="115000"/>
                  </a:lnSpc>
                  <a:spcAft>
                    <a:spcPts val="1000"/>
                  </a:spcAft>
                  <a:buFont typeface="Arial" panose="020B0604020202020204" pitchFamily="34" charset="0"/>
                  <a:buChar char="•"/>
                </a:pPr>
                <a:r>
                  <a:rPr lang="en-US" b="1" dirty="0">
                    <a:cs typeface="David" panose="020E0502060401010101" pitchFamily="34" charset="-79"/>
                  </a:rPr>
                  <a:t>Accuracy 98.33%</a:t>
                </a:r>
              </a:p>
              <a:p>
                <a:pPr marL="285750" indent="-285750" algn="l" rtl="0">
                  <a:lnSpc>
                    <a:spcPct val="115000"/>
                  </a:lnSpc>
                  <a:spcAft>
                    <a:spcPts val="1000"/>
                  </a:spcAft>
                  <a:buFont typeface="Arial" panose="020B0604020202020204" pitchFamily="34" charset="0"/>
                  <a:buChar char="•"/>
                </a:pPr>
                <a:r>
                  <a:rPr lang="en-US" sz="1800" b="1" dirty="0">
                    <a:effectLst/>
                    <a:ea typeface="Calibri" panose="020F0502020204030204" pitchFamily="34" charset="0"/>
                    <a:cs typeface="David" panose="020E0502060401010101" pitchFamily="34" charset="-79"/>
                  </a:rPr>
                  <a:t>Time: </a:t>
                </a:r>
                <a14:m>
                  <m:oMath xmlns:m="http://schemas.openxmlformats.org/officeDocument/2006/math">
                    <m:r>
                      <a:rPr lang="en-US" sz="1800" b="1" i="1">
                        <a:effectLst/>
                        <a:latin typeface="Cambria Math" panose="02040503050406030204" pitchFamily="18" charset="0"/>
                        <a:ea typeface="Calibri" panose="020F0502020204030204" pitchFamily="34" charset="0"/>
                        <a:cs typeface="David" panose="020E0502060401010101" pitchFamily="34" charset="-79"/>
                      </a:rPr>
                      <m:t>𝟐</m:t>
                    </m:r>
                    <m:r>
                      <a:rPr lang="en-US" sz="1800" b="1" i="1">
                        <a:effectLst/>
                        <a:latin typeface="Cambria Math" panose="02040503050406030204" pitchFamily="18" charset="0"/>
                        <a:ea typeface="Calibri" panose="020F0502020204030204" pitchFamily="34" charset="0"/>
                        <a:cs typeface="David" panose="020E0502060401010101" pitchFamily="34" charset="-79"/>
                      </a:rPr>
                      <m:t>.</m:t>
                    </m:r>
                    <m:r>
                      <a:rPr lang="en-US" sz="1800" b="1" i="1" smtClean="0">
                        <a:effectLst/>
                        <a:latin typeface="Cambria Math" panose="02040503050406030204" pitchFamily="18" charset="0"/>
                        <a:ea typeface="Calibri" panose="020F0502020204030204" pitchFamily="34" charset="0"/>
                        <a:cs typeface="David" panose="020E0502060401010101" pitchFamily="34" charset="-79"/>
                      </a:rPr>
                      <m:t>𝟓𝟗𝟐</m:t>
                    </m:r>
                    <m:d>
                      <m:dPr>
                        <m:begChr m:val="["/>
                        <m:endChr m:val="]"/>
                        <m:ctrlPr>
                          <a:rPr lang="en-US" sz="1800" b="1" i="1">
                            <a:effectLst/>
                            <a:latin typeface="Cambria Math" panose="02040503050406030204" pitchFamily="18" charset="0"/>
                            <a:ea typeface="Calibri" panose="020F0502020204030204" pitchFamily="34" charset="0"/>
                            <a:cs typeface="David" panose="020E0502060401010101" pitchFamily="34" charset="-79"/>
                          </a:rPr>
                        </m:ctrlPr>
                      </m:dPr>
                      <m:e>
                        <m:r>
                          <a:rPr lang="en-US" sz="1800" b="1" i="1">
                            <a:effectLst/>
                            <a:latin typeface="Cambria Math" panose="02040503050406030204" pitchFamily="18" charset="0"/>
                            <a:ea typeface="Calibri" panose="020F0502020204030204" pitchFamily="34" charset="0"/>
                            <a:cs typeface="David" panose="020E0502060401010101" pitchFamily="34" charset="-79"/>
                          </a:rPr>
                          <m:t>𝑺𝒆𝒄</m:t>
                        </m:r>
                      </m:e>
                    </m:d>
                    <m:r>
                      <a:rPr lang="en-US" sz="1800" b="1" i="1" smtClean="0">
                        <a:effectLst/>
                        <a:latin typeface="Cambria Math" panose="02040503050406030204" pitchFamily="18" charset="0"/>
                        <a:ea typeface="Calibri" panose="020F0502020204030204" pitchFamily="34" charset="0"/>
                        <a:cs typeface="David" panose="020E0502060401010101" pitchFamily="34" charset="-79"/>
                      </a:rPr>
                      <m:t>,</m:t>
                    </m:r>
                    <m:r>
                      <a:rPr lang="en-US" sz="1800" b="1" i="1" smtClean="0">
                        <a:effectLst/>
                        <a:latin typeface="Cambria Math" panose="02040503050406030204" pitchFamily="18" charset="0"/>
                        <a:ea typeface="Calibri" panose="020F0502020204030204" pitchFamily="34" charset="0"/>
                        <a:cs typeface="David" panose="020E0502060401010101" pitchFamily="34" charset="-79"/>
                      </a:rPr>
                      <m:t>𝟎</m:t>
                    </m:r>
                    <m:r>
                      <a:rPr lang="en-US" sz="1800" b="1" i="1" smtClean="0">
                        <a:effectLst/>
                        <a:latin typeface="Cambria Math" panose="02040503050406030204" pitchFamily="18" charset="0"/>
                        <a:ea typeface="Calibri" panose="020F0502020204030204" pitchFamily="34" charset="0"/>
                        <a:cs typeface="David" panose="020E0502060401010101" pitchFamily="34" charset="-79"/>
                      </a:rPr>
                      <m:t>.</m:t>
                    </m:r>
                    <m:r>
                      <a:rPr lang="en-US" sz="1800" b="1" i="1" smtClean="0">
                        <a:effectLst/>
                        <a:latin typeface="Cambria Math" panose="02040503050406030204" pitchFamily="18" charset="0"/>
                        <a:ea typeface="Calibri" panose="020F0502020204030204" pitchFamily="34" charset="0"/>
                        <a:cs typeface="David" panose="020E0502060401010101" pitchFamily="34" charset="-79"/>
                      </a:rPr>
                      <m:t>𝟎𝟐𝟓𝟗𝟐</m:t>
                    </m:r>
                    <m:d>
                      <m:dPr>
                        <m:begChr m:val="["/>
                        <m:endChr m:val="]"/>
                        <m:ctrlPr>
                          <a:rPr lang="en-US" sz="1800" b="1" i="1" smtClean="0">
                            <a:effectLst/>
                            <a:latin typeface="Cambria Math" panose="02040503050406030204" pitchFamily="18" charset="0"/>
                            <a:cs typeface="David" panose="020E0502060401010101" pitchFamily="34" charset="-79"/>
                          </a:rPr>
                        </m:ctrlPr>
                      </m:dPr>
                      <m:e>
                        <m:f>
                          <m:fPr>
                            <m:ctrlPr>
                              <a:rPr lang="en-US" b="1" i="1">
                                <a:latin typeface="Cambria Math" panose="02040503050406030204" pitchFamily="18" charset="0"/>
                                <a:cs typeface="David" panose="020E0502060401010101" pitchFamily="34" charset="-79"/>
                              </a:rPr>
                            </m:ctrlPr>
                          </m:fPr>
                          <m:num>
                            <m:r>
                              <a:rPr lang="en-US" b="1" i="1">
                                <a:latin typeface="Cambria Math" panose="02040503050406030204" pitchFamily="18" charset="0"/>
                                <a:ea typeface="Calibri" panose="020F0502020204030204" pitchFamily="34" charset="0"/>
                                <a:cs typeface="David" panose="020E0502060401010101" pitchFamily="34" charset="-79"/>
                              </a:rPr>
                              <m:t>𝝁</m:t>
                            </m:r>
                            <m:r>
                              <a:rPr lang="en-US" b="1" i="1">
                                <a:latin typeface="Cambria Math" panose="02040503050406030204" pitchFamily="18" charset="0"/>
                                <a:ea typeface="Calibri" panose="020F0502020204030204" pitchFamily="34" charset="0"/>
                                <a:cs typeface="David" panose="020E0502060401010101" pitchFamily="34" charset="-79"/>
                              </a:rPr>
                              <m:t>𝑺𝒆𝒄</m:t>
                            </m:r>
                          </m:num>
                          <m:den>
                            <m:r>
                              <a:rPr lang="en-US" b="1" i="1">
                                <a:latin typeface="Cambria Math" panose="02040503050406030204" pitchFamily="18" charset="0"/>
                                <a:ea typeface="Calibri" panose="020F0502020204030204" pitchFamily="34" charset="0"/>
                                <a:cs typeface="David" panose="020E0502060401010101" pitchFamily="34" charset="-79"/>
                              </a:rPr>
                              <m:t>𝑷𝒊𝒄</m:t>
                            </m:r>
                          </m:den>
                        </m:f>
                      </m:e>
                    </m:d>
                  </m:oMath>
                </a14:m>
                <a:br>
                  <a:rPr lang="en-US" sz="1800" b="1" dirty="0">
                    <a:effectLst/>
                    <a:latin typeface="Calibri" panose="020F050202020403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endParaRPr lang="he-IL" dirty="0"/>
              </a:p>
            </p:txBody>
          </p:sp>
        </mc:Choice>
        <mc:Fallback xmlns="">
          <p:sp>
            <p:nvSpPr>
              <p:cNvPr id="7" name="מלבן 6">
                <a:extLst>
                  <a:ext uri="{FF2B5EF4-FFF2-40B4-BE49-F238E27FC236}">
                    <a16:creationId xmlns:a16="http://schemas.microsoft.com/office/drawing/2014/main" id="{198B4FC2-CB2C-4E60-9990-9AD9FA15C202}"/>
                  </a:ext>
                </a:extLst>
              </p:cNvPr>
              <p:cNvSpPr>
                <a:spLocks noRot="1" noChangeAspect="1" noMove="1" noResize="1" noEditPoints="1" noAdjustHandles="1" noChangeArrowheads="1" noChangeShapeType="1" noTextEdit="1"/>
              </p:cNvSpPr>
              <p:nvPr/>
            </p:nvSpPr>
            <p:spPr>
              <a:xfrm>
                <a:off x="6274966" y="1708118"/>
                <a:ext cx="5078834" cy="1563587"/>
              </a:xfrm>
              <a:prstGeom prst="rect">
                <a:avLst/>
              </a:prstGeom>
              <a:blipFill>
                <a:blip r:embed="rId3"/>
                <a:stretch>
                  <a:fillRect l="-1198" t="-16667" b="-388"/>
                </a:stretch>
              </a:blipFill>
            </p:spPr>
            <p:txBody>
              <a:bodyPr/>
              <a:lstStyle/>
              <a:p>
                <a:r>
                  <a:rPr lang="he-IL">
                    <a:noFill/>
                  </a:rPr>
                  <a:t> </a:t>
                </a:r>
              </a:p>
            </p:txBody>
          </p:sp>
        </mc:Fallback>
      </mc:AlternateContent>
      <p:sp>
        <p:nvSpPr>
          <p:cNvPr id="8" name="מציין מיקום תוכן 2">
            <a:extLst>
              <a:ext uri="{FF2B5EF4-FFF2-40B4-BE49-F238E27FC236}">
                <a16:creationId xmlns:a16="http://schemas.microsoft.com/office/drawing/2014/main" id="{E0EDBF78-3D25-47F8-A2B8-F3EF05E61E40}"/>
              </a:ext>
            </a:extLst>
          </p:cNvPr>
          <p:cNvSpPr>
            <a:spLocks noGrp="1"/>
          </p:cNvSpPr>
          <p:nvPr>
            <p:ph idx="1"/>
          </p:nvPr>
        </p:nvSpPr>
        <p:spPr>
          <a:xfrm>
            <a:off x="709612" y="4032921"/>
            <a:ext cx="10772775" cy="2233922"/>
          </a:xfrm>
        </p:spPr>
        <p:txBody>
          <a:bodyPr/>
          <a:lstStyle/>
          <a:p>
            <a:pPr algn="l" rtl="0"/>
            <a:r>
              <a:rPr lang="en-US" dirty="0"/>
              <a:t>ZCU 104 can achieve higher accuracy! However, it’s slower compared to inference on a regular PC</a:t>
            </a:r>
          </a:p>
          <a:p>
            <a:pPr algn="l" rtl="0"/>
            <a:r>
              <a:rPr lang="en-US" dirty="0"/>
              <a:t>On the board we can make modifications in many points between the model and the inference, for example the quantization stage. Less trivial to do on basic Collab</a:t>
            </a:r>
          </a:p>
        </p:txBody>
      </p:sp>
    </p:spTree>
    <p:extLst>
      <p:ext uri="{BB962C8B-B14F-4D97-AF65-F5344CB8AC3E}">
        <p14:creationId xmlns:p14="http://schemas.microsoft.com/office/powerpoint/2010/main" val="1836480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970E48-6BB7-4318-A1CB-22CD3A309602}"/>
              </a:ext>
            </a:extLst>
          </p:cNvPr>
          <p:cNvSpPr>
            <a:spLocks noGrp="1"/>
          </p:cNvSpPr>
          <p:nvPr>
            <p:ph type="title"/>
          </p:nvPr>
        </p:nvSpPr>
        <p:spPr/>
        <p:txBody>
          <a:bodyPr/>
          <a:lstStyle/>
          <a:p>
            <a:r>
              <a:rPr lang="en-US" b="1" dirty="0"/>
              <a:t>Compile and deploy DPU’s RTL (POC)</a:t>
            </a:r>
            <a:endParaRPr lang="he-IL" b="1" dirty="0"/>
          </a:p>
        </p:txBody>
      </p:sp>
      <p:sp>
        <p:nvSpPr>
          <p:cNvPr id="3" name="מציין מיקום תוכן 2">
            <a:extLst>
              <a:ext uri="{FF2B5EF4-FFF2-40B4-BE49-F238E27FC236}">
                <a16:creationId xmlns:a16="http://schemas.microsoft.com/office/drawing/2014/main" id="{2C4EDEF4-3DF8-4F7E-8242-A3E27ACDDD4C}"/>
              </a:ext>
            </a:extLst>
          </p:cNvPr>
          <p:cNvSpPr>
            <a:spLocks noGrp="1"/>
          </p:cNvSpPr>
          <p:nvPr>
            <p:ph idx="1"/>
          </p:nvPr>
        </p:nvSpPr>
        <p:spPr>
          <a:xfrm>
            <a:off x="838200" y="1690688"/>
            <a:ext cx="10515600" cy="4351338"/>
          </a:xfrm>
        </p:spPr>
        <p:txBody>
          <a:bodyPr/>
          <a:lstStyle/>
          <a:p>
            <a:pPr algn="l" rtl="0"/>
            <a:r>
              <a:rPr lang="en-US" dirty="0"/>
              <a:t>POC in order to see the complexity of compiling and deploying  the DPU’s RTL into the ZCU-104 board</a:t>
            </a:r>
            <a:br>
              <a:rPr lang="en-US" dirty="0"/>
            </a:br>
            <a:endParaRPr lang="he-IL" dirty="0"/>
          </a:p>
        </p:txBody>
      </p:sp>
      <p:pic>
        <p:nvPicPr>
          <p:cNvPr id="5" name="תמונה 4">
            <a:extLst>
              <a:ext uri="{FF2B5EF4-FFF2-40B4-BE49-F238E27FC236}">
                <a16:creationId xmlns:a16="http://schemas.microsoft.com/office/drawing/2014/main" id="{3080610B-D461-4FA6-B953-18AEF2B95903}"/>
              </a:ext>
            </a:extLst>
          </p:cNvPr>
          <p:cNvPicPr>
            <a:picLocks noChangeAspect="1"/>
          </p:cNvPicPr>
          <p:nvPr/>
        </p:nvPicPr>
        <p:blipFill>
          <a:blip r:embed="rId2"/>
          <a:stretch>
            <a:fillRect/>
          </a:stretch>
        </p:blipFill>
        <p:spPr>
          <a:xfrm>
            <a:off x="2166413" y="2778126"/>
            <a:ext cx="7516274" cy="3010320"/>
          </a:xfrm>
          <a:prstGeom prst="rect">
            <a:avLst/>
          </a:prstGeom>
        </p:spPr>
      </p:pic>
    </p:spTree>
    <p:extLst>
      <p:ext uri="{BB962C8B-B14F-4D97-AF65-F5344CB8AC3E}">
        <p14:creationId xmlns:p14="http://schemas.microsoft.com/office/powerpoint/2010/main" val="104655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C4EDEF4-3DF8-4F7E-8242-A3E27ACDDD4C}"/>
              </a:ext>
            </a:extLst>
          </p:cNvPr>
          <p:cNvSpPr>
            <a:spLocks noGrp="1"/>
          </p:cNvSpPr>
          <p:nvPr>
            <p:ph idx="1"/>
          </p:nvPr>
        </p:nvSpPr>
        <p:spPr>
          <a:xfrm>
            <a:off x="585786" y="1900238"/>
            <a:ext cx="10772775" cy="4351338"/>
          </a:xfrm>
        </p:spPr>
        <p:txBody>
          <a:bodyPr/>
          <a:lstStyle/>
          <a:p>
            <a:pPr algn="l" rtl="0"/>
            <a:r>
              <a:rPr lang="en-US" dirty="0"/>
              <a:t>The only available guide that’s exists is for a different board (ZCU-102)</a:t>
            </a:r>
          </a:p>
          <a:p>
            <a:pPr algn="l" rtl="0"/>
            <a:r>
              <a:rPr lang="en-US" dirty="0"/>
              <a:t>Requires a lot of adjustments</a:t>
            </a:r>
            <a:r>
              <a:rPr lang="he-IL" dirty="0"/>
              <a:t> </a:t>
            </a:r>
            <a:r>
              <a:rPr lang="en-US" dirty="0"/>
              <a:t>and changes In </a:t>
            </a:r>
            <a:r>
              <a:rPr lang="en-US" b="1" dirty="0"/>
              <a:t>each</a:t>
            </a:r>
            <a:r>
              <a:rPr lang="en-US" dirty="0"/>
              <a:t> step in the process:</a:t>
            </a:r>
          </a:p>
          <a:p>
            <a:pPr lvl="1" algn="l" rtl="0"/>
            <a:r>
              <a:rPr lang="en-US" dirty="0"/>
              <a:t>RTL - Compiling</a:t>
            </a:r>
          </a:p>
          <a:p>
            <a:pPr lvl="1" algn="l" rtl="0"/>
            <a:r>
              <a:rPr lang="en-US" dirty="0"/>
              <a:t>Configuring and build the Peta-Linux project</a:t>
            </a:r>
          </a:p>
          <a:p>
            <a:pPr lvl="1" algn="l" rtl="0"/>
            <a:r>
              <a:rPr lang="en-US" dirty="0"/>
              <a:t>Creating the boot image</a:t>
            </a:r>
          </a:p>
          <a:p>
            <a:pPr lvl="1" algn="l" rtl="0"/>
            <a:r>
              <a:rPr lang="en-US" dirty="0"/>
              <a:t>Configure the DPU itself</a:t>
            </a:r>
          </a:p>
          <a:p>
            <a:pPr algn="l" rtl="0"/>
            <a:r>
              <a:rPr lang="en-US" dirty="0"/>
              <a:t>It is better to be performed on ZCU-102 board</a:t>
            </a:r>
          </a:p>
          <a:p>
            <a:pPr algn="l" rtl="0"/>
            <a:r>
              <a:rPr lang="en-US" dirty="0"/>
              <a:t>In any Case - it’s a long and complex process. Even after Success compiling, encountered problems of compatibility with the board</a:t>
            </a:r>
          </a:p>
        </p:txBody>
      </p:sp>
      <p:sp>
        <p:nvSpPr>
          <p:cNvPr id="4" name="כותרת 1">
            <a:extLst>
              <a:ext uri="{FF2B5EF4-FFF2-40B4-BE49-F238E27FC236}">
                <a16:creationId xmlns:a16="http://schemas.microsoft.com/office/drawing/2014/main" id="{C5B4512E-C85E-4480-91D6-719DCB244563}"/>
              </a:ext>
            </a:extLst>
          </p:cNvPr>
          <p:cNvSpPr txBox="1">
            <a:spLocks/>
          </p:cNvSpPr>
          <p:nvPr/>
        </p:nvSpPr>
        <p:spPr>
          <a:xfrm>
            <a:off x="145372" y="294102"/>
            <a:ext cx="11901256"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 Compile And Deploy DPU’s RTL  (POC) – </a:t>
            </a:r>
            <a:br>
              <a:rPr lang="en-US" b="1" dirty="0"/>
            </a:br>
            <a:r>
              <a:rPr lang="en-US" b="1" dirty="0"/>
              <a:t>Insights And Problems</a:t>
            </a:r>
            <a:endParaRPr lang="he-IL" b="1" dirty="0"/>
          </a:p>
        </p:txBody>
      </p:sp>
    </p:spTree>
    <p:extLst>
      <p:ext uri="{BB962C8B-B14F-4D97-AF65-F5344CB8AC3E}">
        <p14:creationId xmlns:p14="http://schemas.microsoft.com/office/powerpoint/2010/main" val="3443964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970E48-6BB7-4318-A1CB-22CD3A309602}"/>
              </a:ext>
            </a:extLst>
          </p:cNvPr>
          <p:cNvSpPr>
            <a:spLocks noGrp="1"/>
          </p:cNvSpPr>
          <p:nvPr>
            <p:ph type="title"/>
          </p:nvPr>
        </p:nvSpPr>
        <p:spPr>
          <a:xfrm>
            <a:off x="585786" y="574675"/>
            <a:ext cx="11377613" cy="1325563"/>
          </a:xfrm>
        </p:spPr>
        <p:txBody>
          <a:bodyPr/>
          <a:lstStyle/>
          <a:p>
            <a:pPr algn="ctr"/>
            <a:r>
              <a:rPr lang="en-US" b="1" dirty="0"/>
              <a:t>Conclusions </a:t>
            </a:r>
            <a:endParaRPr lang="he-IL" b="1" dirty="0"/>
          </a:p>
        </p:txBody>
      </p:sp>
      <p:sp>
        <p:nvSpPr>
          <p:cNvPr id="3" name="מציין מיקום תוכן 2">
            <a:extLst>
              <a:ext uri="{FF2B5EF4-FFF2-40B4-BE49-F238E27FC236}">
                <a16:creationId xmlns:a16="http://schemas.microsoft.com/office/drawing/2014/main" id="{2C4EDEF4-3DF8-4F7E-8242-A3E27ACDDD4C}"/>
              </a:ext>
            </a:extLst>
          </p:cNvPr>
          <p:cNvSpPr>
            <a:spLocks noGrp="1"/>
          </p:cNvSpPr>
          <p:nvPr>
            <p:ph idx="1"/>
          </p:nvPr>
        </p:nvSpPr>
        <p:spPr>
          <a:xfrm>
            <a:off x="585786" y="1900238"/>
            <a:ext cx="10772775" cy="4351338"/>
          </a:xfrm>
        </p:spPr>
        <p:txBody>
          <a:bodyPr/>
          <a:lstStyle/>
          <a:p>
            <a:pPr algn="l" rtl="0"/>
            <a:r>
              <a:rPr lang="en-US" dirty="0"/>
              <a:t>In some cases, the board can achieve better accuracy than normal computer in the inference stage due to his dedicated hardware </a:t>
            </a:r>
          </a:p>
          <a:p>
            <a:pPr algn="l" rtl="0"/>
            <a:r>
              <a:rPr lang="en-US" dirty="0"/>
              <a:t>Xilinx gives AI ability, even to unexperienced people (although it could be limited)</a:t>
            </a:r>
          </a:p>
          <a:p>
            <a:pPr algn="l" rtl="0"/>
            <a:r>
              <a:rPr lang="en-US" dirty="0"/>
              <a:t>Creating your own Custom model is very complex. Many adjustments  have to be done in order to successfully run it on the board </a:t>
            </a:r>
          </a:p>
          <a:p>
            <a:pPr algn="l" rtl="0"/>
            <a:r>
              <a:rPr lang="en-US" dirty="0"/>
              <a:t>There is a lack of updated information on Xilinx ecosystem. Therefore, it’s hard to solve problems that arise during the process</a:t>
            </a:r>
          </a:p>
          <a:p>
            <a:pPr algn="l" rtl="0"/>
            <a:endParaRPr lang="en-US" dirty="0"/>
          </a:p>
        </p:txBody>
      </p:sp>
    </p:spTree>
    <p:extLst>
      <p:ext uri="{BB962C8B-B14F-4D97-AF65-F5344CB8AC3E}">
        <p14:creationId xmlns:p14="http://schemas.microsoft.com/office/powerpoint/2010/main" val="568518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970E48-6BB7-4318-A1CB-22CD3A309602}"/>
              </a:ext>
            </a:extLst>
          </p:cNvPr>
          <p:cNvSpPr>
            <a:spLocks noGrp="1"/>
          </p:cNvSpPr>
          <p:nvPr>
            <p:ph type="title"/>
          </p:nvPr>
        </p:nvSpPr>
        <p:spPr>
          <a:xfrm>
            <a:off x="585786" y="574675"/>
            <a:ext cx="11377613" cy="1325563"/>
          </a:xfrm>
        </p:spPr>
        <p:txBody>
          <a:bodyPr/>
          <a:lstStyle/>
          <a:p>
            <a:pPr algn="ctr"/>
            <a:r>
              <a:rPr lang="en-US" b="1" dirty="0"/>
              <a:t>Future Work</a:t>
            </a:r>
            <a:endParaRPr lang="he-IL" b="1" dirty="0"/>
          </a:p>
        </p:txBody>
      </p:sp>
      <p:sp>
        <p:nvSpPr>
          <p:cNvPr id="3" name="מציין מיקום תוכן 2">
            <a:extLst>
              <a:ext uri="{FF2B5EF4-FFF2-40B4-BE49-F238E27FC236}">
                <a16:creationId xmlns:a16="http://schemas.microsoft.com/office/drawing/2014/main" id="{2C4EDEF4-3DF8-4F7E-8242-A3E27ACDDD4C}"/>
              </a:ext>
            </a:extLst>
          </p:cNvPr>
          <p:cNvSpPr>
            <a:spLocks noGrp="1"/>
          </p:cNvSpPr>
          <p:nvPr>
            <p:ph idx="1"/>
          </p:nvPr>
        </p:nvSpPr>
        <p:spPr>
          <a:xfrm>
            <a:off x="585786" y="1900238"/>
            <a:ext cx="10772775" cy="4351338"/>
          </a:xfrm>
        </p:spPr>
        <p:txBody>
          <a:bodyPr/>
          <a:lstStyle/>
          <a:p>
            <a:pPr algn="l" rtl="0"/>
            <a:r>
              <a:rPr lang="en-US" dirty="0"/>
              <a:t>Test and validate the ecosystem on different framework (Caffe, </a:t>
            </a:r>
            <a:r>
              <a:rPr lang="en-US" dirty="0" err="1"/>
              <a:t>PyTorch</a:t>
            </a:r>
            <a:r>
              <a:rPr lang="en-US" dirty="0"/>
              <a:t>)</a:t>
            </a:r>
          </a:p>
          <a:p>
            <a:pPr algn="l" rtl="0"/>
            <a:r>
              <a:rPr lang="en-US" dirty="0"/>
              <a:t>Compile and deploy DPU’s RTL  (POC)</a:t>
            </a:r>
          </a:p>
          <a:p>
            <a:pPr algn="l" rtl="0"/>
            <a:r>
              <a:rPr lang="en-US" dirty="0"/>
              <a:t>Combine the board with real life applications</a:t>
            </a:r>
          </a:p>
        </p:txBody>
      </p:sp>
    </p:spTree>
    <p:extLst>
      <p:ext uri="{BB962C8B-B14F-4D97-AF65-F5344CB8AC3E}">
        <p14:creationId xmlns:p14="http://schemas.microsoft.com/office/powerpoint/2010/main" val="2306707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B767B1-06A3-4330-B4FF-6DD42A560C94}"/>
              </a:ext>
            </a:extLst>
          </p:cNvPr>
          <p:cNvSpPr>
            <a:spLocks noGrp="1"/>
          </p:cNvSpPr>
          <p:nvPr>
            <p:ph type="title"/>
          </p:nvPr>
        </p:nvSpPr>
        <p:spPr>
          <a:xfrm>
            <a:off x="838199" y="224291"/>
            <a:ext cx="10515600" cy="1940411"/>
          </a:xfrm>
        </p:spPr>
        <p:txBody>
          <a:bodyPr/>
          <a:lstStyle/>
          <a:p>
            <a:pPr algn="ctr"/>
            <a:r>
              <a:rPr lang="en-US" b="1" dirty="0"/>
              <a:t>Creating The Network</a:t>
            </a:r>
            <a:endParaRPr lang="he-IL" b="1" dirty="0"/>
          </a:p>
        </p:txBody>
      </p:sp>
      <p:sp>
        <p:nvSpPr>
          <p:cNvPr id="3" name="מציין מיקום תוכן 2">
            <a:extLst>
              <a:ext uri="{FF2B5EF4-FFF2-40B4-BE49-F238E27FC236}">
                <a16:creationId xmlns:a16="http://schemas.microsoft.com/office/drawing/2014/main" id="{4D63D4A9-9E12-469A-9874-C34D5D1C328B}"/>
              </a:ext>
            </a:extLst>
          </p:cNvPr>
          <p:cNvSpPr>
            <a:spLocks noGrp="1"/>
          </p:cNvSpPr>
          <p:nvPr>
            <p:ph idx="1"/>
          </p:nvPr>
        </p:nvSpPr>
        <p:spPr>
          <a:xfrm>
            <a:off x="683793" y="1907928"/>
            <a:ext cx="10824411" cy="4279808"/>
          </a:xfrm>
        </p:spPr>
        <p:txBody>
          <a:bodyPr>
            <a:normAutofit/>
          </a:bodyPr>
          <a:lstStyle/>
          <a:p>
            <a:pPr marL="0" indent="0" algn="l" rtl="0">
              <a:buNone/>
            </a:pPr>
            <a:r>
              <a:rPr lang="en-US" sz="3200" dirty="0"/>
              <a:t>Full process of creating working neural network Includes:</a:t>
            </a:r>
          </a:p>
          <a:p>
            <a:pPr lvl="1" algn="l" rtl="0"/>
            <a:r>
              <a:rPr lang="en-US" sz="2800" dirty="0"/>
              <a:t>Creating the model </a:t>
            </a:r>
          </a:p>
          <a:p>
            <a:pPr lvl="1" algn="l" rtl="0"/>
            <a:r>
              <a:rPr lang="en-US" sz="2800" dirty="0"/>
              <a:t>Train it using CPU/GPU</a:t>
            </a:r>
          </a:p>
          <a:p>
            <a:pPr lvl="1" algn="l" rtl="0"/>
            <a:r>
              <a:rPr lang="en-US" sz="2800" dirty="0"/>
              <a:t>Optimize the model	</a:t>
            </a:r>
          </a:p>
          <a:p>
            <a:pPr lvl="1" algn="l" rtl="0"/>
            <a:r>
              <a:rPr lang="en-US" sz="2800" dirty="0"/>
              <a:t>Inference which can be done on various machines such as host using GPU or dedicated Hardware</a:t>
            </a:r>
          </a:p>
          <a:p>
            <a:pPr lvl="1" algn="l" rtl="0"/>
            <a:r>
              <a:rPr lang="en-US" sz="2800" dirty="0"/>
              <a:t>Create and manufacture the dedicated hardware which will run the Inference stage</a:t>
            </a:r>
          </a:p>
        </p:txBody>
      </p:sp>
    </p:spTree>
    <p:extLst>
      <p:ext uri="{BB962C8B-B14F-4D97-AF65-F5344CB8AC3E}">
        <p14:creationId xmlns:p14="http://schemas.microsoft.com/office/powerpoint/2010/main" val="165091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F800CC-985E-42F4-A5B1-48A294477470}"/>
              </a:ext>
            </a:extLst>
          </p:cNvPr>
          <p:cNvSpPr>
            <a:spLocks noGrp="1"/>
          </p:cNvSpPr>
          <p:nvPr>
            <p:ph type="title"/>
          </p:nvPr>
        </p:nvSpPr>
        <p:spPr/>
        <p:txBody>
          <a:bodyPr/>
          <a:lstStyle/>
          <a:p>
            <a:pPr algn="ctr"/>
            <a:r>
              <a:rPr lang="en-US" b="1" dirty="0"/>
              <a:t>Project Goals</a:t>
            </a:r>
            <a:endParaRPr lang="he-IL" b="1" dirty="0"/>
          </a:p>
        </p:txBody>
      </p:sp>
      <p:sp>
        <p:nvSpPr>
          <p:cNvPr id="7" name="תיבת טקסט 6">
            <a:extLst>
              <a:ext uri="{FF2B5EF4-FFF2-40B4-BE49-F238E27FC236}">
                <a16:creationId xmlns:a16="http://schemas.microsoft.com/office/drawing/2014/main" id="{B2C026BB-E5FF-4C04-9C98-88275CD5BDC8}"/>
              </a:ext>
            </a:extLst>
          </p:cNvPr>
          <p:cNvSpPr txBox="1"/>
          <p:nvPr/>
        </p:nvSpPr>
        <p:spPr>
          <a:xfrm>
            <a:off x="657576" y="1739007"/>
            <a:ext cx="10696224" cy="4770537"/>
          </a:xfrm>
          <a:prstGeom prst="rect">
            <a:avLst/>
          </a:prstGeom>
          <a:noFill/>
        </p:spPr>
        <p:txBody>
          <a:bodyPr wrap="square" rtlCol="1">
            <a:spAutoFit/>
          </a:bodyPr>
          <a:lstStyle/>
          <a:p>
            <a:pPr algn="l"/>
            <a:r>
              <a:rPr lang="en-US" sz="3200" b="1" i="1" dirty="0"/>
              <a:t>Evaluate and validate the Xilinx Vitis-AI ecosystem :</a:t>
            </a:r>
            <a:endParaRPr lang="he-IL" sz="3200" b="1" i="1" dirty="0"/>
          </a:p>
          <a:p>
            <a:pPr algn="l"/>
            <a:endParaRPr lang="en-US" sz="2400" dirty="0"/>
          </a:p>
          <a:p>
            <a:pPr lvl="1"/>
            <a:r>
              <a:rPr lang="en-US" sz="2400" dirty="0">
                <a:latin typeface="Calibri (גוף)"/>
              </a:rPr>
              <a:t>1. Understanding Vitis-AI ecosystem</a:t>
            </a:r>
            <a:endParaRPr lang="en-US" sz="2400" i="0" dirty="0">
              <a:effectLst/>
              <a:latin typeface="Calibri (גוף)"/>
            </a:endParaRPr>
          </a:p>
          <a:p>
            <a:pPr lvl="1"/>
            <a:r>
              <a:rPr lang="en-US" sz="2400" i="0" dirty="0">
                <a:effectLst/>
                <a:latin typeface="Calibri (גוף)"/>
              </a:rPr>
              <a:t>2. R</a:t>
            </a:r>
            <a:r>
              <a:rPr lang="en-US" sz="2400" dirty="0">
                <a:latin typeface="Calibri (גוף)"/>
              </a:rPr>
              <a:t>unning full flow from TensorFlow to the FPGA</a:t>
            </a:r>
          </a:p>
          <a:p>
            <a:pPr marL="1257300" lvl="2" indent="-342900">
              <a:buFont typeface="Arial" panose="020B0604020202020204" pitchFamily="34" charset="0"/>
              <a:buChar char="•"/>
            </a:pPr>
            <a:r>
              <a:rPr lang="en-US" sz="2400" dirty="0">
                <a:latin typeface="Calibri (גוף)"/>
              </a:rPr>
              <a:t>Step #1 – Using trained model from Xilinx Zoo (resnet50)</a:t>
            </a:r>
          </a:p>
          <a:p>
            <a:pPr marL="1257300" lvl="2" indent="-342900">
              <a:buFont typeface="Arial" panose="020B0604020202020204" pitchFamily="34" charset="0"/>
              <a:buChar char="•"/>
            </a:pPr>
            <a:r>
              <a:rPr lang="en-US" sz="2400" dirty="0">
                <a:latin typeface="Calibri (גוף)"/>
              </a:rPr>
              <a:t>Step #2 – Using untrained model from the Zoo (MNIST), Modify it and run the flow in order to fully understand the ecosystem ability </a:t>
            </a:r>
          </a:p>
          <a:p>
            <a:pPr lvl="1"/>
            <a:r>
              <a:rPr lang="en-US" sz="2400" dirty="0">
                <a:latin typeface="Calibri (גוף)"/>
              </a:rPr>
              <a:t>3</a:t>
            </a:r>
            <a:r>
              <a:rPr lang="en-US" sz="2400" b="0" i="0" dirty="0">
                <a:effectLst/>
                <a:latin typeface="Calibri (גוף)"/>
              </a:rPr>
              <a:t>. Evaluate and modify, when possible, each step in the process of the ecosystem</a:t>
            </a:r>
          </a:p>
          <a:p>
            <a:pPr lvl="1"/>
            <a:r>
              <a:rPr lang="en-US" sz="2400" dirty="0">
                <a:latin typeface="Calibri (גוף)"/>
              </a:rPr>
              <a:t>4. Creating a tutorial for running the flows step by step and indicate problems we have encountered in the process</a:t>
            </a:r>
            <a:endParaRPr lang="en-US" sz="3200" dirty="0"/>
          </a:p>
          <a:p>
            <a:pPr algn="l"/>
            <a:endParaRPr lang="en-US" sz="2800" dirty="0"/>
          </a:p>
          <a:p>
            <a:pPr algn="l"/>
            <a:endParaRPr lang="en-US" sz="2800" dirty="0"/>
          </a:p>
        </p:txBody>
      </p:sp>
    </p:spTree>
    <p:extLst>
      <p:ext uri="{BB962C8B-B14F-4D97-AF65-F5344CB8AC3E}">
        <p14:creationId xmlns:p14="http://schemas.microsoft.com/office/powerpoint/2010/main" val="394576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9EF3AF-D768-4CEF-9711-11660CACBAC2}"/>
              </a:ext>
            </a:extLst>
          </p:cNvPr>
          <p:cNvSpPr>
            <a:spLocks noGrp="1"/>
          </p:cNvSpPr>
          <p:nvPr>
            <p:ph type="title"/>
          </p:nvPr>
        </p:nvSpPr>
        <p:spPr>
          <a:xfrm>
            <a:off x="913198" y="451700"/>
            <a:ext cx="10515600" cy="800100"/>
          </a:xfrm>
        </p:spPr>
        <p:txBody>
          <a:bodyPr/>
          <a:lstStyle/>
          <a:p>
            <a:pPr algn="ctr"/>
            <a:r>
              <a:rPr lang="en-US" sz="4400" b="1" dirty="0"/>
              <a:t>Vitis-AI Ecosystem</a:t>
            </a:r>
            <a:endParaRPr lang="he-IL" b="1" dirty="0"/>
          </a:p>
        </p:txBody>
      </p:sp>
      <p:sp>
        <p:nvSpPr>
          <p:cNvPr id="3" name="מציין מיקום תוכן 2">
            <a:extLst>
              <a:ext uri="{FF2B5EF4-FFF2-40B4-BE49-F238E27FC236}">
                <a16:creationId xmlns:a16="http://schemas.microsoft.com/office/drawing/2014/main" id="{17D03D80-EFBC-4538-9750-DAFF25C0C0F3}"/>
              </a:ext>
            </a:extLst>
          </p:cNvPr>
          <p:cNvSpPr>
            <a:spLocks noGrp="1"/>
          </p:cNvSpPr>
          <p:nvPr>
            <p:ph idx="1"/>
          </p:nvPr>
        </p:nvSpPr>
        <p:spPr>
          <a:xfrm>
            <a:off x="208348" y="1371600"/>
            <a:ext cx="11489554" cy="4876800"/>
          </a:xfrm>
        </p:spPr>
        <p:txBody>
          <a:bodyPr>
            <a:normAutofit/>
          </a:bodyPr>
          <a:lstStyle/>
          <a:p>
            <a:pPr algn="l" rtl="0"/>
            <a:r>
              <a:rPr lang="en-US" dirty="0"/>
              <a:t>Xilinx offers a full ecosystem which helps deal with those problems. It includes:</a:t>
            </a:r>
          </a:p>
          <a:p>
            <a:pPr lvl="1" algn="l" rtl="0"/>
            <a:r>
              <a:rPr lang="en-US" sz="2400" dirty="0"/>
              <a:t>Dedicated IP which called </a:t>
            </a:r>
            <a:r>
              <a:rPr lang="en-US" sz="2400" b="1" i="1" dirty="0"/>
              <a:t>DPU</a:t>
            </a:r>
          </a:p>
          <a:p>
            <a:pPr lvl="1" algn="l" rtl="0"/>
            <a:r>
              <a:rPr lang="en-US" b="1" dirty="0"/>
              <a:t>AI Zoo </a:t>
            </a:r>
            <a:r>
              <a:rPr lang="en-US" dirty="0"/>
              <a:t>- Repository which includes optimized deep learning models. Great for quick start </a:t>
            </a:r>
          </a:p>
          <a:p>
            <a:pPr lvl="1" algn="l" rtl="0"/>
            <a:r>
              <a:rPr lang="en-US" b="1" i="0" dirty="0">
                <a:effectLst/>
                <a:latin typeface="Calibri (גוף)"/>
              </a:rPr>
              <a:t>Quantizer - </a:t>
            </a:r>
            <a:r>
              <a:rPr lang="en-US" b="0" i="0" dirty="0">
                <a:effectLst/>
                <a:latin typeface="Calibri (גוף)"/>
              </a:rPr>
              <a:t>Takes a floating-point model and performs pre-processing and then quantizes the weights/biases and activations to the given bit width</a:t>
            </a:r>
          </a:p>
          <a:p>
            <a:pPr lvl="1" algn="l" rtl="0"/>
            <a:r>
              <a:rPr lang="en-US" b="1" i="0" dirty="0">
                <a:effectLst/>
                <a:latin typeface="Calibri (גוף)"/>
              </a:rPr>
              <a:t>Compiler - </a:t>
            </a:r>
            <a:r>
              <a:rPr lang="en-US" b="0" i="0" dirty="0">
                <a:effectLst/>
                <a:latin typeface="Calibri (גוף)"/>
              </a:rPr>
              <a:t>Maps a network model into a highly optimized DPU instruction sequence</a:t>
            </a:r>
          </a:p>
          <a:p>
            <a:pPr lvl="1" algn="l" rtl="0"/>
            <a:endParaRPr lang="en-US" sz="2400" dirty="0"/>
          </a:p>
          <a:p>
            <a:pPr lvl="1" algn="l" rtl="0"/>
            <a:endParaRPr lang="en-US" dirty="0"/>
          </a:p>
          <a:p>
            <a:pPr lvl="1" algn="l" rtl="0"/>
            <a:endParaRPr lang="en-US" dirty="0"/>
          </a:p>
          <a:p>
            <a:endParaRPr lang="he-IL" dirty="0"/>
          </a:p>
        </p:txBody>
      </p:sp>
      <p:pic>
        <p:nvPicPr>
          <p:cNvPr id="8" name="תמונה 7">
            <a:extLst>
              <a:ext uri="{FF2B5EF4-FFF2-40B4-BE49-F238E27FC236}">
                <a16:creationId xmlns:a16="http://schemas.microsoft.com/office/drawing/2014/main" id="{EA786AB7-9A7C-4212-AA83-DECB7037A664}"/>
              </a:ext>
            </a:extLst>
          </p:cNvPr>
          <p:cNvPicPr>
            <a:picLocks noChangeAspect="1"/>
          </p:cNvPicPr>
          <p:nvPr/>
        </p:nvPicPr>
        <p:blipFill>
          <a:blip r:embed="rId3"/>
          <a:stretch>
            <a:fillRect/>
          </a:stretch>
        </p:blipFill>
        <p:spPr>
          <a:xfrm>
            <a:off x="4740157" y="4638185"/>
            <a:ext cx="2291540" cy="1975679"/>
          </a:xfrm>
          <a:prstGeom prst="rect">
            <a:avLst/>
          </a:prstGeom>
        </p:spPr>
      </p:pic>
    </p:spTree>
    <p:extLst>
      <p:ext uri="{BB962C8B-B14F-4D97-AF65-F5344CB8AC3E}">
        <p14:creationId xmlns:p14="http://schemas.microsoft.com/office/powerpoint/2010/main" val="3339439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6BFD3A-488F-418F-A6CA-194780C7088F}"/>
              </a:ext>
            </a:extLst>
          </p:cNvPr>
          <p:cNvSpPr>
            <a:spLocks noGrp="1"/>
          </p:cNvSpPr>
          <p:nvPr>
            <p:ph type="title"/>
          </p:nvPr>
        </p:nvSpPr>
        <p:spPr>
          <a:xfrm>
            <a:off x="1033222" y="-14116"/>
            <a:ext cx="10515600" cy="1325563"/>
          </a:xfrm>
        </p:spPr>
        <p:txBody>
          <a:bodyPr/>
          <a:lstStyle/>
          <a:p>
            <a:pPr algn="ctr"/>
            <a:r>
              <a:rPr lang="en-US" b="1" dirty="0"/>
              <a:t>Full Flow - Block Diagram</a:t>
            </a:r>
            <a:endParaRPr lang="he-IL" b="1" dirty="0"/>
          </a:p>
        </p:txBody>
      </p:sp>
      <p:sp>
        <p:nvSpPr>
          <p:cNvPr id="6" name="מלבן 5">
            <a:extLst>
              <a:ext uri="{FF2B5EF4-FFF2-40B4-BE49-F238E27FC236}">
                <a16:creationId xmlns:a16="http://schemas.microsoft.com/office/drawing/2014/main" id="{FC50939C-2FD6-401D-AEC1-60607B97F765}"/>
              </a:ext>
            </a:extLst>
          </p:cNvPr>
          <p:cNvSpPr/>
          <p:nvPr/>
        </p:nvSpPr>
        <p:spPr>
          <a:xfrm>
            <a:off x="4255548" y="2616365"/>
            <a:ext cx="2174304" cy="1116089"/>
          </a:xfrm>
          <a:prstGeom prst="rect">
            <a:avLst/>
          </a:prstGeom>
          <a:ln/>
        </p:spPr>
        <p:style>
          <a:lnRef idx="1">
            <a:schemeClr val="accent4"/>
          </a:lnRef>
          <a:fillRef idx="2">
            <a:schemeClr val="accent4"/>
          </a:fillRef>
          <a:effectRef idx="1">
            <a:schemeClr val="accent4"/>
          </a:effectRef>
          <a:fontRef idx="minor">
            <a:schemeClr val="dk1"/>
          </a:fontRef>
        </p:style>
        <p:txBody>
          <a:bodyPr rtlCol="1" anchor="ctr"/>
          <a:lstStyle/>
          <a:p>
            <a:pPr algn="ctr"/>
            <a:r>
              <a:rPr lang="en-US" b="1" dirty="0"/>
              <a:t>Host code </a:t>
            </a:r>
          </a:p>
          <a:p>
            <a:pPr algn="ctr"/>
            <a:r>
              <a:rPr lang="en-US" b="1" dirty="0"/>
              <a:t> </a:t>
            </a:r>
            <a:r>
              <a:rPr lang="en-US" sz="1600" dirty="0"/>
              <a:t>VART based code, send instructions to the DPU</a:t>
            </a:r>
            <a:endParaRPr lang="he-IL" dirty="0"/>
          </a:p>
        </p:txBody>
      </p:sp>
      <p:sp>
        <p:nvSpPr>
          <p:cNvPr id="20" name="מלבן 19">
            <a:extLst>
              <a:ext uri="{FF2B5EF4-FFF2-40B4-BE49-F238E27FC236}">
                <a16:creationId xmlns:a16="http://schemas.microsoft.com/office/drawing/2014/main" id="{601B460B-8E42-45B6-8939-B849CC175692}"/>
              </a:ext>
            </a:extLst>
          </p:cNvPr>
          <p:cNvSpPr/>
          <p:nvPr/>
        </p:nvSpPr>
        <p:spPr>
          <a:xfrm>
            <a:off x="362291" y="2827606"/>
            <a:ext cx="1992862" cy="844859"/>
          </a:xfrm>
          <a:prstGeom prst="rect">
            <a:avLst/>
          </a:prstGeom>
          <a:solidFill>
            <a:schemeClr val="accent1">
              <a:lumMod val="60000"/>
              <a:lumOff val="40000"/>
            </a:schemeClr>
          </a:solidFill>
        </p:spPr>
        <p:style>
          <a:lnRef idx="1">
            <a:schemeClr val="accent5"/>
          </a:lnRef>
          <a:fillRef idx="2">
            <a:schemeClr val="accent5"/>
          </a:fillRef>
          <a:effectRef idx="1">
            <a:schemeClr val="accent5"/>
          </a:effectRef>
          <a:fontRef idx="minor">
            <a:schemeClr val="dk1"/>
          </a:fontRef>
        </p:style>
        <p:txBody>
          <a:bodyPr rtlCol="1" anchor="ctr"/>
          <a:lstStyle/>
          <a:p>
            <a:pPr algn="ctr"/>
            <a:r>
              <a:rPr lang="en-US" b="1" dirty="0"/>
              <a:t>Untrained Model</a:t>
            </a:r>
            <a:endParaRPr lang="he-IL" b="1" dirty="0"/>
          </a:p>
        </p:txBody>
      </p:sp>
      <p:sp>
        <p:nvSpPr>
          <p:cNvPr id="21" name="מלבן 20">
            <a:extLst>
              <a:ext uri="{FF2B5EF4-FFF2-40B4-BE49-F238E27FC236}">
                <a16:creationId xmlns:a16="http://schemas.microsoft.com/office/drawing/2014/main" id="{D4626D66-5F32-485F-8DD1-E3352143072D}"/>
              </a:ext>
            </a:extLst>
          </p:cNvPr>
          <p:cNvSpPr/>
          <p:nvPr/>
        </p:nvSpPr>
        <p:spPr>
          <a:xfrm>
            <a:off x="7655462" y="1534902"/>
            <a:ext cx="1992862" cy="844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US" b="1" dirty="0"/>
              <a:t>Quantized Model</a:t>
            </a:r>
            <a:endParaRPr lang="he-IL" b="1" dirty="0"/>
          </a:p>
        </p:txBody>
      </p:sp>
      <p:sp>
        <p:nvSpPr>
          <p:cNvPr id="22" name="מלבן 21">
            <a:extLst>
              <a:ext uri="{FF2B5EF4-FFF2-40B4-BE49-F238E27FC236}">
                <a16:creationId xmlns:a16="http://schemas.microsoft.com/office/drawing/2014/main" id="{71D38AC0-6E37-4161-BA3F-30F4C9435699}"/>
              </a:ext>
            </a:extLst>
          </p:cNvPr>
          <p:cNvSpPr/>
          <p:nvPr/>
        </p:nvSpPr>
        <p:spPr>
          <a:xfrm>
            <a:off x="9088066" y="2634849"/>
            <a:ext cx="2460756" cy="1079121"/>
          </a:xfrm>
          <a:prstGeom prst="rect">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b="1" dirty="0"/>
              <a:t>Kernel code</a:t>
            </a:r>
          </a:p>
          <a:p>
            <a:pPr algn="ctr"/>
            <a:r>
              <a:rPr lang="en-US" b="1" dirty="0"/>
              <a:t>Compiled Model </a:t>
            </a:r>
            <a:br>
              <a:rPr lang="en-US" b="1" dirty="0"/>
            </a:br>
            <a:r>
              <a:rPr lang="en-US" b="1" dirty="0"/>
              <a:t>DPU instruction set</a:t>
            </a:r>
            <a:endParaRPr lang="he-IL" b="1" dirty="0"/>
          </a:p>
        </p:txBody>
      </p:sp>
      <p:sp>
        <p:nvSpPr>
          <p:cNvPr id="25" name="מלבן 24">
            <a:extLst>
              <a:ext uri="{FF2B5EF4-FFF2-40B4-BE49-F238E27FC236}">
                <a16:creationId xmlns:a16="http://schemas.microsoft.com/office/drawing/2014/main" id="{0A914856-8DF9-47CA-841B-AC1E41D1112C}"/>
              </a:ext>
            </a:extLst>
          </p:cNvPr>
          <p:cNvSpPr/>
          <p:nvPr/>
        </p:nvSpPr>
        <p:spPr>
          <a:xfrm>
            <a:off x="4255548" y="1535919"/>
            <a:ext cx="1992862" cy="844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US" b="1" dirty="0"/>
              <a:t>Trained Model</a:t>
            </a:r>
            <a:endParaRPr lang="he-IL" b="1" dirty="0"/>
          </a:p>
        </p:txBody>
      </p:sp>
      <p:cxnSp>
        <p:nvCxnSpPr>
          <p:cNvPr id="4" name="מחבר חץ ישר 3">
            <a:extLst>
              <a:ext uri="{FF2B5EF4-FFF2-40B4-BE49-F238E27FC236}">
                <a16:creationId xmlns:a16="http://schemas.microsoft.com/office/drawing/2014/main" id="{B6A7C975-C97B-4ACD-B93E-D8AA7BBF9A3E}"/>
              </a:ext>
            </a:extLst>
          </p:cNvPr>
          <p:cNvCxnSpPr>
            <a:cxnSpLocks/>
            <a:stCxn id="20" idx="3"/>
            <a:endCxn id="25" idx="1"/>
          </p:cNvCxnSpPr>
          <p:nvPr/>
        </p:nvCxnSpPr>
        <p:spPr>
          <a:xfrm flipV="1">
            <a:off x="2355153" y="1958349"/>
            <a:ext cx="1900395" cy="12916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מלבן 27">
            <a:extLst>
              <a:ext uri="{FF2B5EF4-FFF2-40B4-BE49-F238E27FC236}">
                <a16:creationId xmlns:a16="http://schemas.microsoft.com/office/drawing/2014/main" id="{7F47E468-907B-4FD5-9145-1C4B067DAB08}"/>
              </a:ext>
            </a:extLst>
          </p:cNvPr>
          <p:cNvSpPr/>
          <p:nvPr/>
        </p:nvSpPr>
        <p:spPr>
          <a:xfrm>
            <a:off x="2568628" y="2522411"/>
            <a:ext cx="1958650" cy="85967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1200" dirty="0">
                <a:solidFill>
                  <a:schemeClr val="tx1"/>
                </a:solidFill>
              </a:rPr>
              <a:t>Train using</a:t>
            </a:r>
          </a:p>
          <a:p>
            <a:pPr algn="ctr"/>
            <a:r>
              <a:rPr lang="en-US" sz="1200" dirty="0">
                <a:solidFill>
                  <a:schemeClr val="tx1"/>
                </a:solidFill>
              </a:rPr>
              <a:t>Tensorflow</a:t>
            </a:r>
            <a:endParaRPr lang="he-IL" sz="1200" dirty="0">
              <a:solidFill>
                <a:schemeClr val="tx1"/>
              </a:solidFill>
            </a:endParaRPr>
          </a:p>
        </p:txBody>
      </p:sp>
      <p:cxnSp>
        <p:nvCxnSpPr>
          <p:cNvPr id="31" name="מחבר חץ ישר 30">
            <a:extLst>
              <a:ext uri="{FF2B5EF4-FFF2-40B4-BE49-F238E27FC236}">
                <a16:creationId xmlns:a16="http://schemas.microsoft.com/office/drawing/2014/main" id="{FEEFAF5B-694E-4FD7-8873-DB3C981AE891}"/>
              </a:ext>
            </a:extLst>
          </p:cNvPr>
          <p:cNvCxnSpPr>
            <a:stCxn id="25" idx="3"/>
            <a:endCxn id="21" idx="1"/>
          </p:cNvCxnSpPr>
          <p:nvPr/>
        </p:nvCxnSpPr>
        <p:spPr>
          <a:xfrm flipV="1">
            <a:off x="6248410" y="1957332"/>
            <a:ext cx="1407052" cy="1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מחבר חץ ישר 33">
            <a:extLst>
              <a:ext uri="{FF2B5EF4-FFF2-40B4-BE49-F238E27FC236}">
                <a16:creationId xmlns:a16="http://schemas.microsoft.com/office/drawing/2014/main" id="{EF6671B1-BEC1-4696-9808-6D2CAC19E852}"/>
              </a:ext>
            </a:extLst>
          </p:cNvPr>
          <p:cNvCxnSpPr>
            <a:cxnSpLocks/>
            <a:stCxn id="21" idx="3"/>
            <a:endCxn id="22" idx="0"/>
          </p:cNvCxnSpPr>
          <p:nvPr/>
        </p:nvCxnSpPr>
        <p:spPr>
          <a:xfrm>
            <a:off x="9648324" y="1957332"/>
            <a:ext cx="670120" cy="677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מלבן 51">
            <a:extLst>
              <a:ext uri="{FF2B5EF4-FFF2-40B4-BE49-F238E27FC236}">
                <a16:creationId xmlns:a16="http://schemas.microsoft.com/office/drawing/2014/main" id="{75572288-5A8E-4CC9-807D-31A163590783}"/>
              </a:ext>
            </a:extLst>
          </p:cNvPr>
          <p:cNvSpPr/>
          <p:nvPr/>
        </p:nvSpPr>
        <p:spPr>
          <a:xfrm>
            <a:off x="5950946" y="1381668"/>
            <a:ext cx="1958650" cy="85967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1200" i="0" dirty="0">
                <a:solidFill>
                  <a:schemeClr val="tx1"/>
                </a:solidFill>
                <a:effectLst/>
                <a:latin typeface="Calibri (גוף)"/>
              </a:rPr>
              <a:t>V-AI Quantizer</a:t>
            </a:r>
            <a:endParaRPr lang="he-IL" sz="800" dirty="0">
              <a:solidFill>
                <a:schemeClr val="tx1"/>
              </a:solidFill>
            </a:endParaRPr>
          </a:p>
        </p:txBody>
      </p:sp>
      <p:sp>
        <p:nvSpPr>
          <p:cNvPr id="53" name="מלבן 52">
            <a:extLst>
              <a:ext uri="{FF2B5EF4-FFF2-40B4-BE49-F238E27FC236}">
                <a16:creationId xmlns:a16="http://schemas.microsoft.com/office/drawing/2014/main" id="{30ED50F9-ADDF-43B3-A5AA-5740E3CAF093}"/>
              </a:ext>
            </a:extLst>
          </p:cNvPr>
          <p:cNvSpPr/>
          <p:nvPr/>
        </p:nvSpPr>
        <p:spPr>
          <a:xfrm>
            <a:off x="9394190" y="1693370"/>
            <a:ext cx="1958650" cy="85967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1200" i="0" dirty="0">
                <a:solidFill>
                  <a:schemeClr val="tx1"/>
                </a:solidFill>
                <a:effectLst/>
                <a:latin typeface="Calibri (גוף)"/>
              </a:rPr>
              <a:t>V-AI Compiler</a:t>
            </a:r>
            <a:endParaRPr lang="he-IL" sz="800" dirty="0">
              <a:solidFill>
                <a:schemeClr val="tx1"/>
              </a:solidFill>
            </a:endParaRPr>
          </a:p>
        </p:txBody>
      </p:sp>
      <p:sp>
        <p:nvSpPr>
          <p:cNvPr id="61" name="מלבן 60">
            <a:extLst>
              <a:ext uri="{FF2B5EF4-FFF2-40B4-BE49-F238E27FC236}">
                <a16:creationId xmlns:a16="http://schemas.microsoft.com/office/drawing/2014/main" id="{D1BC8507-321D-4C82-ABE6-D540A5832071}"/>
              </a:ext>
            </a:extLst>
          </p:cNvPr>
          <p:cNvSpPr/>
          <p:nvPr/>
        </p:nvSpPr>
        <p:spPr>
          <a:xfrm>
            <a:off x="348806" y="1038188"/>
            <a:ext cx="1992862" cy="844859"/>
          </a:xfrm>
          <a:prstGeom prst="rect">
            <a:avLst/>
          </a:prstGeom>
          <a:solidFill>
            <a:schemeClr val="accent1">
              <a:lumMod val="60000"/>
              <a:lumOff val="40000"/>
            </a:schemeClr>
          </a:solidFill>
        </p:spPr>
        <p:style>
          <a:lnRef idx="1">
            <a:schemeClr val="accent5"/>
          </a:lnRef>
          <a:fillRef idx="2">
            <a:schemeClr val="accent5"/>
          </a:fillRef>
          <a:effectRef idx="1">
            <a:schemeClr val="accent5"/>
          </a:effectRef>
          <a:fontRef idx="minor">
            <a:schemeClr val="dk1"/>
          </a:fontRef>
        </p:style>
        <p:txBody>
          <a:bodyPr rtlCol="1" anchor="ctr"/>
          <a:lstStyle/>
          <a:p>
            <a:pPr algn="ctr"/>
            <a:r>
              <a:rPr lang="en-US" b="1" dirty="0"/>
              <a:t>Xilinx Zoo</a:t>
            </a:r>
            <a:endParaRPr lang="he-IL" b="1" dirty="0"/>
          </a:p>
        </p:txBody>
      </p:sp>
      <p:cxnSp>
        <p:nvCxnSpPr>
          <p:cNvPr id="64" name="מחבר חץ ישר 63">
            <a:extLst>
              <a:ext uri="{FF2B5EF4-FFF2-40B4-BE49-F238E27FC236}">
                <a16:creationId xmlns:a16="http://schemas.microsoft.com/office/drawing/2014/main" id="{03669C0E-4319-4ABC-84FB-7C7098DD7DF7}"/>
              </a:ext>
            </a:extLst>
          </p:cNvPr>
          <p:cNvCxnSpPr>
            <a:stCxn id="61" idx="3"/>
            <a:endCxn id="25" idx="1"/>
          </p:cNvCxnSpPr>
          <p:nvPr/>
        </p:nvCxnSpPr>
        <p:spPr>
          <a:xfrm>
            <a:off x="2341668" y="1460618"/>
            <a:ext cx="1913880" cy="4977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מלבן 65">
            <a:extLst>
              <a:ext uri="{FF2B5EF4-FFF2-40B4-BE49-F238E27FC236}">
                <a16:creationId xmlns:a16="http://schemas.microsoft.com/office/drawing/2014/main" id="{3D18D248-223D-46EF-AC4D-94B7FE487336}"/>
              </a:ext>
            </a:extLst>
          </p:cNvPr>
          <p:cNvSpPr/>
          <p:nvPr/>
        </p:nvSpPr>
        <p:spPr>
          <a:xfrm>
            <a:off x="2469908" y="899962"/>
            <a:ext cx="1958650" cy="85967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1200" dirty="0">
                <a:solidFill>
                  <a:schemeClr val="tx1"/>
                </a:solidFill>
              </a:rPr>
              <a:t>Fetch trained</a:t>
            </a:r>
          </a:p>
          <a:p>
            <a:pPr algn="ctr"/>
            <a:r>
              <a:rPr lang="en-US" sz="1200" dirty="0">
                <a:solidFill>
                  <a:schemeClr val="tx1"/>
                </a:solidFill>
              </a:rPr>
              <a:t> Model</a:t>
            </a:r>
            <a:endParaRPr lang="he-IL" sz="1200" dirty="0">
              <a:solidFill>
                <a:schemeClr val="tx1"/>
              </a:solidFill>
            </a:endParaRPr>
          </a:p>
        </p:txBody>
      </p:sp>
      <p:sp>
        <p:nvSpPr>
          <p:cNvPr id="39" name="מלבן 38">
            <a:extLst>
              <a:ext uri="{FF2B5EF4-FFF2-40B4-BE49-F238E27FC236}">
                <a16:creationId xmlns:a16="http://schemas.microsoft.com/office/drawing/2014/main" id="{86022B4C-7FF6-49A6-A8AC-C02D97A0803B}"/>
              </a:ext>
            </a:extLst>
          </p:cNvPr>
          <p:cNvSpPr/>
          <p:nvPr/>
        </p:nvSpPr>
        <p:spPr>
          <a:xfrm>
            <a:off x="3054634" y="4129695"/>
            <a:ext cx="5865815" cy="2502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he-IL" dirty="0"/>
          </a:p>
        </p:txBody>
      </p:sp>
      <p:sp>
        <p:nvSpPr>
          <p:cNvPr id="42" name="מלבן 41">
            <a:extLst>
              <a:ext uri="{FF2B5EF4-FFF2-40B4-BE49-F238E27FC236}">
                <a16:creationId xmlns:a16="http://schemas.microsoft.com/office/drawing/2014/main" id="{E4F39A15-B1B6-4888-8D43-D471D7F4800E}"/>
              </a:ext>
            </a:extLst>
          </p:cNvPr>
          <p:cNvSpPr/>
          <p:nvPr/>
        </p:nvSpPr>
        <p:spPr>
          <a:xfrm>
            <a:off x="5950684" y="4710633"/>
            <a:ext cx="2830432" cy="1797769"/>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dirty="0"/>
              <a:t>DPUS</a:t>
            </a:r>
            <a:br>
              <a:rPr lang="en-US" dirty="0"/>
            </a:br>
            <a:r>
              <a:rPr lang="en-US" dirty="0"/>
              <a:t>run the DPU instructions</a:t>
            </a:r>
          </a:p>
          <a:p>
            <a:pPr algn="ctr"/>
            <a:endParaRPr lang="en-US" dirty="0"/>
          </a:p>
          <a:p>
            <a:pPr algn="ctr"/>
            <a:endParaRPr lang="en-US" dirty="0"/>
          </a:p>
          <a:p>
            <a:pPr algn="ctr"/>
            <a:endParaRPr lang="he-IL" dirty="0"/>
          </a:p>
        </p:txBody>
      </p:sp>
      <p:sp>
        <p:nvSpPr>
          <p:cNvPr id="43" name="מלבן 42">
            <a:extLst>
              <a:ext uri="{FF2B5EF4-FFF2-40B4-BE49-F238E27FC236}">
                <a16:creationId xmlns:a16="http://schemas.microsoft.com/office/drawing/2014/main" id="{6E26B99E-5AC0-47AF-903C-7191FC623E92}"/>
              </a:ext>
            </a:extLst>
          </p:cNvPr>
          <p:cNvSpPr/>
          <p:nvPr/>
        </p:nvSpPr>
        <p:spPr>
          <a:xfrm>
            <a:off x="3161164" y="4710633"/>
            <a:ext cx="2732228" cy="1797769"/>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br>
              <a:rPr lang="en-US" sz="1800" dirty="0"/>
            </a:br>
            <a:r>
              <a:rPr lang="en-US" sz="1800" dirty="0"/>
              <a:t>ARM </a:t>
            </a:r>
            <a:br>
              <a:rPr lang="en-US" sz="1800" dirty="0"/>
            </a:br>
            <a:r>
              <a:rPr lang="en-US" sz="1800" dirty="0"/>
              <a:t> run the host code</a:t>
            </a:r>
          </a:p>
          <a:p>
            <a:pPr algn="ctr"/>
            <a:r>
              <a:rPr lang="en-US" dirty="0"/>
              <a:t>(also: CPU kernel instructions)</a:t>
            </a:r>
          </a:p>
          <a:p>
            <a:pPr algn="ctr"/>
            <a:endParaRPr lang="en-US" dirty="0"/>
          </a:p>
          <a:p>
            <a:pPr algn="ctr"/>
            <a:endParaRPr lang="he-IL" dirty="0"/>
          </a:p>
        </p:txBody>
      </p:sp>
      <p:sp>
        <p:nvSpPr>
          <p:cNvPr id="45" name="מלבן 44">
            <a:extLst>
              <a:ext uri="{FF2B5EF4-FFF2-40B4-BE49-F238E27FC236}">
                <a16:creationId xmlns:a16="http://schemas.microsoft.com/office/drawing/2014/main" id="{1A08C87A-116A-4625-A553-70147D0C0805}"/>
              </a:ext>
            </a:extLst>
          </p:cNvPr>
          <p:cNvSpPr/>
          <p:nvPr/>
        </p:nvSpPr>
        <p:spPr>
          <a:xfrm>
            <a:off x="3161164" y="4230083"/>
            <a:ext cx="5619952" cy="385572"/>
          </a:xfrm>
          <a:prstGeom prst="rect">
            <a:avLst/>
          </a:prstGeom>
          <a:ln/>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sz="1800" b="1" dirty="0">
                <a:latin typeface="Lato-Regular"/>
              </a:rPr>
              <a:t>ZCU104</a:t>
            </a:r>
            <a:r>
              <a:rPr lang="en-US" sz="1800" b="1" dirty="0"/>
              <a:t> </a:t>
            </a:r>
            <a:r>
              <a:rPr lang="en-US" sz="1800" b="1" i="0" u="none" strike="noStrike" baseline="0" dirty="0">
                <a:latin typeface="Lato-Regular"/>
              </a:rPr>
              <a:t>evaluation board</a:t>
            </a:r>
            <a:endParaRPr lang="he-IL" sz="1800" b="1" dirty="0"/>
          </a:p>
          <a:p>
            <a:pPr algn="ctr"/>
            <a:endParaRPr lang="en-US" dirty="0"/>
          </a:p>
          <a:p>
            <a:pPr algn="ctr"/>
            <a:endParaRPr lang="en-US" dirty="0"/>
          </a:p>
          <a:p>
            <a:pPr algn="ctr"/>
            <a:endParaRPr lang="he-IL" dirty="0"/>
          </a:p>
        </p:txBody>
      </p:sp>
      <p:cxnSp>
        <p:nvCxnSpPr>
          <p:cNvPr id="23" name="מחבר חץ ישר 22">
            <a:extLst>
              <a:ext uri="{FF2B5EF4-FFF2-40B4-BE49-F238E27FC236}">
                <a16:creationId xmlns:a16="http://schemas.microsoft.com/office/drawing/2014/main" id="{11BBEBBA-2BDF-4682-B51C-E7B9FA9B40CD}"/>
              </a:ext>
            </a:extLst>
          </p:cNvPr>
          <p:cNvCxnSpPr>
            <a:cxnSpLocks/>
          </p:cNvCxnSpPr>
          <p:nvPr/>
        </p:nvCxnSpPr>
        <p:spPr>
          <a:xfrm>
            <a:off x="4527278" y="3752227"/>
            <a:ext cx="0" cy="1183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מחבר חץ ישר 16">
            <a:extLst>
              <a:ext uri="{FF2B5EF4-FFF2-40B4-BE49-F238E27FC236}">
                <a16:creationId xmlns:a16="http://schemas.microsoft.com/office/drawing/2014/main" id="{54BE6399-B08E-4456-A34A-D6B4C8B2594A}"/>
              </a:ext>
            </a:extLst>
          </p:cNvPr>
          <p:cNvCxnSpPr>
            <a:cxnSpLocks/>
            <a:stCxn id="22" idx="1"/>
            <a:endCxn id="6" idx="3"/>
          </p:cNvCxnSpPr>
          <p:nvPr/>
        </p:nvCxnSpPr>
        <p:spPr>
          <a:xfrm flipH="1">
            <a:off x="6429852" y="3174410"/>
            <a:ext cx="26582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3" name="מלבן 72">
            <a:extLst>
              <a:ext uri="{FF2B5EF4-FFF2-40B4-BE49-F238E27FC236}">
                <a16:creationId xmlns:a16="http://schemas.microsoft.com/office/drawing/2014/main" id="{CD71608D-49DC-4FE1-9A14-EF8489AD6B9A}"/>
              </a:ext>
            </a:extLst>
          </p:cNvPr>
          <p:cNvSpPr/>
          <p:nvPr/>
        </p:nvSpPr>
        <p:spPr>
          <a:xfrm>
            <a:off x="6796511" y="2633179"/>
            <a:ext cx="1727437" cy="59894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1200" dirty="0">
                <a:solidFill>
                  <a:schemeClr val="tx1"/>
                </a:solidFill>
              </a:rPr>
              <a:t>Transfer to the</a:t>
            </a:r>
            <a:br>
              <a:rPr lang="en-US" sz="1200" dirty="0">
                <a:solidFill>
                  <a:schemeClr val="tx1"/>
                </a:solidFill>
              </a:rPr>
            </a:br>
            <a:r>
              <a:rPr lang="en-US" sz="1200" dirty="0">
                <a:solidFill>
                  <a:schemeClr val="tx1"/>
                </a:solidFill>
              </a:rPr>
              <a:t> Host Code</a:t>
            </a:r>
            <a:endParaRPr lang="he-IL" sz="1200" dirty="0">
              <a:solidFill>
                <a:schemeClr val="tx1"/>
              </a:solidFill>
            </a:endParaRPr>
          </a:p>
        </p:txBody>
      </p:sp>
      <p:sp>
        <p:nvSpPr>
          <p:cNvPr id="81" name="מלבן 80">
            <a:extLst>
              <a:ext uri="{FF2B5EF4-FFF2-40B4-BE49-F238E27FC236}">
                <a16:creationId xmlns:a16="http://schemas.microsoft.com/office/drawing/2014/main" id="{D21F70E9-20EF-4568-B9E2-2877EB6FA392}"/>
              </a:ext>
            </a:extLst>
          </p:cNvPr>
          <p:cNvSpPr/>
          <p:nvPr/>
        </p:nvSpPr>
        <p:spPr>
          <a:xfrm>
            <a:off x="9509796" y="5802326"/>
            <a:ext cx="1727437" cy="59894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1200" dirty="0">
                <a:solidFill>
                  <a:schemeClr val="tx1"/>
                </a:solidFill>
              </a:rPr>
              <a:t>The DPU IP Uploaded as a </a:t>
            </a:r>
            <a:r>
              <a:rPr lang="en-US" sz="1200" b="1" dirty="0">
                <a:solidFill>
                  <a:schemeClr val="tx1"/>
                </a:solidFill>
              </a:rPr>
              <a:t>bitfile</a:t>
            </a:r>
            <a:r>
              <a:rPr lang="en-US" sz="1200" dirty="0">
                <a:solidFill>
                  <a:schemeClr val="tx1"/>
                </a:solidFill>
              </a:rPr>
              <a:t> to the FPGA during board booting, using the SD CARD slot</a:t>
            </a:r>
            <a:endParaRPr lang="he-IL" sz="1200" dirty="0">
              <a:solidFill>
                <a:schemeClr val="tx1"/>
              </a:solidFill>
            </a:endParaRPr>
          </a:p>
        </p:txBody>
      </p:sp>
      <p:sp>
        <p:nvSpPr>
          <p:cNvPr id="82" name="מלבן 81">
            <a:extLst>
              <a:ext uri="{FF2B5EF4-FFF2-40B4-BE49-F238E27FC236}">
                <a16:creationId xmlns:a16="http://schemas.microsoft.com/office/drawing/2014/main" id="{69679FD6-C1DC-4EE5-8861-F3FE12DA72E1}"/>
              </a:ext>
            </a:extLst>
          </p:cNvPr>
          <p:cNvSpPr/>
          <p:nvPr/>
        </p:nvSpPr>
        <p:spPr>
          <a:xfrm>
            <a:off x="9120187" y="4860194"/>
            <a:ext cx="2819400" cy="783664"/>
          </a:xfrm>
          <a:prstGeom prst="rect">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b="1" dirty="0"/>
              <a:t>DPU Verilog</a:t>
            </a:r>
            <a:br>
              <a:rPr lang="en-US" b="1" dirty="0"/>
            </a:br>
            <a:r>
              <a:rPr lang="en-US" b="1" dirty="0"/>
              <a:t>Xilinx IP</a:t>
            </a:r>
            <a:endParaRPr lang="he-IL" b="1" dirty="0"/>
          </a:p>
        </p:txBody>
      </p:sp>
      <p:cxnSp>
        <p:nvCxnSpPr>
          <p:cNvPr id="85" name="מחבר חץ ישר 84">
            <a:extLst>
              <a:ext uri="{FF2B5EF4-FFF2-40B4-BE49-F238E27FC236}">
                <a16:creationId xmlns:a16="http://schemas.microsoft.com/office/drawing/2014/main" id="{17E17844-DACA-40CA-9074-EF4802B26FDC}"/>
              </a:ext>
            </a:extLst>
          </p:cNvPr>
          <p:cNvCxnSpPr>
            <a:stCxn id="82" idx="1"/>
          </p:cNvCxnSpPr>
          <p:nvPr/>
        </p:nvCxnSpPr>
        <p:spPr>
          <a:xfrm flipH="1">
            <a:off x="7634486" y="5252026"/>
            <a:ext cx="1485701" cy="3723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מחבר חץ ישר 101">
            <a:extLst>
              <a:ext uri="{FF2B5EF4-FFF2-40B4-BE49-F238E27FC236}">
                <a16:creationId xmlns:a16="http://schemas.microsoft.com/office/drawing/2014/main" id="{1ACA1A5A-B48E-482C-B0BF-C5875C649EF8}"/>
              </a:ext>
            </a:extLst>
          </p:cNvPr>
          <p:cNvCxnSpPr>
            <a:cxnSpLocks/>
          </p:cNvCxnSpPr>
          <p:nvPr/>
        </p:nvCxnSpPr>
        <p:spPr>
          <a:xfrm>
            <a:off x="5474519" y="5056447"/>
            <a:ext cx="9523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מחבר חץ ישר 104">
            <a:extLst>
              <a:ext uri="{FF2B5EF4-FFF2-40B4-BE49-F238E27FC236}">
                <a16:creationId xmlns:a16="http://schemas.microsoft.com/office/drawing/2014/main" id="{EE49216D-8090-4199-8465-50A9C7D5553F}"/>
              </a:ext>
            </a:extLst>
          </p:cNvPr>
          <p:cNvCxnSpPr>
            <a:cxnSpLocks/>
          </p:cNvCxnSpPr>
          <p:nvPr/>
        </p:nvCxnSpPr>
        <p:spPr>
          <a:xfrm flipH="1">
            <a:off x="5432550" y="6203146"/>
            <a:ext cx="9942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8" name="מלבן 107">
            <a:extLst>
              <a:ext uri="{FF2B5EF4-FFF2-40B4-BE49-F238E27FC236}">
                <a16:creationId xmlns:a16="http://schemas.microsoft.com/office/drawing/2014/main" id="{72AF2A39-C37F-4EA8-A594-CAD919E4F4F5}"/>
              </a:ext>
            </a:extLst>
          </p:cNvPr>
          <p:cNvSpPr/>
          <p:nvPr/>
        </p:nvSpPr>
        <p:spPr>
          <a:xfrm>
            <a:off x="4980376" y="4658554"/>
            <a:ext cx="1926449" cy="59894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1200" b="1" dirty="0">
                <a:solidFill>
                  <a:schemeClr val="bg1"/>
                </a:solidFill>
              </a:rPr>
              <a:t>DPU kernel   instructions</a:t>
            </a:r>
            <a:endParaRPr lang="he-IL" sz="1200" b="1" dirty="0">
              <a:solidFill>
                <a:schemeClr val="bg1"/>
              </a:solidFill>
            </a:endParaRPr>
          </a:p>
        </p:txBody>
      </p:sp>
      <p:sp>
        <p:nvSpPr>
          <p:cNvPr id="109" name="מלבן 108">
            <a:extLst>
              <a:ext uri="{FF2B5EF4-FFF2-40B4-BE49-F238E27FC236}">
                <a16:creationId xmlns:a16="http://schemas.microsoft.com/office/drawing/2014/main" id="{B3D25CDA-58FB-4A76-A51E-A8B7890A4FEC}"/>
              </a:ext>
            </a:extLst>
          </p:cNvPr>
          <p:cNvSpPr/>
          <p:nvPr/>
        </p:nvSpPr>
        <p:spPr>
          <a:xfrm>
            <a:off x="5083719" y="5796797"/>
            <a:ext cx="1727437" cy="59894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1200" b="1" dirty="0">
                <a:solidFill>
                  <a:schemeClr val="bg1"/>
                </a:solidFill>
              </a:rPr>
              <a:t>Results</a:t>
            </a:r>
            <a:endParaRPr lang="he-IL" sz="1200" b="1" dirty="0">
              <a:solidFill>
                <a:schemeClr val="bg1"/>
              </a:solidFill>
            </a:endParaRPr>
          </a:p>
        </p:txBody>
      </p:sp>
    </p:spTree>
    <p:extLst>
      <p:ext uri="{BB962C8B-B14F-4D97-AF65-F5344CB8AC3E}">
        <p14:creationId xmlns:p14="http://schemas.microsoft.com/office/powerpoint/2010/main" val="2596557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74A14-889A-471E-AFEB-871A340DA613}"/>
              </a:ext>
            </a:extLst>
          </p:cNvPr>
          <p:cNvSpPr>
            <a:spLocks noGrp="1"/>
          </p:cNvSpPr>
          <p:nvPr>
            <p:ph type="title"/>
          </p:nvPr>
        </p:nvSpPr>
        <p:spPr>
          <a:xfrm>
            <a:off x="838200" y="471657"/>
            <a:ext cx="10515600" cy="1325563"/>
          </a:xfrm>
        </p:spPr>
        <p:txBody>
          <a:bodyPr/>
          <a:lstStyle/>
          <a:p>
            <a:pPr algn="ctr"/>
            <a:r>
              <a:rPr lang="en-US" b="1" dirty="0"/>
              <a:t>MNIST Classification Model</a:t>
            </a:r>
            <a:endParaRPr lang="he-IL" b="1" dirty="0"/>
          </a:p>
        </p:txBody>
      </p:sp>
      <p:sp>
        <p:nvSpPr>
          <p:cNvPr id="3" name="מציין מיקום תוכן 2">
            <a:extLst>
              <a:ext uri="{FF2B5EF4-FFF2-40B4-BE49-F238E27FC236}">
                <a16:creationId xmlns:a16="http://schemas.microsoft.com/office/drawing/2014/main" id="{705E5AB6-5484-4D67-9A5E-83C6E8765759}"/>
              </a:ext>
            </a:extLst>
          </p:cNvPr>
          <p:cNvSpPr>
            <a:spLocks noGrp="1"/>
          </p:cNvSpPr>
          <p:nvPr>
            <p:ph idx="1"/>
          </p:nvPr>
        </p:nvSpPr>
        <p:spPr>
          <a:xfrm>
            <a:off x="651768" y="1690688"/>
            <a:ext cx="10515600" cy="4351338"/>
          </a:xfrm>
        </p:spPr>
        <p:txBody>
          <a:bodyPr>
            <a:normAutofit/>
          </a:bodyPr>
          <a:lstStyle/>
          <a:p>
            <a:pPr algn="l" rtl="0"/>
            <a:r>
              <a:rPr lang="en-US" sz="3200" dirty="0"/>
              <a:t>The MNIST handwritten digits dataset is a publicly available dataset that contains a total of 70k 8bit grayscale images each of which are 28pixels x 28pixels</a:t>
            </a:r>
          </a:p>
          <a:p>
            <a:pPr algn="l" rtl="0"/>
            <a:endParaRPr lang="en-US" sz="3200" dirty="0"/>
          </a:p>
          <a:p>
            <a:pPr algn="l" rtl="0"/>
            <a:endParaRPr lang="en-US" sz="3200" dirty="0"/>
          </a:p>
        </p:txBody>
      </p:sp>
      <p:pic>
        <p:nvPicPr>
          <p:cNvPr id="5" name="תמונה 4" descr="תמונה שמכילה טקסט, צילום מסך&#10;&#10;התיאור נוצר באופן אוטומטי">
            <a:extLst>
              <a:ext uri="{FF2B5EF4-FFF2-40B4-BE49-F238E27FC236}">
                <a16:creationId xmlns:a16="http://schemas.microsoft.com/office/drawing/2014/main" id="{28FC8E84-35D4-4972-9FFF-7DDC9AD8E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4430" y="3251370"/>
            <a:ext cx="6010275" cy="3373267"/>
          </a:xfrm>
          <a:prstGeom prst="rect">
            <a:avLst/>
          </a:prstGeom>
        </p:spPr>
      </p:pic>
    </p:spTree>
    <p:extLst>
      <p:ext uri="{BB962C8B-B14F-4D97-AF65-F5344CB8AC3E}">
        <p14:creationId xmlns:p14="http://schemas.microsoft.com/office/powerpoint/2010/main" val="411859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C921AE-9ACE-4802-ACAB-822643CED789}"/>
              </a:ext>
            </a:extLst>
          </p:cNvPr>
          <p:cNvSpPr>
            <a:spLocks noGrp="1"/>
          </p:cNvSpPr>
          <p:nvPr>
            <p:ph type="title"/>
          </p:nvPr>
        </p:nvSpPr>
        <p:spPr/>
        <p:txBody>
          <a:bodyPr/>
          <a:lstStyle/>
          <a:p>
            <a:pPr algn="ctr"/>
            <a:r>
              <a:rPr lang="en-US" b="1"/>
              <a:t>CNN </a:t>
            </a:r>
            <a:endParaRPr lang="he-IL" b="1" dirty="0"/>
          </a:p>
        </p:txBody>
      </p:sp>
      <p:pic>
        <p:nvPicPr>
          <p:cNvPr id="9" name="מציין מיקום תוכן 8">
            <a:extLst>
              <a:ext uri="{FF2B5EF4-FFF2-40B4-BE49-F238E27FC236}">
                <a16:creationId xmlns:a16="http://schemas.microsoft.com/office/drawing/2014/main" id="{F1B66690-59A5-4809-8675-8393AEDB94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849" y="1901343"/>
            <a:ext cx="9288302" cy="4899580"/>
          </a:xfrm>
        </p:spPr>
      </p:pic>
      <p:pic>
        <p:nvPicPr>
          <p:cNvPr id="13" name="תמונה 12">
            <a:extLst>
              <a:ext uri="{FF2B5EF4-FFF2-40B4-BE49-F238E27FC236}">
                <a16:creationId xmlns:a16="http://schemas.microsoft.com/office/drawing/2014/main" id="{9534AC78-3F6A-41D1-A8F9-BD620640249C}"/>
              </a:ext>
            </a:extLst>
          </p:cNvPr>
          <p:cNvPicPr>
            <a:picLocks noChangeAspect="1"/>
          </p:cNvPicPr>
          <p:nvPr/>
        </p:nvPicPr>
        <p:blipFill>
          <a:blip r:embed="rId3"/>
          <a:stretch>
            <a:fillRect/>
          </a:stretch>
        </p:blipFill>
        <p:spPr>
          <a:xfrm>
            <a:off x="2485749" y="1340528"/>
            <a:ext cx="6229522" cy="1896011"/>
          </a:xfrm>
          <a:prstGeom prst="rect">
            <a:avLst/>
          </a:prstGeom>
        </p:spPr>
      </p:pic>
    </p:spTree>
    <p:extLst>
      <p:ext uri="{BB962C8B-B14F-4D97-AF65-F5344CB8AC3E}">
        <p14:creationId xmlns:p14="http://schemas.microsoft.com/office/powerpoint/2010/main" val="358887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A06693-8DA2-460C-A477-2169851EBF23}"/>
              </a:ext>
            </a:extLst>
          </p:cNvPr>
          <p:cNvSpPr>
            <a:spLocks noGrp="1"/>
          </p:cNvSpPr>
          <p:nvPr>
            <p:ph type="title"/>
          </p:nvPr>
        </p:nvSpPr>
        <p:spPr>
          <a:xfrm>
            <a:off x="145372" y="394847"/>
            <a:ext cx="11901256" cy="1325563"/>
          </a:xfrm>
        </p:spPr>
        <p:txBody>
          <a:bodyPr/>
          <a:lstStyle/>
          <a:p>
            <a:pPr algn="ctr"/>
            <a:r>
              <a:rPr lang="en-US" b="1" dirty="0"/>
              <a:t>Setting Up The Environment – </a:t>
            </a:r>
            <a:br>
              <a:rPr lang="en-US" b="1" dirty="0"/>
            </a:br>
            <a:r>
              <a:rPr lang="en-US" b="1" dirty="0"/>
              <a:t>Insights And Problems</a:t>
            </a:r>
            <a:endParaRPr lang="he-IL" b="1" dirty="0"/>
          </a:p>
        </p:txBody>
      </p:sp>
      <p:sp>
        <p:nvSpPr>
          <p:cNvPr id="4" name="תיבת טקסט 3">
            <a:extLst>
              <a:ext uri="{FF2B5EF4-FFF2-40B4-BE49-F238E27FC236}">
                <a16:creationId xmlns:a16="http://schemas.microsoft.com/office/drawing/2014/main" id="{F91079B9-1CEB-4DA3-A948-59FA92760C0C}"/>
              </a:ext>
            </a:extLst>
          </p:cNvPr>
          <p:cNvSpPr txBox="1"/>
          <p:nvPr/>
        </p:nvSpPr>
        <p:spPr>
          <a:xfrm>
            <a:off x="651960" y="2354303"/>
            <a:ext cx="10329717" cy="1508105"/>
          </a:xfrm>
          <a:prstGeom prst="rect">
            <a:avLst/>
          </a:prstGeom>
          <a:noFill/>
        </p:spPr>
        <p:txBody>
          <a:bodyPr wrap="square" rtlCol="1">
            <a:spAutoFit/>
          </a:bodyPr>
          <a:lstStyle/>
          <a:p>
            <a:r>
              <a:rPr lang="en-US" sz="3200" dirty="0"/>
              <a:t>Initialize docker environment on the VM in order to use an exists image with Xilinx tools</a:t>
            </a:r>
          </a:p>
          <a:p>
            <a:endParaRPr lang="he-IL" sz="2800" dirty="0"/>
          </a:p>
        </p:txBody>
      </p:sp>
      <p:sp>
        <p:nvSpPr>
          <p:cNvPr id="7" name="תיבת טקסט 6">
            <a:extLst>
              <a:ext uri="{FF2B5EF4-FFF2-40B4-BE49-F238E27FC236}">
                <a16:creationId xmlns:a16="http://schemas.microsoft.com/office/drawing/2014/main" id="{9F13352E-E70A-4A11-8B05-CBF230363F6B}"/>
              </a:ext>
            </a:extLst>
          </p:cNvPr>
          <p:cNvSpPr txBox="1"/>
          <p:nvPr/>
        </p:nvSpPr>
        <p:spPr>
          <a:xfrm>
            <a:off x="207885" y="3622089"/>
            <a:ext cx="11493941" cy="954107"/>
          </a:xfrm>
          <a:prstGeom prst="rect">
            <a:avLst/>
          </a:prstGeom>
          <a:noFill/>
        </p:spPr>
        <p:txBody>
          <a:bodyPr wrap="square">
            <a:spAutoFit/>
          </a:bodyPr>
          <a:lstStyle/>
          <a:p>
            <a:pPr marL="800100" lvl="1" indent="-342900" algn="l" rtl="0">
              <a:buFont typeface="Arial" panose="020B0604020202020204" pitchFamily="34" charset="0"/>
              <a:buChar char="•"/>
            </a:pPr>
            <a:r>
              <a:rPr lang="en-US" sz="2800" dirty="0">
                <a:solidFill>
                  <a:srgbClr val="FFC000"/>
                </a:solidFill>
              </a:rPr>
              <a:t>Demands large storage</a:t>
            </a:r>
          </a:p>
          <a:p>
            <a:pPr marL="800100" lvl="1" indent="-342900" algn="l" rtl="0">
              <a:buFont typeface="Arial" panose="020B0604020202020204" pitchFamily="34" charset="0"/>
              <a:buChar char="•"/>
            </a:pPr>
            <a:r>
              <a:rPr lang="en-US" sz="2800" dirty="0">
                <a:solidFill>
                  <a:srgbClr val="FFC000"/>
                </a:solidFill>
              </a:rPr>
              <a:t>VirtualBox does not support FMA instructions, switched to VMware</a:t>
            </a:r>
          </a:p>
        </p:txBody>
      </p:sp>
    </p:spTree>
    <p:extLst>
      <p:ext uri="{BB962C8B-B14F-4D97-AF65-F5344CB8AC3E}">
        <p14:creationId xmlns:p14="http://schemas.microsoft.com/office/powerpoint/2010/main" val="1168164420"/>
      </p:ext>
    </p:extLst>
  </p:cSld>
  <p:clrMapOvr>
    <a:masterClrMapping/>
  </p:clrMapOvr>
</p:sld>
</file>

<file path=ppt/theme/theme1.xml><?xml version="1.0" encoding="utf-8"?>
<a:theme xmlns:a="http://schemas.openxmlformats.org/drawingml/2006/main" name="Office Them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1176</TotalTime>
  <Words>1343</Words>
  <Application>Microsoft Office PowerPoint</Application>
  <PresentationFormat>מסך רחב</PresentationFormat>
  <Paragraphs>220</Paragraphs>
  <Slides>24</Slides>
  <Notes>9</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24</vt:i4>
      </vt:variant>
    </vt:vector>
  </HeadingPairs>
  <TitlesOfParts>
    <vt:vector size="31" baseType="lpstr">
      <vt:lpstr>Arial</vt:lpstr>
      <vt:lpstr>Calibri</vt:lpstr>
      <vt:lpstr>Calibri (גוף)</vt:lpstr>
      <vt:lpstr>Calibri Light</vt:lpstr>
      <vt:lpstr>Cambria Math</vt:lpstr>
      <vt:lpstr>Lato-Regular</vt:lpstr>
      <vt:lpstr>Office Theme</vt:lpstr>
      <vt:lpstr>Deep Neural Network On FPGA Final Presentation  </vt:lpstr>
      <vt:lpstr>Deep Neural Network </vt:lpstr>
      <vt:lpstr>Creating The Network</vt:lpstr>
      <vt:lpstr>Project Goals</vt:lpstr>
      <vt:lpstr>Vitis-AI Ecosystem</vt:lpstr>
      <vt:lpstr>Full Flow - Block Diagram</vt:lpstr>
      <vt:lpstr>MNIST Classification Model</vt:lpstr>
      <vt:lpstr>CNN </vt:lpstr>
      <vt:lpstr>Setting Up The Environment –  Insights And Problems</vt:lpstr>
      <vt:lpstr>Creating The Model –  Insights And Problems</vt:lpstr>
      <vt:lpstr>מצגת של PowerPoint‏</vt:lpstr>
      <vt:lpstr>מצגת של PowerPoint‏</vt:lpstr>
      <vt:lpstr>מצגת של PowerPoint‏</vt:lpstr>
      <vt:lpstr>Insights and problems of the ecosystem</vt:lpstr>
      <vt:lpstr>Insights and problems of the ecosystem</vt:lpstr>
      <vt:lpstr>Evaluations And Modifications </vt:lpstr>
      <vt:lpstr>Optimal Running Time Modification</vt:lpstr>
      <vt:lpstr>Optimal Accuracy Modification</vt:lpstr>
      <vt:lpstr>מצגת של PowerPoint‏</vt:lpstr>
      <vt:lpstr>Performance</vt:lpstr>
      <vt:lpstr>Compile and deploy DPU’s RTL (POC)</vt:lpstr>
      <vt:lpstr>מצגת של PowerPoint‏</vt:lpstr>
      <vt:lpstr>Conclusions </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Neural Network On FPGA Midterm Presentation</dc:title>
  <dc:creator>Alon Nemirovsky</dc:creator>
  <cp:lastModifiedBy>Alon Nemirovsky</cp:lastModifiedBy>
  <cp:revision>96</cp:revision>
  <dcterms:created xsi:type="dcterms:W3CDTF">2021-01-02T08:26:05Z</dcterms:created>
  <dcterms:modified xsi:type="dcterms:W3CDTF">2021-04-13T09:25:38Z</dcterms:modified>
</cp:coreProperties>
</file>