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CFE4FE"/>
    <a:srgbClr val="F5FFE6"/>
    <a:srgbClr val="00FE2A"/>
    <a:srgbClr val="003399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25" d="100"/>
          <a:sy n="25" d="100"/>
        </p:scale>
        <p:origin x="3720" y="-44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42909" y="7572645"/>
            <a:ext cx="30418121" cy="35231118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2C5D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0" y="3203529"/>
            <a:ext cx="30275213" cy="4369116"/>
          </a:xfrm>
          <a:prstGeom prst="rect">
            <a:avLst/>
          </a:prstGeom>
          <a:solidFill>
            <a:srgbClr val="CFE4F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lvl="0" algn="ctr">
              <a:defRPr/>
            </a:pPr>
            <a:r>
              <a:rPr lang="en-US" sz="9600" b="1" dirty="0"/>
              <a:t>Deep Neural Network On FPGA </a:t>
            </a:r>
          </a:p>
          <a:p>
            <a:pPr lvl="0" algn="ctr">
              <a:defRPr/>
            </a:pP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Amit </a:t>
            </a:r>
            <a:r>
              <a:rPr lang="en-US" sz="7200" dirty="0" err="1">
                <a:ln w="17780" cmpd="sng">
                  <a:noFill/>
                  <a:prstDash val="solid"/>
                  <a:miter lim="800000"/>
                </a:ln>
              </a:rPr>
              <a:t>Shtober</a:t>
            </a: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 and Alon Nemirovsky Supervised by: </a:t>
            </a:r>
          </a:p>
          <a:p>
            <a:pPr lvl="0" algn="ctr">
              <a:defRPr/>
            </a:pP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Ina Rivkin and Oz </a:t>
            </a:r>
            <a:r>
              <a:rPr lang="en-US" sz="7200" dirty="0" err="1">
                <a:ln w="17780" cmpd="sng">
                  <a:noFill/>
                  <a:prstDash val="solid"/>
                  <a:miter lim="800000"/>
                </a:ln>
              </a:rPr>
              <a:t>Shmueli</a:t>
            </a:r>
            <a:endParaRPr lang="en-US" sz="9600" dirty="0"/>
          </a:p>
        </p:txBody>
      </p:sp>
      <p:pic>
        <p:nvPicPr>
          <p:cNvPr id="5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93" y="600493"/>
            <a:ext cx="9834424" cy="18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קבוצה 1"/>
          <p:cNvGrpSpPr/>
          <p:nvPr/>
        </p:nvGrpSpPr>
        <p:grpSpPr>
          <a:xfrm>
            <a:off x="101236" y="69435"/>
            <a:ext cx="7074483" cy="2934436"/>
            <a:chOff x="4707691" y="397288"/>
            <a:chExt cx="7074483" cy="2934436"/>
          </a:xfrm>
        </p:grpSpPr>
        <p:grpSp>
          <p:nvGrpSpPr>
            <p:cNvPr id="151" name="קבוצה 122"/>
            <p:cNvGrpSpPr/>
            <p:nvPr/>
          </p:nvGrpSpPr>
          <p:grpSpPr>
            <a:xfrm>
              <a:off x="4871916" y="1432719"/>
              <a:ext cx="2784081" cy="1899005"/>
              <a:chOff x="5989637" y="1109814"/>
              <a:chExt cx="2784081" cy="1899005"/>
            </a:xfrm>
          </p:grpSpPr>
          <p:sp useBgFill="1">
            <p:nvSpPr>
              <p:cNvPr id="155" name="מלבן 123"/>
              <p:cNvSpPr/>
              <p:nvPr/>
            </p:nvSpPr>
            <p:spPr>
              <a:xfrm>
                <a:off x="5989637" y="1124462"/>
                <a:ext cx="2521085" cy="1884357"/>
              </a:xfrm>
              <a:prstGeom prst="rect">
                <a:avLst/>
              </a:prstGeom>
              <a:solidFill>
                <a:srgbClr val="0F6FC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417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8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0" descr="http://www.cs.technion.ac.il/~yetsion/images/ee_logo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6750"/>
                        </a14:imgEffect>
                        <a14:imgEffect>
                          <a14:saturation sat="2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31" r="53193" b="1290"/>
              <a:stretch/>
            </p:blipFill>
            <p:spPr bwMode="auto">
              <a:xfrm>
                <a:off x="6065837" y="1109814"/>
                <a:ext cx="2707881" cy="189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Rectangle 152"/>
            <p:cNvSpPr/>
            <p:nvPr/>
          </p:nvSpPr>
          <p:spPr>
            <a:xfrm>
              <a:off x="4707691" y="397288"/>
              <a:ext cx="6068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The Andrew &amp; Erna Viterbi Faculty of</a:t>
              </a: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 Electrical Engineering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154" name="Text Box 53"/>
            <p:cNvSpPr txBox="1">
              <a:spLocks noChangeArrowheads="1"/>
            </p:cNvSpPr>
            <p:nvPr/>
          </p:nvSpPr>
          <p:spPr bwMode="auto">
            <a:xfrm>
              <a:off x="7741727" y="1593860"/>
              <a:ext cx="4040447" cy="1576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Electronics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Computers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  <a:tab pos="457200" algn="l"/>
                </a:tabLst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Communications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</p:grpSp>
      <p:pic>
        <p:nvPicPr>
          <p:cNvPr id="157" name="תמונה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02" y="171861"/>
            <a:ext cx="2420117" cy="2755398"/>
          </a:xfrm>
          <a:prstGeom prst="rect">
            <a:avLst/>
          </a:prstGeom>
        </p:spPr>
      </p:pic>
      <p:sp>
        <p:nvSpPr>
          <p:cNvPr id="207" name="Rounded Rectangle 206"/>
          <p:cNvSpPr/>
          <p:nvPr/>
        </p:nvSpPr>
        <p:spPr>
          <a:xfrm>
            <a:off x="184298" y="7947551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08" name="כותרת 1"/>
          <p:cNvSpPr txBox="1">
            <a:spLocks/>
          </p:cNvSpPr>
          <p:nvPr/>
        </p:nvSpPr>
        <p:spPr>
          <a:xfrm>
            <a:off x="-388602" y="7884747"/>
            <a:ext cx="15440139" cy="2362200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Background: </a:t>
            </a:r>
          </a:p>
          <a:p>
            <a:pPr rtl="0"/>
            <a:r>
              <a:rPr lang="en-US" sz="6600" u="sng" dirty="0">
                <a:solidFill>
                  <a:srgbClr val="0070C0"/>
                </a:solidFill>
              </a:rPr>
              <a:t>Deep Neural Network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09" name="מלבן 30"/>
          <p:cNvSpPr/>
          <p:nvPr/>
        </p:nvSpPr>
        <p:spPr>
          <a:xfrm>
            <a:off x="1122794" y="10989806"/>
            <a:ext cx="124948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Creation of Neural Network was inspired by the human brain and the way it functions 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Works according to the algorithm and can predict a solution based on experience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The system has process layers that indicates on the depth of the Neural Network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This method is very popular and highly used today </a:t>
            </a:r>
          </a:p>
          <a:p>
            <a:pPr algn="l" rtl="0"/>
            <a:endParaRPr lang="he-IL" sz="2400" dirty="0">
              <a:cs typeface="Arial" charset="0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65462" y="20962700"/>
            <a:ext cx="14642214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8" name="Rounded Rectangle 217"/>
          <p:cNvSpPr/>
          <p:nvPr/>
        </p:nvSpPr>
        <p:spPr>
          <a:xfrm>
            <a:off x="544216" y="32514618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9" name="Rounded Rectangle 218"/>
          <p:cNvSpPr/>
          <p:nvPr/>
        </p:nvSpPr>
        <p:spPr>
          <a:xfrm>
            <a:off x="15223676" y="7854465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20" name="כותרת 1"/>
          <p:cNvSpPr txBox="1">
            <a:spLocks/>
          </p:cNvSpPr>
          <p:nvPr/>
        </p:nvSpPr>
        <p:spPr>
          <a:xfrm>
            <a:off x="16881049" y="8091719"/>
            <a:ext cx="10843148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Creating the Network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5886938" y="10116363"/>
            <a:ext cx="135000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Full process of creating working neural network Includes: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Creating the model 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Train it using CPU/GPU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Optimize the model	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Inference which can be done on various machines such as host using GPU or dedicated Hardware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Create and manufacture the dedicated hardware which will run the Inference stage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27" name="כותרת 1"/>
          <p:cNvSpPr txBox="1">
            <a:spLocks/>
          </p:cNvSpPr>
          <p:nvPr/>
        </p:nvSpPr>
        <p:spPr>
          <a:xfrm>
            <a:off x="2036772" y="21184878"/>
            <a:ext cx="10788873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Project Goals and Challenges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27888" y="22306947"/>
            <a:ext cx="13944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 rtl="0"/>
            <a:r>
              <a:rPr lang="en-US" sz="2800" dirty="0"/>
              <a:t>Evaluate and validate the Xilinx Vitis-AI ecosystem: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Understanding Vitis-AI ecosystem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 Running full flow from TensorFlow to the FPGA</a:t>
            </a:r>
          </a:p>
          <a:p>
            <a:pPr marL="1085792" lvl="3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Step #1 – Using trained model from Xilinx Zoo (resnet50)</a:t>
            </a:r>
          </a:p>
          <a:p>
            <a:pPr marL="1085792" lvl="3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Step #2 – Using untrained model from the Zoo (MNIST), Modify it and run the flow in order to fully understand the ecosystem ability 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Evaluate and modify, when possible, each step in the process of the ecosystem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Creating a tutorial for running the flows step by step and indicate problems we have encountered in the process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15425177" y="20962700"/>
            <a:ext cx="14267199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33" name="כותרת 1"/>
          <p:cNvSpPr txBox="1">
            <a:spLocks/>
          </p:cNvSpPr>
          <p:nvPr/>
        </p:nvSpPr>
        <p:spPr>
          <a:xfrm>
            <a:off x="17172030" y="21634824"/>
            <a:ext cx="10929884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Full Flow – Block Diagram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57" name="כותרת 1"/>
          <p:cNvSpPr txBox="1">
            <a:spLocks/>
          </p:cNvSpPr>
          <p:nvPr/>
        </p:nvSpPr>
        <p:spPr>
          <a:xfrm>
            <a:off x="1795504" y="33112470"/>
            <a:ext cx="11822120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Evaluation and Modification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273238" y="40492350"/>
            <a:ext cx="12315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rtl="0"/>
            <a:r>
              <a:rPr lang="en-US" sz="2800" dirty="0"/>
              <a:t>As showed in the image above - ZCU 104 can achieve higher accuracy! However, it’s slower compared to inference on a regular PC</a:t>
            </a:r>
          </a:p>
          <a:p>
            <a:pPr marL="0" lvl="1" algn="l" rtl="0"/>
            <a:endParaRPr lang="en-US" sz="2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15289468" y="32562599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64" name="כותרת 1"/>
          <p:cNvSpPr txBox="1">
            <a:spLocks/>
          </p:cNvSpPr>
          <p:nvPr/>
        </p:nvSpPr>
        <p:spPr>
          <a:xfrm>
            <a:off x="17673613" y="32988683"/>
            <a:ext cx="9427129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Conclusions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5613160" y="34449904"/>
            <a:ext cx="135480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In some cases, the board can achieve better accuracy than normal computer in the inference stage due to his dedicated hardware 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Xilinx gives AI ability, even to unexperienced people (although it could be limited)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Creating your own Custom model is very complex. Many adjustments  have to be done in order to successfully run it on the board 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There is a lack of updated information on Xilinx ecosystem. Therefore, it’s hard to solve problems that arise during the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6880925" y="17287081"/>
            <a:ext cx="184731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2" name="תמונה 61">
            <a:extLst>
              <a:ext uri="{FF2B5EF4-FFF2-40B4-BE49-F238E27FC236}">
                <a16:creationId xmlns:a16="http://schemas.microsoft.com/office/drawing/2014/main" id="{FD490E90-8C63-42A2-A9DD-7EB708417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331" y="15166678"/>
            <a:ext cx="10487392" cy="4529145"/>
          </a:xfrm>
          <a:prstGeom prst="rect">
            <a:avLst/>
          </a:prstGeom>
        </p:spPr>
      </p:pic>
      <p:pic>
        <p:nvPicPr>
          <p:cNvPr id="66" name="תמונה 65" descr="Deep Neural Network Inference on FPGA using TensorFlow">
            <a:extLst>
              <a:ext uri="{FF2B5EF4-FFF2-40B4-BE49-F238E27FC236}">
                <a16:creationId xmlns:a16="http://schemas.microsoft.com/office/drawing/2014/main" id="{86EDCC53-2FCF-4E4D-AB68-D6F11896C92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6" y="27139038"/>
            <a:ext cx="5065356" cy="453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9DD430C-7D72-4681-9CCB-6F78BE559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6938" y="23326818"/>
            <a:ext cx="13212278" cy="7676263"/>
          </a:xfrm>
          <a:prstGeom prst="rect">
            <a:avLst/>
          </a:prstGeom>
        </p:spPr>
      </p:pic>
      <p:sp>
        <p:nvSpPr>
          <p:cNvPr id="97" name="Rectangle 227">
            <a:extLst>
              <a:ext uri="{FF2B5EF4-FFF2-40B4-BE49-F238E27FC236}">
                <a16:creationId xmlns:a16="http://schemas.microsoft.com/office/drawing/2014/main" id="{0E1E4BD9-E8AC-4EC2-A8F7-E539BA072C7A}"/>
              </a:ext>
            </a:extLst>
          </p:cNvPr>
          <p:cNvSpPr/>
          <p:nvPr/>
        </p:nvSpPr>
        <p:spPr>
          <a:xfrm>
            <a:off x="1176827" y="34203958"/>
            <a:ext cx="13944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02025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Accuracy can be improved in substantial rate on method 0 quantization</a:t>
            </a:r>
          </a:p>
          <a:p>
            <a:pPr marL="202025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Running time can be improved in substantial rate on the right quantity of threads due to its parallelism</a:t>
            </a:r>
          </a:p>
        </p:txBody>
      </p:sp>
      <p:sp>
        <p:nvSpPr>
          <p:cNvPr id="100" name="כותרת 1">
            <a:extLst>
              <a:ext uri="{FF2B5EF4-FFF2-40B4-BE49-F238E27FC236}">
                <a16:creationId xmlns:a16="http://schemas.microsoft.com/office/drawing/2014/main" id="{E68528BA-2005-435B-ACC0-B759246767E2}"/>
              </a:ext>
            </a:extLst>
          </p:cNvPr>
          <p:cNvSpPr txBox="1">
            <a:spLocks/>
          </p:cNvSpPr>
          <p:nvPr/>
        </p:nvSpPr>
        <p:spPr>
          <a:xfrm>
            <a:off x="1814885" y="36094028"/>
            <a:ext cx="11822120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Performance</a:t>
            </a:r>
            <a:endParaRPr lang="he-IL" sz="6600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E5442C73-4BCB-4B53-98AE-CA11FA587464}"/>
                  </a:ext>
                </a:extLst>
              </p:cNvPr>
              <p:cNvSpPr/>
              <p:nvPr/>
            </p:nvSpPr>
            <p:spPr>
              <a:xfrm>
                <a:off x="1122794" y="37518882"/>
                <a:ext cx="6052925" cy="25584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  <a:p>
                <a:pPr marL="0" lvl="1" algn="l" rtl="0">
                  <a:lnSpc>
                    <a:spcPct val="115000"/>
                  </a:lnSpc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PC - </a:t>
                </a:r>
                <a:r>
                  <a:rPr lang="pt-BR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Intel(R) Xeon(R) CPU @ 2.20GHz, 2 Cores</a:t>
                </a:r>
                <a:endParaRPr lang="en-US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Accuracy 98.25%</a:t>
                </a:r>
              </a:p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Time: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3399"/>
                        </a:solidFill>
                      </a:rPr>
                      <m:t>𝟐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𝟐𝟐𝟏</m:t>
                    </m:r>
                    <m:d>
                      <m:dPr>
                        <m:begChr m:val="["/>
                        <m:endChr m:val="]"/>
                        <m:ctrlPr>
                          <a:rPr lang="en-US" sz="2800">
                            <a:solidFill>
                              <a:srgbClr val="003399"/>
                            </a:solidFill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</a:rPr>
                          <m:t>𝑺𝒆𝒄</m:t>
                        </m:r>
                      </m:e>
                    </m:d>
                    <m:r>
                      <a:rPr lang="en-US" sz="2800">
                        <a:solidFill>
                          <a:srgbClr val="003399"/>
                        </a:solidFill>
                      </a:rPr>
                      <m:t>,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𝟎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𝟎𝟐𝟐𝟐𝟏</m:t>
                    </m:r>
                    <m:d>
                      <m:dPr>
                        <m:begChr m:val="["/>
                        <m:endChr m:val="]"/>
                        <m:ctrlPr>
                          <a:rPr lang="en-US" sz="2800">
                            <a:solidFill>
                              <a:srgbClr val="003399"/>
                            </a:solidFill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𝝁</m:t>
                            </m:r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𝑺𝒆𝒄</m:t>
                            </m:r>
                          </m:num>
                          <m:den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𝑷𝒊𝒄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  <a:p>
                <a:pPr marL="202025" lvl="1" indent="-202025" algn="l" rtl="0">
                  <a:buFont typeface="Arial" panose="020B0604020202020204" pitchFamily="34" charset="0"/>
                  <a:buChar char="•"/>
                </a:pPr>
                <a:endParaRPr lang="he-IL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E5442C73-4BCB-4B53-98AE-CA11FA587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4" y="37518882"/>
                <a:ext cx="6052925" cy="2558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3865089F-A242-45D7-92CD-95073B174CF8}"/>
                  </a:ext>
                </a:extLst>
              </p:cNvPr>
              <p:cNvSpPr/>
              <p:nvPr/>
            </p:nvSpPr>
            <p:spPr>
              <a:xfrm>
                <a:off x="8062435" y="37510791"/>
                <a:ext cx="6163177" cy="2558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  <a:p>
                <a:pPr marL="0" lvl="1" algn="l" rtl="0">
                  <a:lnSpc>
                    <a:spcPct val="115000"/>
                  </a:lnSpc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ZCU104 - Quad-core ARM®️ Cortex™️-A53 + DPU</a:t>
                </a:r>
              </a:p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Accuracy 98.33%</a:t>
                </a:r>
              </a:p>
              <a:p>
                <a:pPr marL="202025" lvl="1" indent="-202025" algn="l" rtl="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Time: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3399"/>
                        </a:solidFill>
                      </a:rPr>
                      <m:t>𝟐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𝟓𝟗𝟐</m:t>
                    </m:r>
                    <m:d>
                      <m:dPr>
                        <m:begChr m:val="["/>
                        <m:endChr m:val="]"/>
                        <m:ctrlPr>
                          <a:rPr lang="en-US" sz="2800">
                            <a:solidFill>
                              <a:srgbClr val="003399"/>
                            </a:solidFill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</a:rPr>
                          <m:t>𝑺𝒆𝒄</m:t>
                        </m:r>
                      </m:e>
                    </m:d>
                    <m:r>
                      <a:rPr lang="en-US" sz="2800">
                        <a:solidFill>
                          <a:srgbClr val="003399"/>
                        </a:solidFill>
                      </a:rPr>
                      <m:t>,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𝟎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3399"/>
                        </a:solidFill>
                      </a:rPr>
                      <m:t>𝟎𝟐𝟓𝟗𝟐</m:t>
                    </m:r>
                    <m:d>
                      <m:dPr>
                        <m:begChr m:val="["/>
                        <m:endChr m:val="]"/>
                        <m:ctrlPr>
                          <a:rPr lang="en-US" sz="2800">
                            <a:solidFill>
                              <a:srgbClr val="003399"/>
                            </a:solidFill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𝝁</m:t>
                            </m:r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𝑺𝒆𝒄</m:t>
                            </m:r>
                          </m:num>
                          <m:den>
                            <m:r>
                              <a:rPr lang="en-US" sz="2800">
                                <a:solidFill>
                                  <a:srgbClr val="003399"/>
                                </a:solidFill>
                              </a:rPr>
                              <m:t>𝑷𝒊𝒄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  <a:p>
                <a:pPr marL="202025" lvl="1" indent="-202025" algn="l" rtl="0">
                  <a:buFont typeface="Arial" panose="020B0604020202020204" pitchFamily="34" charset="0"/>
                  <a:buChar char="•"/>
                </a:pPr>
                <a:endParaRPr lang="he-IL" sz="2800" dirty="0">
                  <a:solidFill>
                    <a:srgbClr val="003399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3865089F-A242-45D7-92CD-95073B17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35" y="37510791"/>
                <a:ext cx="6163177" cy="2558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כותרת 1">
            <a:extLst>
              <a:ext uri="{FF2B5EF4-FFF2-40B4-BE49-F238E27FC236}">
                <a16:creationId xmlns:a16="http://schemas.microsoft.com/office/drawing/2014/main" id="{EFDC7CB4-846B-4956-AB36-5DFEE63F49DC}"/>
              </a:ext>
            </a:extLst>
          </p:cNvPr>
          <p:cNvSpPr txBox="1">
            <a:spLocks/>
          </p:cNvSpPr>
          <p:nvPr/>
        </p:nvSpPr>
        <p:spPr>
          <a:xfrm>
            <a:off x="16965602" y="14070720"/>
            <a:ext cx="10843148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Vitis-AI Ecosystem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106" name="Rectangle 221">
            <a:extLst>
              <a:ext uri="{FF2B5EF4-FFF2-40B4-BE49-F238E27FC236}">
                <a16:creationId xmlns:a16="http://schemas.microsoft.com/office/drawing/2014/main" id="{37D1E161-2A7F-4681-BA58-F43F90C74C37}"/>
              </a:ext>
            </a:extLst>
          </p:cNvPr>
          <p:cNvSpPr/>
          <p:nvPr/>
        </p:nvSpPr>
        <p:spPr>
          <a:xfrm>
            <a:off x="15982400" y="15537608"/>
            <a:ext cx="135000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Xilinx offers a full ecosystem which helps deal with those problems. </a:t>
            </a:r>
          </a:p>
          <a:p>
            <a:pPr algn="l" rtl="0"/>
            <a:r>
              <a:rPr lang="en-US" sz="2800" dirty="0"/>
              <a:t>It includes: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Dedicated IP which called DPU on the board ZCU-104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AI Zoo - Repository which includes optimized deep learning models. Great for quick start 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Quantizer - Takes a floating-point model and performs pre-processing and then quantizes the weights/biases and activations to the given bit width</a:t>
            </a:r>
          </a:p>
          <a:p>
            <a:pPr marL="643909" lvl="2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Compiler - Maps a network model into a highly optimized DPU instruction sequence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11" name="תמונה 110">
            <a:extLst>
              <a:ext uri="{FF2B5EF4-FFF2-40B4-BE49-F238E27FC236}">
                <a16:creationId xmlns:a16="http://schemas.microsoft.com/office/drawing/2014/main" id="{7D8B065E-DF7C-4F7B-BB34-34D0E4A5F80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2" t="1640" r="172" b="2892"/>
          <a:stretch/>
        </p:blipFill>
        <p:spPr>
          <a:xfrm>
            <a:off x="15982399" y="38772492"/>
            <a:ext cx="12633337" cy="2291685"/>
          </a:xfrm>
          <a:prstGeom prst="rect">
            <a:avLst/>
          </a:prstGeom>
        </p:spPr>
      </p:pic>
      <p:sp>
        <p:nvSpPr>
          <p:cNvPr id="112" name="משושה 111">
            <a:extLst>
              <a:ext uri="{FF2B5EF4-FFF2-40B4-BE49-F238E27FC236}">
                <a16:creationId xmlns:a16="http://schemas.microsoft.com/office/drawing/2014/main" id="{053C3E61-7EBF-42C9-9119-FADD88174721}"/>
              </a:ext>
            </a:extLst>
          </p:cNvPr>
          <p:cNvSpPr/>
          <p:nvPr/>
        </p:nvSpPr>
        <p:spPr>
          <a:xfrm>
            <a:off x="27209693" y="38293594"/>
            <a:ext cx="2314304" cy="1710757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Improve of  0.14%!</a:t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(Accuracy)</a:t>
            </a:r>
            <a:endParaRPr lang="he-I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3" name="תמונה 112" descr="תמונה שמכילה אלקטרוניקה, מעגל חשמלי&#10;&#10;התיאור נוצר באופן אוטומטי">
            <a:extLst>
              <a:ext uri="{FF2B5EF4-FFF2-40B4-BE49-F238E27FC236}">
                <a16:creationId xmlns:a16="http://schemas.microsoft.com/office/drawing/2014/main" id="{D90B4B01-9BED-4E1F-A8BC-75C288726DFF}"/>
              </a:ext>
            </a:extLst>
          </p:cNvPr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20250" r="13970" b="6611"/>
          <a:stretch/>
        </p:blipFill>
        <p:spPr>
          <a:xfrm>
            <a:off x="8618841" y="27164949"/>
            <a:ext cx="5052930" cy="453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29725</TotalTime>
  <Words>527</Words>
  <Application>Microsoft Office PowerPoint</Application>
  <PresentationFormat>מותאם אישית</PresentationFormat>
  <Paragraphs>58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Century Gothic</vt:lpstr>
      <vt:lpstr>Times New Roman</vt:lpstr>
      <vt:lpstr>Blank Presentation</vt:lpstr>
      <vt:lpstr>מצגת של PowerPoint‏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Alon Nemirovsky</cp:lastModifiedBy>
  <cp:revision>453</cp:revision>
  <cp:lastPrinted>2003-04-18T14:25:05Z</cp:lastPrinted>
  <dcterms:created xsi:type="dcterms:W3CDTF">2003-04-11T15:30:44Z</dcterms:created>
  <dcterms:modified xsi:type="dcterms:W3CDTF">2021-05-22T11:21:59Z</dcterms:modified>
</cp:coreProperties>
</file>