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6" r:id="rId5"/>
    <p:sldId id="261" r:id="rId6"/>
    <p:sldId id="262" r:id="rId7"/>
    <p:sldId id="267"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782"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ond.libguides.com/eBooks" TargetMode="External"/><Relationship Id="rId3" Type="http://schemas.openxmlformats.org/officeDocument/2006/relationships/hyperlink" Target="http://www.hcpl.net/category/tags/ebooks" TargetMode="External"/><Relationship Id="rId7"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hyperlink" Target="https://ebookreadersoftware.wordpress.com/2012/05/" TargetMode="External"/><Relationship Id="rId11" Type="http://schemas.openxmlformats.org/officeDocument/2006/relationships/hyperlink" Target="https://creativecommons.org/licenses/by/3.0/" TargetMode="External"/><Relationship Id="rId5" Type="http://schemas.openxmlformats.org/officeDocument/2006/relationships/image" Target="../media/image4.jpg"/><Relationship Id="rId10" Type="http://schemas.openxmlformats.org/officeDocument/2006/relationships/hyperlink" Target="http://blog.scielo.org/en/2016/06/22/ebooks-global-market-and-trends-part-i-print-and-digital-publication-in-the-global-context/" TargetMode="External"/><Relationship Id="rId4" Type="http://schemas.openxmlformats.org/officeDocument/2006/relationships/hyperlink" Target="https://creativecommons.org/licenses/by-nc-sa/3.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www.progressive-charlestown.com/2012/11/thank-you-progressive-charlestown.html" TargetMode="External"/><Relationship Id="rId2" Type="http://schemas.openxmlformats.org/officeDocument/2006/relationships/image" Target="../media/image9.jp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eduscapes.com/digital/10.htm" TargetMode="External"/><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txt.co.za/2015/09/02/worldreader-wants-to-give-10-million-africans-free-ebooks/" TargetMode="External"/><Relationship Id="rId2" Type="http://schemas.openxmlformats.org/officeDocument/2006/relationships/image" Target="../media/image8.jpg"/><Relationship Id="rId1" Type="http://schemas.openxmlformats.org/officeDocument/2006/relationships/slideLayout" Target="../slideLayouts/slideLayout8.xml"/><Relationship Id="rId5" Type="http://schemas.openxmlformats.org/officeDocument/2006/relationships/hyperlink" Target="https://creativecommons.org/licenses/by-nc-nd/3.0/" TargetMode="External"/><Relationship Id="rId4" Type="http://schemas.openxmlformats.org/officeDocument/2006/relationships/hyperlink" Target="https://lerebooks.wordpress.com/tag/tecnologias-move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486B0-6FB4-4FA3-862A-6B1AAFC3E98D}"/>
              </a:ext>
            </a:extLst>
          </p:cNvPr>
          <p:cNvSpPr>
            <a:spLocks noGrp="1"/>
          </p:cNvSpPr>
          <p:nvPr>
            <p:ph type="ctrTitle"/>
          </p:nvPr>
        </p:nvSpPr>
        <p:spPr/>
        <p:txBody>
          <a:bodyPr/>
          <a:lstStyle/>
          <a:p>
            <a:r>
              <a:rPr lang="en-US" dirty="0">
                <a:solidFill>
                  <a:srgbClr val="FF0000"/>
                </a:solidFill>
                <a:latin typeface="Arial Rounded MT Bold" panose="020F0704030504030204" pitchFamily="34" charset="0"/>
              </a:rPr>
              <a:t>Digital libraries</a:t>
            </a:r>
          </a:p>
        </p:txBody>
      </p:sp>
      <p:sp>
        <p:nvSpPr>
          <p:cNvPr id="3" name="Subtitle 2">
            <a:extLst>
              <a:ext uri="{FF2B5EF4-FFF2-40B4-BE49-F238E27FC236}">
                <a16:creationId xmlns:a16="http://schemas.microsoft.com/office/drawing/2014/main" xmlns="" id="{B1C4B915-E986-4C48-AF8E-519BE23155E6}"/>
              </a:ext>
            </a:extLst>
          </p:cNvPr>
          <p:cNvSpPr>
            <a:spLocks noGrp="1"/>
          </p:cNvSpPr>
          <p:nvPr>
            <p:ph type="subTitle" idx="1"/>
          </p:nvPr>
        </p:nvSpPr>
        <p:spPr>
          <a:xfrm flipV="1">
            <a:off x="1876424" y="5257799"/>
            <a:ext cx="8791575" cy="45719"/>
          </a:xfrm>
        </p:spPr>
        <p:txBody>
          <a:bodyPr>
            <a:normAutofit fontScale="25000" lnSpcReduction="20000"/>
          </a:bodyPr>
          <a:lstStyle/>
          <a:p>
            <a:endParaRPr lang="en-US" dirty="0"/>
          </a:p>
        </p:txBody>
      </p:sp>
      <p:pic>
        <p:nvPicPr>
          <p:cNvPr id="5" name="Picture 4">
            <a:extLst>
              <a:ext uri="{FF2B5EF4-FFF2-40B4-BE49-F238E27FC236}">
                <a16:creationId xmlns:a16="http://schemas.microsoft.com/office/drawing/2014/main" xmlns="" id="{8CDCD1A0-FA07-4803-8A40-B93A8F921D85}"/>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0" y="16565"/>
            <a:ext cx="4346713" cy="2701243"/>
          </a:xfrm>
          <a:prstGeom prst="rect">
            <a:avLst/>
          </a:prstGeom>
        </p:spPr>
      </p:pic>
      <p:sp>
        <p:nvSpPr>
          <p:cNvPr id="6" name="TextBox 5">
            <a:extLst>
              <a:ext uri="{FF2B5EF4-FFF2-40B4-BE49-F238E27FC236}">
                <a16:creationId xmlns:a16="http://schemas.microsoft.com/office/drawing/2014/main" xmlns="" id="{56F40F99-F724-4FEF-AF34-EAFCEE74F374}"/>
              </a:ext>
            </a:extLst>
          </p:cNvPr>
          <p:cNvSpPr txBox="1"/>
          <p:nvPr/>
        </p:nvSpPr>
        <p:spPr>
          <a:xfrm>
            <a:off x="1524000" y="6858000"/>
            <a:ext cx="9144000" cy="230832"/>
          </a:xfrm>
          <a:prstGeom prst="rect">
            <a:avLst/>
          </a:prstGeom>
          <a:noFill/>
        </p:spPr>
        <p:txBody>
          <a:bodyPr wrap="square" rtlCol="0">
            <a:spAutoFit/>
          </a:bodyPr>
          <a:lstStyle/>
          <a:p>
            <a:r>
              <a:rPr lang="en-US" sz="900">
                <a:hlinkClick r:id="rId3" tooltip="http://www.hcpl.net/category/tags/ebooks"/>
              </a:rPr>
              <a:t>This Photo</a:t>
            </a:r>
            <a:r>
              <a:rPr lang="en-US" sz="900"/>
              <a:t> by Unknown Author is licensed under </a:t>
            </a:r>
            <a:r>
              <a:rPr lang="en-US" sz="900">
                <a:hlinkClick r:id="rId4" tooltip="https://creativecommons.org/licenses/by-nc-sa/3.0/"/>
              </a:rPr>
              <a:t>CC BY-SA-NC</a:t>
            </a:r>
            <a:endParaRPr lang="en-US" sz="900"/>
          </a:p>
        </p:txBody>
      </p:sp>
      <p:pic>
        <p:nvPicPr>
          <p:cNvPr id="8" name="Picture 7">
            <a:extLst>
              <a:ext uri="{FF2B5EF4-FFF2-40B4-BE49-F238E27FC236}">
                <a16:creationId xmlns:a16="http://schemas.microsoft.com/office/drawing/2014/main" xmlns="" id="{487320D4-8E5F-461C-ADE2-29E9D3EE5547}"/>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9586910" y="0"/>
            <a:ext cx="2571841" cy="2701243"/>
          </a:xfrm>
          <a:prstGeom prst="rect">
            <a:avLst/>
          </a:prstGeom>
        </p:spPr>
      </p:pic>
      <p:pic>
        <p:nvPicPr>
          <p:cNvPr id="11" name="Picture 10">
            <a:extLst>
              <a:ext uri="{FF2B5EF4-FFF2-40B4-BE49-F238E27FC236}">
                <a16:creationId xmlns:a16="http://schemas.microsoft.com/office/drawing/2014/main" xmlns="" id="{3545BADC-2EBE-4E84-A55C-C97277667D15}"/>
              </a:ext>
            </a:extLst>
          </p:cNvPr>
          <p:cNvPicPr>
            <a:picLocks noChangeAspect="1"/>
          </p:cNvPicPr>
          <p:nvPr/>
        </p:nvPicPr>
        <p:blipFill>
          <a:blip r:embed="rId7">
            <a:extLst>
              <a:ext uri="{837473B0-CC2E-450A-ABE3-18F120FF3D39}">
                <a1611:picAttrSrcUrl xmlns:a1611="http://schemas.microsoft.com/office/drawing/2016/11/main" xmlns="" r:id="rId8"/>
              </a:ext>
            </a:extLst>
          </a:blip>
          <a:stretch>
            <a:fillRect/>
          </a:stretch>
        </p:blipFill>
        <p:spPr>
          <a:xfrm>
            <a:off x="-56394" y="4270513"/>
            <a:ext cx="5397020" cy="2570922"/>
          </a:xfrm>
          <a:prstGeom prst="rect">
            <a:avLst/>
          </a:prstGeom>
        </p:spPr>
      </p:pic>
      <p:pic>
        <p:nvPicPr>
          <p:cNvPr id="14" name="Picture 13">
            <a:extLst>
              <a:ext uri="{FF2B5EF4-FFF2-40B4-BE49-F238E27FC236}">
                <a16:creationId xmlns:a16="http://schemas.microsoft.com/office/drawing/2014/main" xmlns="" id="{754D748D-CB63-4073-83D7-CFF1A762A6DD}"/>
              </a:ext>
            </a:extLst>
          </p:cNvPr>
          <p:cNvPicPr>
            <a:picLocks noChangeAspect="1"/>
          </p:cNvPicPr>
          <p:nvPr/>
        </p:nvPicPr>
        <p:blipFill>
          <a:blip r:embed="rId9">
            <a:extLst>
              <a:ext uri="{837473B0-CC2E-450A-ABE3-18F120FF3D39}">
                <a1611:picAttrSrcUrl xmlns:a1611="http://schemas.microsoft.com/office/drawing/2016/11/main" xmlns="" r:id="rId10"/>
              </a:ext>
            </a:extLst>
          </a:blip>
          <a:stretch>
            <a:fillRect/>
          </a:stretch>
        </p:blipFill>
        <p:spPr>
          <a:xfrm>
            <a:off x="5897216" y="3602038"/>
            <a:ext cx="6261535" cy="3262942"/>
          </a:xfrm>
          <a:prstGeom prst="rect">
            <a:avLst/>
          </a:prstGeom>
        </p:spPr>
      </p:pic>
      <p:sp>
        <p:nvSpPr>
          <p:cNvPr id="15" name="TextBox 14">
            <a:extLst>
              <a:ext uri="{FF2B5EF4-FFF2-40B4-BE49-F238E27FC236}">
                <a16:creationId xmlns:a16="http://schemas.microsoft.com/office/drawing/2014/main" xmlns="" id="{A2879715-C744-4AD5-9E6B-7C0142B74CF0}"/>
              </a:ext>
            </a:extLst>
          </p:cNvPr>
          <p:cNvSpPr txBox="1"/>
          <p:nvPr/>
        </p:nvSpPr>
        <p:spPr>
          <a:xfrm>
            <a:off x="1525502" y="7308000"/>
            <a:ext cx="10040995" cy="230832"/>
          </a:xfrm>
          <a:prstGeom prst="rect">
            <a:avLst/>
          </a:prstGeom>
          <a:noFill/>
        </p:spPr>
        <p:txBody>
          <a:bodyPr wrap="square" rtlCol="0">
            <a:spAutoFit/>
          </a:bodyPr>
          <a:lstStyle/>
          <a:p>
            <a:r>
              <a:rPr lang="en-US" sz="900">
                <a:hlinkClick r:id="rId10" tooltip="http://blog.scielo.org/en/2016/06/22/ebooks-global-market-and-trends-part-i-print-and-digital-publication-in-the-global-context/"/>
              </a:rPr>
              <a:t>This Photo</a:t>
            </a:r>
            <a:r>
              <a:rPr lang="en-US" sz="900"/>
              <a:t> by Unknown Author is licensed under </a:t>
            </a:r>
            <a:r>
              <a:rPr lang="en-US" sz="900">
                <a:hlinkClick r:id="rId11" tooltip="https://creativecommons.org/licenses/by/3.0/"/>
              </a:rPr>
              <a:t>CC BY</a:t>
            </a:r>
            <a:endParaRPr lang="en-US" sz="900"/>
          </a:p>
        </p:txBody>
      </p:sp>
    </p:spTree>
    <p:extLst>
      <p:ext uri="{BB962C8B-B14F-4D97-AF65-F5344CB8AC3E}">
        <p14:creationId xmlns:p14="http://schemas.microsoft.com/office/powerpoint/2010/main" val="423157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F124C-241F-4E25-AEE1-C1E7964543D2}"/>
              </a:ext>
            </a:extLst>
          </p:cNvPr>
          <p:cNvSpPr>
            <a:spLocks noGrp="1"/>
          </p:cNvSpPr>
          <p:nvPr>
            <p:ph type="title"/>
          </p:nvPr>
        </p:nvSpPr>
        <p:spPr>
          <a:xfrm>
            <a:off x="1141410" y="2134041"/>
            <a:ext cx="9906001" cy="3007802"/>
          </a:xfrm>
        </p:spPr>
        <p:txBody>
          <a:bodyPr>
            <a:noAutofit/>
          </a:bodyPr>
          <a:lstStyle/>
          <a:p>
            <a:endParaRPr lang="en-US" sz="11000" dirty="0">
              <a:latin typeface="Algerian" panose="04020705040A02060702" pitchFamily="82" charset="0"/>
            </a:endParaRPr>
          </a:p>
        </p:txBody>
      </p:sp>
      <p:sp>
        <p:nvSpPr>
          <p:cNvPr id="3" name="Text Placeholder 2">
            <a:extLst>
              <a:ext uri="{FF2B5EF4-FFF2-40B4-BE49-F238E27FC236}">
                <a16:creationId xmlns:a16="http://schemas.microsoft.com/office/drawing/2014/main" xmlns="" id="{C0695ED7-05CF-4B90-B961-50C8E847A3D1}"/>
              </a:ext>
            </a:extLst>
          </p:cNvPr>
          <p:cNvSpPr>
            <a:spLocks noGrp="1"/>
          </p:cNvSpPr>
          <p:nvPr>
            <p:ph type="body" sz="half" idx="2"/>
          </p:nvPr>
        </p:nvSpPr>
        <p:spPr>
          <a:xfrm flipV="1">
            <a:off x="7434470" y="5798298"/>
            <a:ext cx="3611399" cy="45719"/>
          </a:xfrm>
        </p:spPr>
        <p:txBody>
          <a:bodyPr>
            <a:normAutofit fontScale="25000" lnSpcReduction="20000"/>
          </a:bodyPr>
          <a:lstStyle/>
          <a:p>
            <a:endParaRPr lang="en-US" dirty="0"/>
          </a:p>
        </p:txBody>
      </p:sp>
      <p:pic>
        <p:nvPicPr>
          <p:cNvPr id="5" name="Picture 4">
            <a:extLst>
              <a:ext uri="{FF2B5EF4-FFF2-40B4-BE49-F238E27FC236}">
                <a16:creationId xmlns:a16="http://schemas.microsoft.com/office/drawing/2014/main" xmlns="" id="{72DCAFA3-1C15-4134-B460-7BB73EE10D09}"/>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0" y="0"/>
            <a:ext cx="12192000" cy="6858000"/>
          </a:xfrm>
          <a:prstGeom prst="rect">
            <a:avLst/>
          </a:prstGeom>
          <a:ln>
            <a:noFill/>
          </a:ln>
          <a:effectLst>
            <a:softEdge rad="112500"/>
          </a:effectLst>
        </p:spPr>
      </p:pic>
      <p:sp>
        <p:nvSpPr>
          <p:cNvPr id="6" name="TextBox 5">
            <a:extLst>
              <a:ext uri="{FF2B5EF4-FFF2-40B4-BE49-F238E27FC236}">
                <a16:creationId xmlns:a16="http://schemas.microsoft.com/office/drawing/2014/main" xmlns="" id="{A2DBC165-32FC-4A08-A6B6-6C47634CA3A0}"/>
              </a:ext>
            </a:extLst>
          </p:cNvPr>
          <p:cNvSpPr txBox="1"/>
          <p:nvPr/>
        </p:nvSpPr>
        <p:spPr>
          <a:xfrm>
            <a:off x="885968" y="6691021"/>
            <a:ext cx="9066415" cy="230832"/>
          </a:xfrm>
          <a:prstGeom prst="rect">
            <a:avLst/>
          </a:prstGeom>
          <a:noFill/>
        </p:spPr>
        <p:txBody>
          <a:bodyPr wrap="square" rtlCol="0">
            <a:spAutoFit/>
          </a:bodyPr>
          <a:lstStyle/>
          <a:p>
            <a:r>
              <a:rPr lang="en-US" sz="900">
                <a:hlinkClick r:id="rId3" tooltip="http://www.progressive-charlestown.com/2012/11/thank-you-progressive-charlestown.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59227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785FD-CC5C-41A3-838A-BEDE47A154CC}"/>
              </a:ext>
            </a:extLst>
          </p:cNvPr>
          <p:cNvSpPr>
            <a:spLocks noGrp="1"/>
          </p:cNvSpPr>
          <p:nvPr>
            <p:ph type="title"/>
          </p:nvPr>
        </p:nvSpPr>
        <p:spPr>
          <a:xfrm>
            <a:off x="1139914" y="1676398"/>
            <a:ext cx="9905955" cy="3429000"/>
          </a:xfrm>
        </p:spPr>
        <p:txBody>
          <a:bodyPr/>
          <a:lstStyle/>
          <a:p>
            <a:r>
              <a:rPr lang="en-US" dirty="0">
                <a:cs typeface="Arial" panose="020B0604020202020204" pitchFamily="34" charset="0"/>
              </a:rPr>
              <a:t>the emergence of new technologies and user demands has a great impact on the present and future libraries. the format of documents and forms of services has been changing at a very fast speed with the advent of new tools and technology.</a:t>
            </a:r>
          </a:p>
        </p:txBody>
      </p:sp>
    </p:spTree>
    <p:extLst>
      <p:ext uri="{BB962C8B-B14F-4D97-AF65-F5344CB8AC3E}">
        <p14:creationId xmlns:p14="http://schemas.microsoft.com/office/powerpoint/2010/main" val="385491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FD145-967A-417C-BE63-85DC1EC8507B}"/>
              </a:ext>
            </a:extLst>
          </p:cNvPr>
          <p:cNvSpPr>
            <a:spLocks noGrp="1"/>
          </p:cNvSpPr>
          <p:nvPr>
            <p:ph type="title"/>
          </p:nvPr>
        </p:nvSpPr>
        <p:spPr>
          <a:xfrm>
            <a:off x="1141456" y="609599"/>
            <a:ext cx="9905955" cy="5420139"/>
          </a:xfrm>
        </p:spPr>
        <p:txBody>
          <a:bodyPr/>
          <a:lstStyle/>
          <a:p>
            <a:r>
              <a:rPr lang="en-US" dirty="0"/>
              <a:t>The digital library is the most recent term being used for the library without books, libraries having information in electronic format and providing access in digital format.</a:t>
            </a:r>
          </a:p>
        </p:txBody>
      </p:sp>
      <p:sp>
        <p:nvSpPr>
          <p:cNvPr id="3" name="Text Placeholder 2">
            <a:extLst>
              <a:ext uri="{FF2B5EF4-FFF2-40B4-BE49-F238E27FC236}">
                <a16:creationId xmlns:a16="http://schemas.microsoft.com/office/drawing/2014/main" xmlns="" id="{CC35D4EB-60B7-408A-9CAF-920003AD2352}"/>
              </a:ext>
            </a:extLst>
          </p:cNvPr>
          <p:cNvSpPr>
            <a:spLocks noGrp="1"/>
          </p:cNvSpPr>
          <p:nvPr>
            <p:ph type="body" sz="half" idx="2"/>
          </p:nvPr>
        </p:nvSpPr>
        <p:spPr>
          <a:xfrm flipH="1" flipV="1">
            <a:off x="3562066" y="6857998"/>
            <a:ext cx="403143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9872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835FE-E22C-4140-9D76-71D05FCAB1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13932837-B1D9-4497-A68D-F29FD397B3CB}"/>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xmlns="" id="{CF31CA1E-371D-408A-A9C6-B21259124063}"/>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138279" y="1714499"/>
            <a:ext cx="9902869" cy="3429001"/>
          </a:xfrm>
          <a:prstGeom prst="rect">
            <a:avLst/>
          </a:prstGeom>
        </p:spPr>
      </p:pic>
      <p:sp>
        <p:nvSpPr>
          <p:cNvPr id="6" name="TextBox 5">
            <a:extLst>
              <a:ext uri="{FF2B5EF4-FFF2-40B4-BE49-F238E27FC236}">
                <a16:creationId xmlns:a16="http://schemas.microsoft.com/office/drawing/2014/main" xmlns="" id="{1671E280-C222-4BC6-81B5-4F10C378378A}"/>
              </a:ext>
            </a:extLst>
          </p:cNvPr>
          <p:cNvSpPr txBox="1"/>
          <p:nvPr/>
        </p:nvSpPr>
        <p:spPr>
          <a:xfrm>
            <a:off x="1143000" y="4381500"/>
            <a:ext cx="9906000" cy="230832"/>
          </a:xfrm>
          <a:prstGeom prst="rect">
            <a:avLst/>
          </a:prstGeom>
          <a:noFill/>
        </p:spPr>
        <p:txBody>
          <a:bodyPr wrap="square" rtlCol="0">
            <a:spAutoFit/>
          </a:bodyPr>
          <a:lstStyle/>
          <a:p>
            <a:r>
              <a:rPr lang="en-US" sz="900">
                <a:hlinkClick r:id="rId3" tooltip="http://eduscapes.com/digital/10.htm"/>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6167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1E277-5DFB-4C07-94B1-9DF84441C2B6}"/>
              </a:ext>
            </a:extLst>
          </p:cNvPr>
          <p:cNvSpPr>
            <a:spLocks noGrp="1"/>
          </p:cNvSpPr>
          <p:nvPr>
            <p:ph type="title"/>
          </p:nvPr>
        </p:nvSpPr>
        <p:spPr/>
        <p:txBody>
          <a:bodyPr/>
          <a:lstStyle/>
          <a:p>
            <a:r>
              <a:rPr lang="en-US" dirty="0">
                <a:latin typeface="Algerian" panose="04020705040A02060702" pitchFamily="82" charset="0"/>
              </a:rPr>
              <a:t>Meaning of digital libraries</a:t>
            </a:r>
          </a:p>
        </p:txBody>
      </p:sp>
      <p:sp>
        <p:nvSpPr>
          <p:cNvPr id="3" name="Content Placeholder 2">
            <a:extLst>
              <a:ext uri="{FF2B5EF4-FFF2-40B4-BE49-F238E27FC236}">
                <a16:creationId xmlns:a16="http://schemas.microsoft.com/office/drawing/2014/main" xmlns="" id="{53C07C57-BC4F-457F-BF31-3CC3F6946D09}"/>
              </a:ext>
            </a:extLst>
          </p:cNvPr>
          <p:cNvSpPr>
            <a:spLocks noGrp="1"/>
          </p:cNvSpPr>
          <p:nvPr>
            <p:ph idx="1"/>
          </p:nvPr>
        </p:nvSpPr>
        <p:spPr/>
        <p:txBody>
          <a:bodyPr>
            <a:normAutofit/>
          </a:bodyPr>
          <a:lstStyle/>
          <a:p>
            <a:r>
              <a:rPr lang="en-US" sz="3200" dirty="0"/>
              <a:t>DIGITAL LIBRARY ARE THOSE LIBRARIES WHICH ARE FULLY AUTOMATED AND ALL RESOURCES ARE IN DIGITAL FORM AND THE ACCESS TO THE INFORMATION AVAILABLE IS PROVIDED TO A REMOTE USER AS WELL AS CONVENTIONAL USER ELECTRONICALLY.</a:t>
            </a:r>
          </a:p>
        </p:txBody>
      </p:sp>
    </p:spTree>
    <p:extLst>
      <p:ext uri="{BB962C8B-B14F-4D97-AF65-F5344CB8AC3E}">
        <p14:creationId xmlns:p14="http://schemas.microsoft.com/office/powerpoint/2010/main" val="74594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66CE0-B36C-4809-8BD1-C495B9A3EE07}"/>
              </a:ext>
            </a:extLst>
          </p:cNvPr>
          <p:cNvSpPr>
            <a:spLocks noGrp="1"/>
          </p:cNvSpPr>
          <p:nvPr>
            <p:ph type="title"/>
          </p:nvPr>
        </p:nvSpPr>
        <p:spPr/>
        <p:txBody>
          <a:bodyPr/>
          <a:lstStyle/>
          <a:p>
            <a:r>
              <a:rPr lang="en-US" dirty="0">
                <a:latin typeface="Algerian" panose="04020705040A02060702" pitchFamily="82" charset="0"/>
              </a:rPr>
              <a:t>CHARACTERISTICES OF DIGITAL LIBRARY</a:t>
            </a:r>
          </a:p>
        </p:txBody>
      </p:sp>
      <p:sp>
        <p:nvSpPr>
          <p:cNvPr id="3" name="Content Placeholder 2">
            <a:extLst>
              <a:ext uri="{FF2B5EF4-FFF2-40B4-BE49-F238E27FC236}">
                <a16:creationId xmlns:a16="http://schemas.microsoft.com/office/drawing/2014/main" xmlns="" id="{65F68303-7E92-451D-95F0-8A0D63DE2E00}"/>
              </a:ext>
            </a:extLst>
          </p:cNvPr>
          <p:cNvSpPr>
            <a:spLocks noGrp="1"/>
          </p:cNvSpPr>
          <p:nvPr>
            <p:ph idx="1"/>
          </p:nvPr>
        </p:nvSpPr>
        <p:spPr/>
        <p:txBody>
          <a:bodyPr/>
          <a:lstStyle/>
          <a:p>
            <a:r>
              <a:rPr lang="en-US" dirty="0"/>
              <a:t>THE STORAGE OF INFORMATION IN DIGITAL FORM.</a:t>
            </a:r>
          </a:p>
          <a:p>
            <a:r>
              <a:rPr lang="en-US" dirty="0"/>
              <a:t>USAGE OF COMMUNICATION NETWORKS TO ACCESS AND OBTAIN INFORMATION.</a:t>
            </a:r>
          </a:p>
          <a:p>
            <a:r>
              <a:rPr lang="en-US" dirty="0"/>
              <a:t>COPYING EITHER BY DOWNLOADING OR ONLINE/OFFLINE PRINTING FORM MASTER FILE.</a:t>
            </a:r>
          </a:p>
          <a:p>
            <a:endParaRPr lang="en-US" dirty="0"/>
          </a:p>
        </p:txBody>
      </p:sp>
    </p:spTree>
    <p:extLst>
      <p:ext uri="{BB962C8B-B14F-4D97-AF65-F5344CB8AC3E}">
        <p14:creationId xmlns:p14="http://schemas.microsoft.com/office/powerpoint/2010/main" val="369648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5CEB5-35A0-4F82-80B8-256ECB5BD667}"/>
              </a:ext>
            </a:extLst>
          </p:cNvPr>
          <p:cNvSpPr>
            <a:spLocks noGrp="1"/>
          </p:cNvSpPr>
          <p:nvPr>
            <p:ph type="title"/>
          </p:nvPr>
        </p:nvSpPr>
        <p:spPr>
          <a:xfrm>
            <a:off x="1146705" y="609601"/>
            <a:ext cx="10199074" cy="1639884"/>
          </a:xfrm>
        </p:spPr>
        <p:txBody>
          <a:bodyPr>
            <a:normAutofit/>
          </a:bodyPr>
          <a:lstStyle/>
          <a:p>
            <a:r>
              <a:rPr lang="en-US" sz="4400" dirty="0"/>
              <a:t>Our ideas about the digital libraries </a:t>
            </a:r>
          </a:p>
        </p:txBody>
      </p:sp>
      <p:pic>
        <p:nvPicPr>
          <p:cNvPr id="5" name="Content Placeholder 4">
            <a:extLst>
              <a:ext uri="{FF2B5EF4-FFF2-40B4-BE49-F238E27FC236}">
                <a16:creationId xmlns:a16="http://schemas.microsoft.com/office/drawing/2014/main" xmlns="" id="{543A9D9C-9BDC-46FF-85D5-3BCD57960790}"/>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7475621" y="2453679"/>
            <a:ext cx="4502234" cy="3133328"/>
          </a:xfrm>
        </p:spPr>
      </p:pic>
      <p:sp>
        <p:nvSpPr>
          <p:cNvPr id="28" name="Text Placeholder 27">
            <a:extLst>
              <a:ext uri="{FF2B5EF4-FFF2-40B4-BE49-F238E27FC236}">
                <a16:creationId xmlns:a16="http://schemas.microsoft.com/office/drawing/2014/main" xmlns="" id="{C09C7397-5823-4D9E-BB78-7F9A910C031F}"/>
              </a:ext>
            </a:extLst>
          </p:cNvPr>
          <p:cNvSpPr>
            <a:spLocks noGrp="1"/>
          </p:cNvSpPr>
          <p:nvPr>
            <p:ph type="body" sz="half" idx="2"/>
          </p:nvPr>
        </p:nvSpPr>
        <p:spPr>
          <a:xfrm>
            <a:off x="79904" y="2230435"/>
            <a:ext cx="6949546" cy="4437066"/>
          </a:xfrm>
        </p:spPr>
        <p:txBody>
          <a:bodyPr>
            <a:normAutofit/>
          </a:bodyPr>
          <a:lstStyle/>
          <a:p>
            <a:r>
              <a:rPr lang="en-US" sz="2000" dirty="0" smtClean="0"/>
              <a:t>We have made a project. Our aim is to create an e-library which have the given configuration:-</a:t>
            </a:r>
            <a:endParaRPr lang="en-US" sz="2000" dirty="0"/>
          </a:p>
          <a:p>
            <a:pPr marL="285750" indent="-285750">
              <a:buFont typeface="Wingdings" pitchFamily="2" charset="2"/>
              <a:buChar char="§"/>
            </a:pPr>
            <a:r>
              <a:rPr lang="en-US" sz="2000" dirty="0" smtClean="0"/>
              <a:t>It will search books by author names, book titles,  and its id.</a:t>
            </a:r>
            <a:endParaRPr lang="en-US" sz="2000" dirty="0"/>
          </a:p>
          <a:p>
            <a:pPr marL="285750" indent="-285750">
              <a:buFont typeface="Wingdings" pitchFamily="2" charset="2"/>
              <a:buChar char="§"/>
            </a:pPr>
            <a:r>
              <a:rPr lang="en-US" sz="2000" dirty="0" smtClean="0"/>
              <a:t>There is an option to add in favorites. And then you will be able to search your favorites book.</a:t>
            </a:r>
          </a:p>
          <a:p>
            <a:pPr marL="285750" indent="-285750">
              <a:buFont typeface="Wingdings" pitchFamily="2" charset="2"/>
              <a:buChar char="§"/>
            </a:pPr>
            <a:r>
              <a:rPr lang="en-US" sz="2000" dirty="0" smtClean="0"/>
              <a:t>There should be list of suggested books according to your </a:t>
            </a:r>
            <a:r>
              <a:rPr lang="en-US" sz="2000" dirty="0" err="1" smtClean="0"/>
              <a:t>flavour</a:t>
            </a:r>
            <a:r>
              <a:rPr lang="en-US" sz="2000" dirty="0" smtClean="0"/>
              <a:t> or by your previous surfing.</a:t>
            </a:r>
          </a:p>
          <a:p>
            <a:pPr marL="285750" indent="-285750">
              <a:buFont typeface="Wingdings" pitchFamily="2" charset="2"/>
              <a:buChar char="§"/>
            </a:pPr>
            <a:r>
              <a:rPr lang="en-US" sz="2000" dirty="0" smtClean="0"/>
              <a:t>There will be stars rating for it which will help us to judge you about interest. </a:t>
            </a:r>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p:txBody>
      </p:sp>
      <p:sp>
        <p:nvSpPr>
          <p:cNvPr id="9" name="TextBox 8">
            <a:extLst>
              <a:ext uri="{FF2B5EF4-FFF2-40B4-BE49-F238E27FC236}">
                <a16:creationId xmlns:a16="http://schemas.microsoft.com/office/drawing/2014/main" xmlns="" id="{AB92CCED-0516-4419-B2EA-5799FCA09D4E}"/>
              </a:ext>
            </a:extLst>
          </p:cNvPr>
          <p:cNvSpPr txBox="1"/>
          <p:nvPr/>
        </p:nvSpPr>
        <p:spPr>
          <a:xfrm>
            <a:off x="7123604" y="7052478"/>
            <a:ext cx="938925" cy="646331"/>
          </a:xfrm>
          <a:prstGeom prst="rect">
            <a:avLst/>
          </a:prstGeom>
          <a:noFill/>
        </p:spPr>
        <p:txBody>
          <a:bodyPr wrap="square" rtlCol="0">
            <a:spAutoFit/>
          </a:bodyPr>
          <a:lstStyle/>
          <a:p>
            <a:r>
              <a:rPr lang="en-US" sz="900">
                <a:hlinkClick r:id="rId4" tooltip="https://lerebooks.wordpress.com/tag/tecnologias-moveis/"/>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304241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A2DF5-FECF-4188-A6EC-EB835DB9CAD5}"/>
              </a:ext>
            </a:extLst>
          </p:cNvPr>
          <p:cNvSpPr>
            <a:spLocks noGrp="1"/>
          </p:cNvSpPr>
          <p:nvPr>
            <p:ph type="title"/>
          </p:nvPr>
        </p:nvSpPr>
        <p:spPr/>
        <p:txBody>
          <a:bodyPr/>
          <a:lstStyle/>
          <a:p>
            <a:r>
              <a:rPr lang="en-US" dirty="0">
                <a:latin typeface="Algerian" panose="04020705040A02060702" pitchFamily="82" charset="0"/>
              </a:rPr>
              <a:t>FUNCTIONs OF DIGITAL LBRARIES</a:t>
            </a:r>
          </a:p>
        </p:txBody>
      </p:sp>
      <p:sp>
        <p:nvSpPr>
          <p:cNvPr id="3" name="Content Placeholder 2">
            <a:extLst>
              <a:ext uri="{FF2B5EF4-FFF2-40B4-BE49-F238E27FC236}">
                <a16:creationId xmlns:a16="http://schemas.microsoft.com/office/drawing/2014/main" xmlns="" id="{C85374AA-C14D-4DB3-8ABB-0C9EC820D439}"/>
              </a:ext>
            </a:extLst>
          </p:cNvPr>
          <p:cNvSpPr>
            <a:spLocks noGrp="1"/>
          </p:cNvSpPr>
          <p:nvPr>
            <p:ph idx="1"/>
          </p:nvPr>
        </p:nvSpPr>
        <p:spPr/>
        <p:txBody>
          <a:bodyPr/>
          <a:lstStyle/>
          <a:p>
            <a:r>
              <a:rPr lang="en-US" dirty="0"/>
              <a:t>PROVIDE ACCESS TO A VERY LARGE INFORMATION COLLECTION.</a:t>
            </a:r>
          </a:p>
          <a:p>
            <a:r>
              <a:rPr lang="en-US" dirty="0"/>
              <a:t>SUPPORT MULTIMEDIA CONTENT.</a:t>
            </a:r>
          </a:p>
          <a:p>
            <a:r>
              <a:rPr lang="en-US" dirty="0"/>
              <a:t>PROVIDE USER FRIENDLY INTERFACE.</a:t>
            </a:r>
          </a:p>
          <a:p>
            <a:r>
              <a:rPr lang="en-US" dirty="0"/>
              <a:t>SUPPORT ADVANCE SEARCH AND RETRIEVAL.</a:t>
            </a:r>
          </a:p>
        </p:txBody>
      </p:sp>
    </p:spTree>
    <p:extLst>
      <p:ext uri="{BB962C8B-B14F-4D97-AF65-F5344CB8AC3E}">
        <p14:creationId xmlns:p14="http://schemas.microsoft.com/office/powerpoint/2010/main" val="373075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742E4-EE2C-4052-949C-FA3D4BCD240C}"/>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xmlns="" id="{56AA85A3-A788-4C11-83A1-D0FEB5EF5F88}"/>
              </a:ext>
            </a:extLst>
          </p:cNvPr>
          <p:cNvSpPr>
            <a:spLocks noGrp="1"/>
          </p:cNvSpPr>
          <p:nvPr>
            <p:ph idx="1"/>
          </p:nvPr>
        </p:nvSpPr>
        <p:spPr/>
        <p:txBody>
          <a:bodyPr/>
          <a:lstStyle/>
          <a:p>
            <a:r>
              <a:rPr lang="en-US" dirty="0"/>
              <a:t>IN SHORT WE CAN SAY THAT DIGITAL LIBRARIES CAN SAVE THE TIME AND MONEY OF THE SOCIETY BY IT’S SERVICES.WE CAN USE THIS TIME AND MONEY IN OTHER DEVELOPMENTAL WORK.SO DIGITAL LIBRARIES PLAY A MAJOR ROLL IN THE DEVELOPMENT OF A COUNTRY.</a:t>
            </a:r>
          </a:p>
        </p:txBody>
      </p:sp>
    </p:spTree>
    <p:extLst>
      <p:ext uri="{BB962C8B-B14F-4D97-AF65-F5344CB8AC3E}">
        <p14:creationId xmlns:p14="http://schemas.microsoft.com/office/powerpoint/2010/main" val="3649272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211</TotalTime>
  <Words>365</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Digital libraries</vt:lpstr>
      <vt:lpstr>the emergence of new technologies and user demands has a great impact on the present and future libraries. the format of documents and forms of services has been changing at a very fast speed with the advent of new tools and technology.</vt:lpstr>
      <vt:lpstr>The digital library is the most recent term being used for the library without books, libraries having information in electronic format and providing access in digital format.</vt:lpstr>
      <vt:lpstr>PowerPoint Presentation</vt:lpstr>
      <vt:lpstr>Meaning of digital libraries</vt:lpstr>
      <vt:lpstr>CHARACTERISTICES OF DIGITAL LIBRARY</vt:lpstr>
      <vt:lpstr>Our ideas about the digital libraries </vt:lpstr>
      <vt:lpstr>FUNCTIONs OF DIGITAL LBRARIES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libraries</dc:title>
  <dc:creator>Abhishek verma</dc:creator>
  <cp:lastModifiedBy>Windows User</cp:lastModifiedBy>
  <cp:revision>17</cp:revision>
  <dcterms:created xsi:type="dcterms:W3CDTF">2019-02-03T07:06:52Z</dcterms:created>
  <dcterms:modified xsi:type="dcterms:W3CDTF">2019-02-03T10:54:52Z</dcterms:modified>
</cp:coreProperties>
</file>