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694" r:id="rId20"/>
    <p:sldId id="7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2254" autoAdjust="0"/>
  </p:normalViewPr>
  <p:slideViewPr>
    <p:cSldViewPr snapToGrid="0">
      <p:cViewPr varScale="1">
        <p:scale>
          <a:sx n="60" d="100"/>
          <a:sy n="60" d="100"/>
        </p:scale>
        <p:origin x="22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jv6RkX5s784LgQC89" TargetMode="External"/><Relationship Id="rId2" Type="http://schemas.openxmlformats.org/officeDocument/2006/relationships/hyperlink" Target="https://forms.gle/8QNGnx7ZbKuUHg3b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neurodot-support@wust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Pad File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layout in 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–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blue for d1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figure;Draw_Foci_191203(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</a:t>
            </a:r>
            <a:r>
              <a:rPr lang="en-US" dirty="0" err="1"/>
              <a:t>PlotCap</a:t>
            </a:r>
            <a:r>
              <a:rPr lang="en-US" dirty="0"/>
              <a:t> for 3D visualizations set:</a:t>
            </a:r>
          </a:p>
          <a:p>
            <a:pPr lvl="1"/>
            <a:r>
              <a:rPr lang="en-US" dirty="0" err="1"/>
              <a:t>params.dimension</a:t>
            </a:r>
            <a:r>
              <a:rPr lang="en-US" dirty="0"/>
              <a:t> = ‘3D’</a:t>
            </a:r>
          </a:p>
          <a:p>
            <a:pPr lvl="1"/>
            <a:r>
              <a:rPr lang="en-US" dirty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Draw_Foci</a:t>
            </a:r>
            <a:r>
              <a:rPr lang="en-US" dirty="0"/>
              <a:t> to visualize optode positions</a:t>
            </a:r>
          </a:p>
          <a:p>
            <a:pPr lvl="1"/>
            <a:r>
              <a:rPr lang="en-US" dirty="0"/>
              <a:t>Array of all SD positions organized as: [source </a:t>
            </a:r>
            <a:r>
              <a:rPr lang="en-US" dirty="0" err="1"/>
              <a:t>pos</a:t>
            </a:r>
            <a:r>
              <a:rPr lang="en-US" dirty="0"/>
              <a:t>; detector 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RGB array for all optodes: sources in red, detectors in blue</a:t>
            </a:r>
          </a:p>
          <a:p>
            <a:pPr lvl="1"/>
            <a:r>
              <a:rPr lang="en-US" dirty="0"/>
              <a:t>Optional: setting the color of S1 and D1 to a lighter version of the SD colors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Sanity checks, then save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sanity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'info')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/>
              <a:t>Check the source detector separations via histogram</a:t>
            </a:r>
          </a:p>
          <a:p>
            <a:pPr lvl="1"/>
            <a:r>
              <a:rPr lang="en-US" sz="1500" dirty="0"/>
              <a:t>Only looking at measurements with a separations &lt;= 60 mm</a:t>
            </a:r>
          </a:p>
          <a:p>
            <a:r>
              <a:rPr lang="en-US" sz="1700" dirty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(1)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Overview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/>
              <a:t>NeuroDOT</a:t>
            </a:r>
            <a:r>
              <a:rPr lang="en-US" sz="1700" dirty="0"/>
              <a:t> generates an </a:t>
            </a:r>
            <a:r>
              <a:rPr lang="en-US" sz="1700" dirty="0" err="1"/>
              <a:t>info.pairs</a:t>
            </a:r>
            <a:r>
              <a:rPr lang="en-US" sz="1700" dirty="0"/>
              <a:t> structure containing all possible measurements with</a:t>
            </a:r>
          </a:p>
          <a:p>
            <a:pPr lvl="1"/>
            <a:r>
              <a:rPr lang="en-US" sz="1500" dirty="0"/>
              <a:t>Monotonically increasing sources within monotonically increasing detectors</a:t>
            </a:r>
          </a:p>
          <a:p>
            <a:r>
              <a:rPr lang="en-US" sz="1900" dirty="0"/>
              <a:t>Some data use only a subset of the total measurements</a:t>
            </a:r>
          </a:p>
          <a:p>
            <a:pPr lvl="1"/>
            <a:r>
              <a:rPr lang="en-US" sz="1500" dirty="0"/>
              <a:t>Only NN’s 1, 2, 3, 4 and 5 </a:t>
            </a:r>
          </a:p>
          <a:p>
            <a:pPr lvl="1"/>
            <a:r>
              <a:rPr lang="en-US" sz="1500" dirty="0"/>
              <a:t>Only measurement pairs with a SD separation &lt;= 30mm</a:t>
            </a:r>
          </a:p>
          <a:p>
            <a:r>
              <a:rPr lang="en-US" sz="1700" dirty="0"/>
              <a:t>Some data is ordered differently than we do in </a:t>
            </a:r>
            <a:r>
              <a:rPr lang="en-US" sz="1700" dirty="0" err="1"/>
              <a:t>NeuroDOT</a:t>
            </a:r>
            <a:endParaRPr lang="en-US" sz="1700" dirty="0"/>
          </a:p>
          <a:p>
            <a:pPr lvl="1"/>
            <a:r>
              <a:rPr lang="en-US" sz="1500" dirty="0"/>
              <a:t>Monotonically increasing detectors within monotonically increasing sources</a:t>
            </a:r>
          </a:p>
          <a:p>
            <a:r>
              <a:rPr lang="en-US" sz="1700" dirty="0"/>
              <a:t>The next 3 slides will serve as a mini tutorial for cropping </a:t>
            </a:r>
            <a:r>
              <a:rPr lang="en-US" sz="1700" dirty="0" err="1"/>
              <a:t>info.pairs</a:t>
            </a:r>
            <a:r>
              <a:rPr lang="en-US" sz="1700" dirty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Load in a </a:t>
            </a:r>
            <a:r>
              <a:rPr lang="en-US" sz="1500" dirty="0" err="1"/>
              <a:t>neuroDOT</a:t>
            </a:r>
            <a:r>
              <a:rPr lang="en-US" sz="1500" dirty="0"/>
              <a:t> data sample (NeuroDOT_Data_Sample_GV1) 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Generate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Load the data and generate the pad file</a:t>
            </a:r>
          </a:p>
          <a:p>
            <a:r>
              <a:rPr lang="en-US" sz="1700" dirty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Get measurement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measurement lists 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Next, create a temporary structure that’s a copy of </a:t>
            </a:r>
            <a:r>
              <a:rPr lang="en-US" sz="1700" dirty="0" err="1"/>
              <a:t>info.pairs</a:t>
            </a:r>
            <a:endParaRPr lang="en-US" sz="1700" dirty="0"/>
          </a:p>
          <a:p>
            <a:pPr lvl="1"/>
            <a:r>
              <a:rPr lang="en-US" sz="1500" dirty="0"/>
              <a:t>We’ll crop this structure, then place it back in the pad file</a:t>
            </a:r>
          </a:p>
          <a:p>
            <a:r>
              <a:rPr lang="en-US" sz="1700" dirty="0"/>
              <a:t>Make measurement lists from the pad and the data</a:t>
            </a:r>
          </a:p>
          <a:p>
            <a:r>
              <a:rPr lang="en-US" sz="1700" dirty="0"/>
              <a:t>Measurement lists contain the following info for each pair:</a:t>
            </a:r>
          </a:p>
          <a:p>
            <a:pPr lvl="1"/>
            <a:r>
              <a:rPr lang="en-US" sz="1500" dirty="0"/>
              <a:t>Source number, Detector number, Wavelength</a:t>
            </a:r>
          </a:p>
          <a:p>
            <a:r>
              <a:rPr lang="en-US" sz="1700" dirty="0"/>
              <a:t>We’ll also check if the measurement lists are identical</a:t>
            </a:r>
          </a:p>
          <a:p>
            <a:pPr lvl="1"/>
            <a:r>
              <a:rPr lang="en-US" sz="1500" dirty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Crop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measurements 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Now, get the correct order and measurements for the cropped pad and reorder the temp pairs structure</a:t>
            </a:r>
          </a:p>
          <a:p>
            <a:r>
              <a:rPr lang="en-US" sz="1700" dirty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Save the cropped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/>
              <a:t>Finally, replace </a:t>
            </a:r>
            <a:r>
              <a:rPr lang="en-US" sz="1700" dirty="0" err="1"/>
              <a:t>info.pairs</a:t>
            </a:r>
            <a:r>
              <a:rPr lang="en-US" sz="1700" dirty="0"/>
              <a:t> with the cropped temp pairs structure</a:t>
            </a:r>
          </a:p>
          <a:p>
            <a:r>
              <a:rPr lang="en-US" sz="1700" dirty="0"/>
              <a:t>Then save your pad file</a:t>
            </a:r>
          </a:p>
          <a:p>
            <a:endParaRPr 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Explaining 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/>
              <a:t>NN’s are stored within </a:t>
            </a:r>
            <a:r>
              <a:rPr lang="en-US" sz="1600" dirty="0" err="1"/>
              <a:t>info.pairs.NN</a:t>
            </a:r>
            <a:endParaRPr lang="en-US" sz="1600" dirty="0"/>
          </a:p>
          <a:p>
            <a:r>
              <a:rPr lang="en-US" dirty="0"/>
              <a:t>NN’s can be used to threshold the data</a:t>
            </a:r>
          </a:p>
          <a:p>
            <a:pPr lvl="1"/>
            <a:r>
              <a:rPr lang="en-US" dirty="0"/>
              <a:t>i.e. only use measurements from NN1’s, 2’s, etc.</a:t>
            </a:r>
          </a:p>
          <a:p>
            <a:r>
              <a:rPr lang="en-US" sz="1800" dirty="0"/>
              <a:t>Top right: NN’s organized by SD separation distance</a:t>
            </a:r>
          </a:p>
          <a:p>
            <a:r>
              <a:rPr lang="en-US" sz="1800" dirty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Visualizing 2D layout in EEG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pad light modeling 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/>
              <a:t>Some arrays from commercial companies, such as </a:t>
            </a:r>
            <a:r>
              <a:rPr lang="en-US" sz="1700" dirty="0" err="1"/>
              <a:t>NIRx</a:t>
            </a:r>
            <a:r>
              <a:rPr lang="en-US" sz="1700" dirty="0"/>
              <a:t> utilize an EEG style layout for their 2D visualizations</a:t>
            </a:r>
          </a:p>
          <a:p>
            <a:r>
              <a:rPr lang="en-US" sz="1700" dirty="0" err="1"/>
              <a:t>NeuroDOT</a:t>
            </a:r>
            <a:r>
              <a:rPr lang="en-US" sz="1700" dirty="0"/>
              <a:t> is equipped to visualize arrays in both EEG style and grid style</a:t>
            </a:r>
          </a:p>
          <a:p>
            <a:r>
              <a:rPr lang="en-US" sz="1700" dirty="0"/>
              <a:t>Set </a:t>
            </a:r>
            <a:r>
              <a:rPr lang="en-US" sz="1700" dirty="0" err="1"/>
              <a:t>params.eeg_style</a:t>
            </a:r>
            <a:r>
              <a:rPr lang="en-US" sz="1700" dirty="0"/>
              <a:t> = 1 when using </a:t>
            </a:r>
            <a:r>
              <a:rPr lang="en-US" sz="1700" dirty="0" err="1"/>
              <a:t>PlotCap</a:t>
            </a:r>
            <a:r>
              <a:rPr lang="en-US" sz="1700" dirty="0"/>
              <a:t> to visualize the 2D layout</a:t>
            </a:r>
          </a:p>
          <a:p>
            <a:pPr lvl="1"/>
            <a:r>
              <a:rPr lang="en-US" sz="1500" dirty="0" err="1"/>
              <a:t>params.eeg_style</a:t>
            </a:r>
            <a:r>
              <a:rPr lang="en-US" sz="1500" dirty="0"/>
              <a:t> defaults to 0 in </a:t>
            </a:r>
            <a:r>
              <a:rPr lang="en-US" sz="1500" dirty="0" err="1"/>
              <a:t>PlotCap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BCE7-414D-3EAA-9C61-81A68BF8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Help Expand NeuroDOT’s Utility!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1AFD-E0BF-B7CE-30F1-4AED6553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0316"/>
            <a:ext cx="10062002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fill out the NeuroDOT registration form to help us better develop the NeuroDOT toolbox and expand its utility to address your fNIRS/DOT data analysis needs:</a:t>
            </a:r>
          </a:p>
          <a:p>
            <a:pPr lvl="1"/>
            <a:r>
              <a:rPr lang="en-US" dirty="0">
                <a:hlinkClick r:id="rId2"/>
              </a:rPr>
              <a:t>https://forms.gle/8QNGnx7ZbKuUHg3bA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Additionally, please provide specific feedback, or ask questions to the development team:</a:t>
            </a:r>
          </a:p>
          <a:p>
            <a:pPr lvl="1"/>
            <a:r>
              <a:rPr lang="en-US" dirty="0">
                <a:hlinkClick r:id="rId3"/>
              </a:rPr>
              <a:t>https://forms.gle/jv6RkX5s784LgQC89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</a:rPr>
              <a:t>Note: you will not be contacted by the NeuroDOT development team unless you opt-in to receiving communications.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5562-6001-7F2E-323C-203129D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/>
              <a:t>NeuroDOT</a:t>
            </a:r>
            <a:r>
              <a:rPr lang="en-US" sz="2000" dirty="0"/>
              <a:t> Tutorial for Pad File Generation. Continue on to the NeuroDOT_Tutorial_Generating_a_Light_Model_Pad_24x28_With_AlignMe next to build the corresponding light model with your pad file.</a:t>
            </a:r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/>
              <a:t>NeuroDOT Support: </a:t>
            </a:r>
            <a:r>
              <a:rPr lang="en-US" sz="2000">
                <a:hlinkClick r:id="rId2"/>
              </a:rPr>
              <a:t>neurodot-support@wustl.edu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Pad File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section 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Note: DO NOT HIT THE GREEN “RUN” BUTTON to run this 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2020b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information goes into a pad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>
                <a:solidFill>
                  <a:schemeClr val="tx1"/>
                </a:solidFill>
              </a:rPr>
              <a:t>info.pairs</a:t>
            </a:r>
            <a:r>
              <a:rPr lang="en-US" sz="1200" dirty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Generally,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>
                <a:solidFill>
                  <a:schemeClr val="tx1"/>
                </a:solidFill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=750 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nirs</a:t>
            </a:r>
            <a:r>
              <a:rPr lang="en-US" dirty="0">
                <a:solidFill>
                  <a:srgbClr val="FF0000"/>
                </a:solidFill>
              </a:rPr>
              <a:t> data and create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010888"/>
            <a:ext cx="10515600" cy="241811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First, we’ll need to populate a grid with 2D and 3D optode locations</a:t>
            </a:r>
          </a:p>
          <a:p>
            <a:pPr lvl="1"/>
            <a:r>
              <a:rPr lang="en-US" sz="1500" dirty="0"/>
              <a:t>3D optode locations are mandatory, the pad file cannot be created without these</a:t>
            </a:r>
          </a:p>
          <a:p>
            <a:pPr lvl="1"/>
            <a:r>
              <a:rPr lang="en-US" sz="1500" dirty="0"/>
              <a:t>2D optode locations are ideal, but not necessary to generate the pad file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800" dirty="0"/>
              <a:t>NeuroDOT is compatible with various raw data file formats including  *.mat (shown in this tutorial), *.snirf, and *.nirs. </a:t>
            </a:r>
          </a:p>
          <a:p>
            <a:r>
              <a:rPr lang="en-US" sz="1800" dirty="0"/>
              <a:t>The PowerPoint “</a:t>
            </a:r>
            <a:r>
              <a:rPr lang="en-US" sz="1800" dirty="0" err="1"/>
              <a:t>Tutorial_for_Loading_Raw_Data</a:t>
            </a:r>
            <a:r>
              <a:rPr lang="en-US" sz="1800" dirty="0"/>
              <a:t>” and corresponding script “</a:t>
            </a:r>
            <a:r>
              <a:rPr lang="en-US" sz="1800" dirty="0" err="1"/>
              <a:t>Script_for_Loading_Raw_Data</a:t>
            </a:r>
            <a:r>
              <a:rPr lang="en-US" sz="1800" dirty="0"/>
              <a:t>” provide details on how to load raw data in these formats.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0" y="3558233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info structure, visualize layout in 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Create info structure (this is the pad file)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file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set parameters for pad file generation</a:t>
            </a:r>
          </a:p>
          <a:p>
            <a:pPr lvl="1"/>
            <a:r>
              <a:rPr lang="en-US" dirty="0"/>
              <a:t>Lambda: wavelengths used by the </a:t>
            </a:r>
            <a:r>
              <a:rPr lang="en-US" dirty="0" err="1"/>
              <a:t>nirs</a:t>
            </a:r>
            <a:r>
              <a:rPr lang="en-US" dirty="0"/>
              <a:t>/DOT system</a:t>
            </a:r>
          </a:p>
          <a:p>
            <a:pPr lvl="1"/>
            <a:r>
              <a:rPr lang="en-US" dirty="0"/>
              <a:t>Mod: modulation type or frequency</a:t>
            </a:r>
          </a:p>
          <a:p>
            <a:pPr lvl="2"/>
            <a:r>
              <a:rPr lang="en-US" dirty="0"/>
              <a:t>Can be a string or frequency in Hz</a:t>
            </a:r>
          </a:p>
          <a:p>
            <a:pPr lvl="1"/>
            <a:r>
              <a:rPr lang="en-US" dirty="0"/>
              <a:t>Cap name: name for the </a:t>
            </a:r>
            <a:r>
              <a:rPr lang="en-US" dirty="0" err="1"/>
              <a:t>nirs</a:t>
            </a:r>
            <a:r>
              <a:rPr lang="en-US" dirty="0"/>
              <a:t>/DOT system used in data collection</a:t>
            </a:r>
          </a:p>
          <a:p>
            <a:r>
              <a:rPr lang="en-US" dirty="0"/>
              <a:t>After that, visualize the pad in 2D and 3D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93249</TotalTime>
  <Words>2967</Words>
  <Application>Microsoft Office PowerPoint</Application>
  <PresentationFormat>Widescreen</PresentationFormat>
  <Paragraphs>323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Help Expand NeuroDOT’s Utility!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Emma Speh</cp:lastModifiedBy>
  <cp:revision>2107</cp:revision>
  <dcterms:created xsi:type="dcterms:W3CDTF">2016-10-13T23:27:35Z</dcterms:created>
  <dcterms:modified xsi:type="dcterms:W3CDTF">2024-06-03T16:02:26Z</dcterms:modified>
</cp:coreProperties>
</file>