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72" r:id="rId2"/>
    <p:sldId id="270" r:id="rId3"/>
    <p:sldId id="292" r:id="rId4"/>
    <p:sldId id="280" r:id="rId5"/>
    <p:sldId id="281" r:id="rId6"/>
    <p:sldId id="286" r:id="rId7"/>
    <p:sldId id="287" r:id="rId8"/>
    <p:sldId id="277" r:id="rId9"/>
    <p:sldId id="276" r:id="rId10"/>
    <p:sldId id="285" r:id="rId11"/>
    <p:sldId id="269" r:id="rId12"/>
    <p:sldId id="288" r:id="rId13"/>
    <p:sldId id="289" r:id="rId14"/>
  </p:sldIdLst>
  <p:sldSz cx="9144000" cy="5143500" type="screen16x9"/>
  <p:notesSz cx="6858000" cy="9144000"/>
  <p:embeddedFontLst>
    <p:embeddedFont>
      <p:font typeface="Lobster" panose="00000500000000000000" pitchFamily="2" charset="0"/>
      <p:regular r:id="rId16"/>
    </p:embeddedFont>
    <p:embeddedFont>
      <p:font typeface="Open Sans" panose="020B0606030504020204" pitchFamily="34" charset="0"/>
      <p:regular r:id="rId17"/>
      <p:bold r:id="rId18"/>
      <p:italic r:id="rId19"/>
      <p:boldItalic r:id="rId20"/>
    </p:embeddedFont>
    <p:embeddedFont>
      <p:font typeface="PT Sans Narrow" panose="020B0506020203020204" pitchFamily="34" charset="0"/>
      <p:regular r:id="rId21"/>
      <p:bold r:id="rId22"/>
    </p:embeddedFont>
  </p:embeddedFontLst>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9CD3D-F4F7-442E-A672-15B17DC2CB0C}" v="148" dt="2024-12-02T02:49:44.704"/>
    <p1510:client id="{D62A8393-D248-444F-95D9-ABE88EAA9527}" v="49" dt="2024-12-01T21:04:00.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103" d="100"/>
          <a:sy n="103" d="100"/>
        </p:scale>
        <p:origin x="90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Mundhada" userId="b78a01ba18a87f4d" providerId="Windows Live" clId="Web-{D62A8393-D248-444F-95D9-ABE88EAA9527}"/>
    <pc:docChg chg="modSld">
      <pc:chgData name="Mahesh Mundhada" userId="b78a01ba18a87f4d" providerId="Windows Live" clId="Web-{D62A8393-D248-444F-95D9-ABE88EAA9527}" dt="2024-12-01T21:04:00.435" v="48" actId="20577"/>
      <pc:docMkLst>
        <pc:docMk/>
      </pc:docMkLst>
      <pc:sldChg chg="modSp">
        <pc:chgData name="Mahesh Mundhada" userId="b78a01ba18a87f4d" providerId="Windows Live" clId="Web-{D62A8393-D248-444F-95D9-ABE88EAA9527}" dt="2024-12-01T21:04:00.435" v="48" actId="20577"/>
        <pc:sldMkLst>
          <pc:docMk/>
          <pc:sldMk cId="3489511920" sldId="286"/>
        </pc:sldMkLst>
        <pc:spChg chg="mod">
          <ac:chgData name="Mahesh Mundhada" userId="b78a01ba18a87f4d" providerId="Windows Live" clId="Web-{D62A8393-D248-444F-95D9-ABE88EAA9527}" dt="2024-12-01T21:04:00.435" v="48" actId="20577"/>
          <ac:spMkLst>
            <pc:docMk/>
            <pc:sldMk cId="3489511920" sldId="286"/>
            <ac:spMk id="21507" creationId="{EFB9AC79-4C84-9035-9005-D4BB76082BDD}"/>
          </ac:spMkLst>
        </pc:spChg>
      </pc:sldChg>
    </pc:docChg>
  </pc:docChgLst>
  <pc:docChgLst>
    <pc:chgData name="Arya Dongre" userId="0f739a5eeaa1c8a6" providerId="LiveId" clId="{3C49CD3D-F4F7-442E-A672-15B17DC2CB0C}"/>
    <pc:docChg chg="custSel addSld delSld modSld sldOrd">
      <pc:chgData name="Arya Dongre" userId="0f739a5eeaa1c8a6" providerId="LiveId" clId="{3C49CD3D-F4F7-442E-A672-15B17DC2CB0C}" dt="2024-12-02T02:50:57.494" v="912" actId="20577"/>
      <pc:docMkLst>
        <pc:docMk/>
      </pc:docMkLst>
      <pc:sldChg chg="modSp mod">
        <pc:chgData name="Arya Dongre" userId="0f739a5eeaa1c8a6" providerId="LiveId" clId="{3C49CD3D-F4F7-442E-A672-15B17DC2CB0C}" dt="2024-12-01T22:01:34.465" v="892" actId="1076"/>
        <pc:sldMkLst>
          <pc:docMk/>
          <pc:sldMk cId="0" sldId="269"/>
        </pc:sldMkLst>
        <pc:spChg chg="mod">
          <ac:chgData name="Arya Dongre" userId="0f739a5eeaa1c8a6" providerId="LiveId" clId="{3C49CD3D-F4F7-442E-A672-15B17DC2CB0C}" dt="2024-12-01T22:01:34.465" v="892" actId="1076"/>
          <ac:spMkLst>
            <pc:docMk/>
            <pc:sldMk cId="0" sldId="269"/>
            <ac:spMk id="29699" creationId="{B5E8967A-8E5C-ECC5-2449-3F258226486F}"/>
          </ac:spMkLst>
        </pc:spChg>
      </pc:sldChg>
      <pc:sldChg chg="modSp mod">
        <pc:chgData name="Arya Dongre" userId="0f739a5eeaa1c8a6" providerId="LiveId" clId="{3C49CD3D-F4F7-442E-A672-15B17DC2CB0C}" dt="2024-12-01T22:01:58.212" v="893" actId="20577"/>
        <pc:sldMkLst>
          <pc:docMk/>
          <pc:sldMk cId="0" sldId="270"/>
        </pc:sldMkLst>
        <pc:spChg chg="mod">
          <ac:chgData name="Arya Dongre" userId="0f739a5eeaa1c8a6" providerId="LiveId" clId="{3C49CD3D-F4F7-442E-A672-15B17DC2CB0C}" dt="2024-12-01T22:01:58.212" v="893" actId="20577"/>
          <ac:spMkLst>
            <pc:docMk/>
            <pc:sldMk cId="0" sldId="270"/>
            <ac:spMk id="13315" creationId="{CF520353-B765-11D0-F111-527AC49576F8}"/>
          </ac:spMkLst>
        </pc:spChg>
      </pc:sldChg>
      <pc:sldChg chg="modSp mod">
        <pc:chgData name="Arya Dongre" userId="0f739a5eeaa1c8a6" providerId="LiveId" clId="{3C49CD3D-F4F7-442E-A672-15B17DC2CB0C}" dt="2024-12-01T22:03:49.243" v="899" actId="1076"/>
        <pc:sldMkLst>
          <pc:docMk/>
          <pc:sldMk cId="0" sldId="276"/>
        </pc:sldMkLst>
        <pc:spChg chg="mod">
          <ac:chgData name="Arya Dongre" userId="0f739a5eeaa1c8a6" providerId="LiveId" clId="{3C49CD3D-F4F7-442E-A672-15B17DC2CB0C}" dt="2024-12-01T22:03:49.243" v="899" actId="1076"/>
          <ac:spMkLst>
            <pc:docMk/>
            <pc:sldMk cId="0" sldId="276"/>
            <ac:spMk id="27651" creationId="{E318C551-410F-A561-7B84-92E159AFCF51}"/>
          </ac:spMkLst>
        </pc:spChg>
      </pc:sldChg>
      <pc:sldChg chg="modSp mod">
        <pc:chgData name="Arya Dongre" userId="0f739a5eeaa1c8a6" providerId="LiveId" clId="{3C49CD3D-F4F7-442E-A672-15B17DC2CB0C}" dt="2024-12-01T22:03:01.659" v="896" actId="1076"/>
        <pc:sldMkLst>
          <pc:docMk/>
          <pc:sldMk cId="0" sldId="277"/>
        </pc:sldMkLst>
        <pc:spChg chg="mod">
          <ac:chgData name="Arya Dongre" userId="0f739a5eeaa1c8a6" providerId="LiveId" clId="{3C49CD3D-F4F7-442E-A672-15B17DC2CB0C}" dt="2024-12-01T22:03:01.659" v="896" actId="1076"/>
          <ac:spMkLst>
            <pc:docMk/>
            <pc:sldMk cId="0" sldId="277"/>
            <ac:spMk id="23555" creationId="{25EB9289-C07E-482B-FCA4-3B9BCA846835}"/>
          </ac:spMkLst>
        </pc:spChg>
      </pc:sldChg>
      <pc:sldChg chg="modSp mod">
        <pc:chgData name="Arya Dongre" userId="0f739a5eeaa1c8a6" providerId="LiveId" clId="{3C49CD3D-F4F7-442E-A672-15B17DC2CB0C}" dt="2024-12-02T02:50:57.494" v="912" actId="20577"/>
        <pc:sldMkLst>
          <pc:docMk/>
          <pc:sldMk cId="2070909923" sldId="280"/>
        </pc:sldMkLst>
        <pc:spChg chg="mod">
          <ac:chgData name="Arya Dongre" userId="0f739a5eeaa1c8a6" providerId="LiveId" clId="{3C49CD3D-F4F7-442E-A672-15B17DC2CB0C}" dt="2024-12-02T02:50:57.494" v="912" actId="20577"/>
          <ac:spMkLst>
            <pc:docMk/>
            <pc:sldMk cId="2070909923" sldId="280"/>
            <ac:spMk id="58" creationId="{00000000-0000-0000-0000-000000000000}"/>
          </ac:spMkLst>
        </pc:spChg>
      </pc:sldChg>
      <pc:sldChg chg="modSp mod">
        <pc:chgData name="Arya Dongre" userId="0f739a5eeaa1c8a6" providerId="LiveId" clId="{3C49CD3D-F4F7-442E-A672-15B17DC2CB0C}" dt="2024-12-01T21:53:28.278" v="539" actId="20577"/>
        <pc:sldMkLst>
          <pc:docMk/>
          <pc:sldMk cId="3489511920" sldId="286"/>
        </pc:sldMkLst>
        <pc:spChg chg="mod">
          <ac:chgData name="Arya Dongre" userId="0f739a5eeaa1c8a6" providerId="LiveId" clId="{3C49CD3D-F4F7-442E-A672-15B17DC2CB0C}" dt="2024-12-01T21:53:28.278" v="539" actId="20577"/>
          <ac:spMkLst>
            <pc:docMk/>
            <pc:sldMk cId="3489511920" sldId="286"/>
            <ac:spMk id="21507" creationId="{EFB9AC79-4C84-9035-9005-D4BB76082BDD}"/>
          </ac:spMkLst>
        </pc:spChg>
      </pc:sldChg>
      <pc:sldChg chg="addSp delSp modSp mod">
        <pc:chgData name="Arya Dongre" userId="0f739a5eeaa1c8a6" providerId="LiveId" clId="{3C49CD3D-F4F7-442E-A672-15B17DC2CB0C}" dt="2024-12-02T02:49:53.461" v="905" actId="1076"/>
        <pc:sldMkLst>
          <pc:docMk/>
          <pc:sldMk cId="3807882724" sldId="287"/>
        </pc:sldMkLst>
        <pc:spChg chg="mod">
          <ac:chgData name="Arya Dongre" userId="0f739a5eeaa1c8a6" providerId="LiveId" clId="{3C49CD3D-F4F7-442E-A672-15B17DC2CB0C}" dt="2024-12-01T21:54:51.328" v="547" actId="1076"/>
          <ac:spMkLst>
            <pc:docMk/>
            <pc:sldMk cId="3807882724" sldId="287"/>
            <ac:spMk id="2" creationId="{16BAB742-096E-F350-941C-AF927E087474}"/>
          </ac:spMkLst>
        </pc:spChg>
        <pc:picChg chg="add del mod">
          <ac:chgData name="Arya Dongre" userId="0f739a5eeaa1c8a6" providerId="LiveId" clId="{3C49CD3D-F4F7-442E-A672-15B17DC2CB0C}" dt="2024-12-02T02:49:27.583" v="902" actId="478"/>
          <ac:picMkLst>
            <pc:docMk/>
            <pc:sldMk cId="3807882724" sldId="287"/>
            <ac:picMk id="4" creationId="{0FB03BE3-29D6-D878-22AA-B8F65AACA093}"/>
          </ac:picMkLst>
        </pc:picChg>
        <pc:picChg chg="add mod">
          <ac:chgData name="Arya Dongre" userId="0f739a5eeaa1c8a6" providerId="LiveId" clId="{3C49CD3D-F4F7-442E-A672-15B17DC2CB0C}" dt="2024-12-02T02:49:53.461" v="905" actId="1076"/>
          <ac:picMkLst>
            <pc:docMk/>
            <pc:sldMk cId="3807882724" sldId="287"/>
            <ac:picMk id="5" creationId="{70E3A4A7-5308-FFE1-D2E7-939F4C6BAA98}"/>
          </ac:picMkLst>
        </pc:picChg>
        <pc:picChg chg="del">
          <ac:chgData name="Arya Dongre" userId="0f739a5eeaa1c8a6" providerId="LiveId" clId="{3C49CD3D-F4F7-442E-A672-15B17DC2CB0C}" dt="2024-12-01T21:54:15.389" v="543" actId="478"/>
          <ac:picMkLst>
            <pc:docMk/>
            <pc:sldMk cId="3807882724" sldId="287"/>
            <ac:picMk id="5" creationId="{E6102718-FA70-6BDF-D2A6-F56A1462D7B9}"/>
          </ac:picMkLst>
        </pc:picChg>
      </pc:sldChg>
      <pc:sldChg chg="del ord">
        <pc:chgData name="Arya Dongre" userId="0f739a5eeaa1c8a6" providerId="LiveId" clId="{3C49CD3D-F4F7-442E-A672-15B17DC2CB0C}" dt="2024-12-01T22:04:59.387" v="901" actId="47"/>
        <pc:sldMkLst>
          <pc:docMk/>
          <pc:sldMk cId="3058072301" sldId="291"/>
        </pc:sldMkLst>
      </pc:sldChg>
      <pc:sldChg chg="add del ord">
        <pc:chgData name="Arya Dongre" userId="0f739a5eeaa1c8a6" providerId="LiveId" clId="{3C49CD3D-F4F7-442E-A672-15B17DC2CB0C}" dt="2024-12-01T22:04:57.945" v="900" actId="47"/>
        <pc:sldMkLst>
          <pc:docMk/>
          <pc:sldMk cId="1226791187" sldId="293"/>
        </pc:sldMkLst>
      </pc:sldChg>
    </pc:docChg>
  </pc:docChgLst>
  <pc:docChgLst>
    <pc:chgData name="Arya Dongre" userId="0f739a5eeaa1c8a6" providerId="LiveId" clId="{86FCCFBC-6778-4278-A9B5-44918CA93E89}"/>
    <pc:docChg chg="modSld">
      <pc:chgData name="Arya Dongre" userId="0f739a5eeaa1c8a6" providerId="LiveId" clId="{86FCCFBC-6778-4278-A9B5-44918CA93E89}" dt="2024-10-23T18:22:43.639" v="1" actId="20577"/>
      <pc:docMkLst>
        <pc:docMk/>
      </pc:docMkLst>
      <pc:sldChg chg="modSp mod">
        <pc:chgData name="Arya Dongre" userId="0f739a5eeaa1c8a6" providerId="LiveId" clId="{86FCCFBC-6778-4278-A9B5-44918CA93E89}" dt="2024-10-23T18:22:43.639" v="1" actId="20577"/>
        <pc:sldMkLst>
          <pc:docMk/>
          <pc:sldMk cId="2070909923" sldId="280"/>
        </pc:sldMkLst>
        <pc:spChg chg="mod">
          <ac:chgData name="Arya Dongre" userId="0f739a5eeaa1c8a6" providerId="LiveId" clId="{86FCCFBC-6778-4278-A9B5-44918CA93E89}" dt="2024-10-23T18:22:43.639" v="1" actId="20577"/>
          <ac:spMkLst>
            <pc:docMk/>
            <pc:sldMk cId="2070909923" sldId="280"/>
            <ac:spMk id="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Google Shape;3;n">
            <a:extLst>
              <a:ext uri="{FF2B5EF4-FFF2-40B4-BE49-F238E27FC236}">
                <a16:creationId xmlns:a16="http://schemas.microsoft.com/office/drawing/2014/main" id="{4EC69B65-88D6-D210-B7B6-02625585BD2D}"/>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8195" name="Google Shape;4;n">
            <a:extLst>
              <a:ext uri="{FF2B5EF4-FFF2-40B4-BE49-F238E27FC236}">
                <a16:creationId xmlns:a16="http://schemas.microsoft.com/office/drawing/2014/main" id="{FCAE26A8-42BB-FDEE-9F66-1D4AE9F59C5D}"/>
              </a:ext>
            </a:extLst>
          </p:cNvPr>
          <p:cNvSpPr txBox="1">
            <a:spLocks noGrp="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Google Shape;93;p2:notes">
            <a:extLst>
              <a:ext uri="{FF2B5EF4-FFF2-40B4-BE49-F238E27FC236}">
                <a16:creationId xmlns:a16="http://schemas.microsoft.com/office/drawing/2014/main" id="{3890FCAD-AFB1-FFA4-B794-628F5F36B494}"/>
              </a:ext>
            </a:extLst>
          </p:cNvPr>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2291" name="Google Shape;94;p2:notes">
            <a:extLst>
              <a:ext uri="{FF2B5EF4-FFF2-40B4-BE49-F238E27FC236}">
                <a16:creationId xmlns:a16="http://schemas.microsoft.com/office/drawing/2014/main" id="{7127073A-8D8A-58F0-4CE2-C6D6336787BD}"/>
              </a:ext>
            </a:extLst>
          </p:cNvPr>
          <p:cNvSpPr txBox="1">
            <a:spLocks noGrp="1" noChangeArrowheads="1"/>
          </p:cNvSpPr>
          <p:nvPr>
            <p:ph type="body" idx="1"/>
          </p:nvPr>
        </p:nvSpPr>
        <p:spPr>
          <a:noFill/>
          <a:ln/>
        </p:spPr>
        <p:txBody>
          <a:bodyPr/>
          <a:lstStyle/>
          <a:p>
            <a:pPr marL="0" indent="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Google Shape;120;g62bae6bc1b_1_12:notes">
            <a:extLst>
              <a:ext uri="{FF2B5EF4-FFF2-40B4-BE49-F238E27FC236}">
                <a16:creationId xmlns:a16="http://schemas.microsoft.com/office/drawing/2014/main" id="{3FB0D4E1-6D1E-9AA1-EA78-93AA14F14E0F}"/>
              </a:ext>
            </a:extLst>
          </p:cNvPr>
          <p:cNvSpPr>
            <a:spLocks noGrp="1" noRot="1" noChangeAspect="1" noTextEdit="1"/>
          </p:cNvSpPr>
          <p:nvPr>
            <p:ph type="sldImg" idx="2"/>
          </p:nvPr>
        </p:nvSpPr>
        <p:spPr>
          <a:ln>
            <a:miter lim="800000"/>
            <a:headEnd/>
            <a:tailEnd/>
          </a:ln>
        </p:spPr>
      </p:sp>
      <p:sp>
        <p:nvSpPr>
          <p:cNvPr id="30723" name="Google Shape;121;g62bae6bc1b_1_12:notes">
            <a:extLst>
              <a:ext uri="{FF2B5EF4-FFF2-40B4-BE49-F238E27FC236}">
                <a16:creationId xmlns:a16="http://schemas.microsoft.com/office/drawing/2014/main" id="{DF1F31D6-B8D1-3B02-B6A0-A75C2834E590}"/>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Google Shape;159;p13:notes">
            <a:extLst>
              <a:ext uri="{FF2B5EF4-FFF2-40B4-BE49-F238E27FC236}">
                <a16:creationId xmlns:a16="http://schemas.microsoft.com/office/drawing/2014/main" id="{F018CA52-176D-C151-3E52-28C65C25C98F}"/>
              </a:ext>
            </a:extLst>
          </p:cNvPr>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33795" name="Google Shape;160;p13:notes">
            <a:extLst>
              <a:ext uri="{FF2B5EF4-FFF2-40B4-BE49-F238E27FC236}">
                <a16:creationId xmlns:a16="http://schemas.microsoft.com/office/drawing/2014/main" id="{753B36D5-611E-A51B-47B4-439105E62FF0}"/>
              </a:ext>
            </a:extLst>
          </p:cNvPr>
          <p:cNvSpPr txBox="1">
            <a:spLocks noGrp="1" noChangeArrowheads="1"/>
          </p:cNvSpPr>
          <p:nvPr>
            <p:ph type="body" idx="1"/>
          </p:nvPr>
        </p:nvSpPr>
        <p:spPr>
          <a:noFill/>
          <a:ln/>
        </p:spPr>
        <p:txBody>
          <a:bodyPr/>
          <a:lstStyle/>
          <a:p>
            <a:pPr marL="0" indent="0"/>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3008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63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8" name="Google Shape;85;g62bae6bc1b_0_169:notes">
            <a:extLst>
              <a:ext uri="{FF2B5EF4-FFF2-40B4-BE49-F238E27FC236}">
                <a16:creationId xmlns:a16="http://schemas.microsoft.com/office/drawing/2014/main" id="{90077128-B8A4-78F3-055D-60C1C5B2541C}"/>
              </a:ext>
            </a:extLst>
          </p:cNvPr>
          <p:cNvSpPr>
            <a:spLocks noGrp="1" noRot="1" noChangeAspect="1" noTextEdit="1"/>
          </p:cNvSpPr>
          <p:nvPr>
            <p:ph type="sldImg" idx="2"/>
          </p:nvPr>
        </p:nvSpPr>
        <p:spPr>
          <a:ln>
            <a:miter lim="800000"/>
            <a:headEnd/>
            <a:tailEnd/>
          </a:ln>
        </p:spPr>
      </p:sp>
      <p:sp>
        <p:nvSpPr>
          <p:cNvPr id="14339" name="Google Shape;86;g62bae6bc1b_0_169:notes">
            <a:extLst>
              <a:ext uri="{FF2B5EF4-FFF2-40B4-BE49-F238E27FC236}">
                <a16:creationId xmlns:a16="http://schemas.microsoft.com/office/drawing/2014/main" id="{A36D6457-B499-B3FF-82F0-FE35E487A3F5}"/>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485143FA-550A-2CAA-BCBE-7081D8EF6CF8}"/>
            </a:ext>
          </a:extLst>
        </p:cNvPr>
        <p:cNvGrpSpPr/>
        <p:nvPr/>
      </p:nvGrpSpPr>
      <p:grpSpPr>
        <a:xfrm>
          <a:off x="0" y="0"/>
          <a:ext cx="0" cy="0"/>
          <a:chOff x="0" y="0"/>
          <a:chExt cx="0" cy="0"/>
        </a:xfrm>
      </p:grpSpPr>
      <p:sp>
        <p:nvSpPr>
          <p:cNvPr id="54" name="Google Shape;54;g30622da91f5_5_2:notes">
            <a:extLst>
              <a:ext uri="{FF2B5EF4-FFF2-40B4-BE49-F238E27FC236}">
                <a16:creationId xmlns:a16="http://schemas.microsoft.com/office/drawing/2014/main" id="{8E66DE05-3F60-415F-CE24-A5F6880ED1D7}"/>
              </a:ext>
            </a:extLst>
          </p:cNvPr>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0622da91f5_5_2:notes">
            <a:extLst>
              <a:ext uri="{FF2B5EF4-FFF2-40B4-BE49-F238E27FC236}">
                <a16:creationId xmlns:a16="http://schemas.microsoft.com/office/drawing/2014/main" id="{317866B1-B564-DC54-A7E1-796A6625D0B9}"/>
              </a:ext>
            </a:extLst>
          </p:cNvPr>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12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0622da91f5_5_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0622da91f5_5_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676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622da91f5_5_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622da91f5_5_1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Google Shape;99;g62bae6bc1b_0_179:notes">
            <a:extLst>
              <a:ext uri="{FF2B5EF4-FFF2-40B4-BE49-F238E27FC236}">
                <a16:creationId xmlns:a16="http://schemas.microsoft.com/office/drawing/2014/main" id="{13F7A07A-9B75-9249-E16B-6A764009423F}"/>
              </a:ext>
            </a:extLst>
          </p:cNvPr>
          <p:cNvSpPr>
            <a:spLocks noGrp="1" noRot="1" noChangeAspect="1" noTextEdit="1"/>
          </p:cNvSpPr>
          <p:nvPr>
            <p:ph type="sldImg" idx="2"/>
          </p:nvPr>
        </p:nvSpPr>
        <p:spPr>
          <a:ln>
            <a:miter lim="800000"/>
            <a:headEnd/>
            <a:tailEnd/>
          </a:ln>
        </p:spPr>
      </p:sp>
      <p:sp>
        <p:nvSpPr>
          <p:cNvPr id="22531" name="Google Shape;100;g62bae6bc1b_0_179:notes">
            <a:extLst>
              <a:ext uri="{FF2B5EF4-FFF2-40B4-BE49-F238E27FC236}">
                <a16:creationId xmlns:a16="http://schemas.microsoft.com/office/drawing/2014/main" id="{1C3D19E0-A0ED-1ACE-A3F1-5DCF804717D6}"/>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51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Google Shape;99;g62bae6bc1b_0_179:notes">
            <a:extLst>
              <a:ext uri="{FF2B5EF4-FFF2-40B4-BE49-F238E27FC236}">
                <a16:creationId xmlns:a16="http://schemas.microsoft.com/office/drawing/2014/main" id="{13F7A07A-9B75-9249-E16B-6A764009423F}"/>
              </a:ext>
            </a:extLst>
          </p:cNvPr>
          <p:cNvSpPr>
            <a:spLocks noGrp="1" noRot="1" noChangeAspect="1" noTextEdit="1"/>
          </p:cNvSpPr>
          <p:nvPr>
            <p:ph type="sldImg" idx="2"/>
          </p:nvPr>
        </p:nvSpPr>
        <p:spPr>
          <a:ln>
            <a:miter lim="800000"/>
            <a:headEnd/>
            <a:tailEnd/>
          </a:ln>
        </p:spPr>
      </p:sp>
      <p:sp>
        <p:nvSpPr>
          <p:cNvPr id="22531" name="Google Shape;100;g62bae6bc1b_0_179:notes">
            <a:extLst>
              <a:ext uri="{FF2B5EF4-FFF2-40B4-BE49-F238E27FC236}">
                <a16:creationId xmlns:a16="http://schemas.microsoft.com/office/drawing/2014/main" id="{1C3D19E0-A0ED-1ACE-A3F1-5DCF804717D6}"/>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1052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99;g62bae6bc1b_0_179:notes">
            <a:extLst>
              <a:ext uri="{FF2B5EF4-FFF2-40B4-BE49-F238E27FC236}">
                <a16:creationId xmlns:a16="http://schemas.microsoft.com/office/drawing/2014/main" id="{B18F7389-89B9-EB2F-08CC-77275E6E03DA}"/>
              </a:ext>
            </a:extLst>
          </p:cNvPr>
          <p:cNvSpPr>
            <a:spLocks noGrp="1" noRot="1" noChangeAspect="1" noTextEdit="1"/>
          </p:cNvSpPr>
          <p:nvPr>
            <p:ph type="sldImg" idx="2"/>
          </p:nvPr>
        </p:nvSpPr>
        <p:spPr>
          <a:ln>
            <a:miter lim="800000"/>
            <a:headEnd/>
            <a:tailEnd/>
          </a:ln>
        </p:spPr>
      </p:sp>
      <p:sp>
        <p:nvSpPr>
          <p:cNvPr id="24579" name="Google Shape;100;g62bae6bc1b_0_179:notes">
            <a:extLst>
              <a:ext uri="{FF2B5EF4-FFF2-40B4-BE49-F238E27FC236}">
                <a16:creationId xmlns:a16="http://schemas.microsoft.com/office/drawing/2014/main" id="{2E5E4B4E-B55B-5AC1-A040-A41A7CA0A466}"/>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Google Shape;135;p9:notes">
            <a:extLst>
              <a:ext uri="{FF2B5EF4-FFF2-40B4-BE49-F238E27FC236}">
                <a16:creationId xmlns:a16="http://schemas.microsoft.com/office/drawing/2014/main" id="{99F2CC8E-D19F-4F08-BE08-5143ACB2A0E8}"/>
              </a:ext>
            </a:extLst>
          </p:cNvPr>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28675" name="Google Shape;136;p9:notes">
            <a:extLst>
              <a:ext uri="{FF2B5EF4-FFF2-40B4-BE49-F238E27FC236}">
                <a16:creationId xmlns:a16="http://schemas.microsoft.com/office/drawing/2014/main" id="{D4E047CE-87C5-6A85-56DC-DD2AAE90C929}"/>
              </a:ext>
            </a:extLst>
          </p:cNvPr>
          <p:cNvSpPr txBox="1">
            <a:spLocks noGrp="1" noChangeArrowheads="1"/>
          </p:cNvSpPr>
          <p:nvPr>
            <p:ph type="body" idx="1"/>
          </p:nvPr>
        </p:nvSpPr>
        <p:spPr>
          <a:noFill/>
          <a:ln/>
        </p:spPr>
        <p:txBody>
          <a:bodyPr/>
          <a:lstStyle/>
          <a:p>
            <a:pPr marL="0" indent="0"/>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cxnSp>
        <p:nvCxnSpPr>
          <p:cNvPr id="2" name="Google Shape;10;p2">
            <a:extLst>
              <a:ext uri="{FF2B5EF4-FFF2-40B4-BE49-F238E27FC236}">
                <a16:creationId xmlns:a16="http://schemas.microsoft.com/office/drawing/2014/main" id="{B828DE57-4A61-DB40-81D7-42A0EDEA29C3}"/>
              </a:ext>
            </a:extLst>
          </p:cNvPr>
          <p:cNvCxnSpPr>
            <a:cxnSpLocks noChangeShapeType="1"/>
          </p:cNvCxnSpPr>
          <p:nvPr/>
        </p:nvCxnSpPr>
        <p:spPr bwMode="auto">
          <a:xfrm>
            <a:off x="7007225" y="3176588"/>
            <a:ext cx="561975" cy="0"/>
          </a:xfrm>
          <a:prstGeom prst="straightConnector1">
            <a:avLst/>
          </a:prstGeom>
          <a:noFill/>
          <a:ln w="762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3" name="Google Shape;11;p2">
            <a:extLst>
              <a:ext uri="{FF2B5EF4-FFF2-40B4-BE49-F238E27FC236}">
                <a16:creationId xmlns:a16="http://schemas.microsoft.com/office/drawing/2014/main" id="{F8A269CB-350C-756F-A9C0-0124D5669848}"/>
              </a:ext>
            </a:extLst>
          </p:cNvPr>
          <p:cNvCxnSpPr>
            <a:cxnSpLocks noChangeShapeType="1"/>
          </p:cNvCxnSpPr>
          <p:nvPr/>
        </p:nvCxnSpPr>
        <p:spPr bwMode="auto">
          <a:xfrm>
            <a:off x="1574800" y="3157538"/>
            <a:ext cx="561975" cy="0"/>
          </a:xfrm>
          <a:prstGeom prst="straightConnector1">
            <a:avLst/>
          </a:prstGeom>
          <a:noFill/>
          <a:ln w="76200">
            <a:solidFill>
              <a:schemeClr val="tx2"/>
            </a:solidFill>
            <a:round/>
            <a:headEnd type="none" w="sm" len="sm"/>
            <a:tailEnd type="none" w="sm" len="sm"/>
          </a:ln>
          <a:extLst>
            <a:ext uri="{909E8E84-426E-40DD-AFC4-6F175D3DCCD1}">
              <a14:hiddenFill xmlns:a14="http://schemas.microsoft.com/office/drawing/2010/main">
                <a:noFill/>
              </a14:hiddenFill>
            </a:ext>
          </a:extLst>
        </p:spPr>
      </p:cxnSp>
      <p:grpSp>
        <p:nvGrpSpPr>
          <p:cNvPr id="4" name="Google Shape;12;p2">
            <a:extLst>
              <a:ext uri="{FF2B5EF4-FFF2-40B4-BE49-F238E27FC236}">
                <a16:creationId xmlns:a16="http://schemas.microsoft.com/office/drawing/2014/main" id="{84AEE620-270D-C6D4-3274-95A0C67321C7}"/>
              </a:ext>
            </a:extLst>
          </p:cNvPr>
          <p:cNvGrpSpPr>
            <a:grpSpLocks/>
          </p:cNvGrpSpPr>
          <p:nvPr/>
        </p:nvGrpSpPr>
        <p:grpSpPr bwMode="auto">
          <a:xfrm>
            <a:off x="1004888" y="1022350"/>
            <a:ext cx="7135812" cy="152400"/>
            <a:chOff x="1346429" y="1011300"/>
            <a:chExt cx="6452100" cy="152400"/>
          </a:xfrm>
        </p:grpSpPr>
        <p:cxnSp>
          <p:nvCxnSpPr>
            <p:cNvPr id="5" name="Google Shape;13;p2">
              <a:extLst>
                <a:ext uri="{FF2B5EF4-FFF2-40B4-BE49-F238E27FC236}">
                  <a16:creationId xmlns:a16="http://schemas.microsoft.com/office/drawing/2014/main" id="{12F8165D-C2B1-6551-8FF7-D96E1ADF88CB}"/>
                </a:ext>
              </a:extLst>
            </p:cNvPr>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 name="Google Shape;14;p2">
              <a:extLst>
                <a:ext uri="{FF2B5EF4-FFF2-40B4-BE49-F238E27FC236}">
                  <a16:creationId xmlns:a16="http://schemas.microsoft.com/office/drawing/2014/main" id="{247F2327-17BD-F7B0-8474-7D415B298A5F}"/>
                </a:ext>
              </a:extLst>
            </p:cNvPr>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7" name="Google Shape;15;p2">
            <a:extLst>
              <a:ext uri="{FF2B5EF4-FFF2-40B4-BE49-F238E27FC236}">
                <a16:creationId xmlns:a16="http://schemas.microsoft.com/office/drawing/2014/main" id="{A27E5913-0D08-E8CE-626D-A8BBA1891DAB}"/>
              </a:ext>
            </a:extLst>
          </p:cNvPr>
          <p:cNvGrpSpPr>
            <a:grpSpLocks/>
          </p:cNvGrpSpPr>
          <p:nvPr/>
        </p:nvGrpSpPr>
        <p:grpSpPr bwMode="auto">
          <a:xfrm>
            <a:off x="1004888" y="3968750"/>
            <a:ext cx="7135812" cy="152400"/>
            <a:chOff x="1346435" y="3969088"/>
            <a:chExt cx="6452100" cy="152400"/>
          </a:xfrm>
        </p:grpSpPr>
        <p:cxnSp>
          <p:nvCxnSpPr>
            <p:cNvPr id="8" name="Google Shape;16;p2">
              <a:extLst>
                <a:ext uri="{FF2B5EF4-FFF2-40B4-BE49-F238E27FC236}">
                  <a16:creationId xmlns:a16="http://schemas.microsoft.com/office/drawing/2014/main" id="{C64B298F-06C4-5CCF-174A-D7F03F5288C5}"/>
                </a:ext>
              </a:extLst>
            </p:cNvPr>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9" name="Google Shape;17;p2">
              <a:extLst>
                <a:ext uri="{FF2B5EF4-FFF2-40B4-BE49-F238E27FC236}">
                  <a16:creationId xmlns:a16="http://schemas.microsoft.com/office/drawing/2014/main" id="{2CB13F15-D4F8-E1F3-A819-00472BC128B9}"/>
                </a:ext>
              </a:extLst>
            </p:cNvPr>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anchor="b">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 name="Google Shape;20;p2">
            <a:extLst>
              <a:ext uri="{FF2B5EF4-FFF2-40B4-BE49-F238E27FC236}">
                <a16:creationId xmlns:a16="http://schemas.microsoft.com/office/drawing/2014/main" id="{308485D7-FDAE-3641-8434-CEAE46AA1FF2}"/>
              </a:ext>
            </a:extLst>
          </p:cNvPr>
          <p:cNvSpPr txBox="1">
            <a:spLocks noGrp="1"/>
          </p:cNvSpPr>
          <p:nvPr>
            <p:ph type="sldNum" idx="10"/>
          </p:nvPr>
        </p:nvSpPr>
        <p:spPr/>
        <p:txBody>
          <a:bodyPr/>
          <a:lstStyle>
            <a:lvl1pPr>
              <a:defRPr smtClean="0"/>
            </a:lvl1pPr>
          </a:lstStyle>
          <a:p>
            <a:pPr>
              <a:defRPr/>
            </a:pPr>
            <a:fld id="{BC0F45A2-9E47-4D72-8D2A-F6C86C60E026}" type="slidenum">
              <a:rPr lang="en-US" altLang="en-US"/>
              <a:pPr>
                <a:defRPr/>
              </a:pPr>
              <a:t>‹#›</a:t>
            </a:fld>
            <a:endParaRPr lang="en-US" altLang="en-US"/>
          </a:p>
        </p:txBody>
      </p:sp>
    </p:spTree>
    <p:extLst>
      <p:ext uri="{BB962C8B-B14F-4D97-AF65-F5344CB8AC3E}">
        <p14:creationId xmlns:p14="http://schemas.microsoft.com/office/powerpoint/2010/main" val="25093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5"/>
        <p:cNvGrpSpPr/>
        <p:nvPr/>
      </p:nvGrpSpPr>
      <p:grpSpPr>
        <a:xfrm>
          <a:off x="0" y="0"/>
          <a:ext cx="0" cy="0"/>
          <a:chOff x="0" y="0"/>
          <a:chExt cx="0" cy="0"/>
        </a:xfrm>
      </p:grpSpPr>
      <p:sp>
        <p:nvSpPr>
          <p:cNvPr id="2" name="Google Shape;56;p11">
            <a:extLst>
              <a:ext uri="{FF2B5EF4-FFF2-40B4-BE49-F238E27FC236}">
                <a16:creationId xmlns:a16="http://schemas.microsoft.com/office/drawing/2014/main" id="{E3C62325-459C-EBFD-BDEC-3F7836F9D824}"/>
              </a:ext>
            </a:extLst>
          </p:cNvPr>
          <p:cNvSpPr>
            <a:spLocks noChangeArrowheads="1"/>
          </p:cNvSpPr>
          <p:nvPr/>
        </p:nvSpPr>
        <p:spPr bwMode="auto">
          <a:xfrm>
            <a:off x="0" y="5045075"/>
            <a:ext cx="9144000" cy="984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Font typeface="Arial" panose="020B0604020202020204" pitchFamily="34" charset="0"/>
              <a:buNone/>
            </a:pPr>
            <a:endParaRPr lang="en-US" altLang="en-US"/>
          </a:p>
        </p:txBody>
      </p:sp>
      <p:sp>
        <p:nvSpPr>
          <p:cNvPr id="57" name="Google Shape;57;p11"/>
          <p:cNvSpPr txBox="1">
            <a:spLocks noGrp="1"/>
          </p:cNvSpPr>
          <p:nvPr>
            <p:ph type="title"/>
          </p:nvPr>
        </p:nvSpPr>
        <p:spPr>
          <a:xfrm>
            <a:off x="311700" y="1304850"/>
            <a:ext cx="8520600" cy="1538400"/>
          </a:xfrm>
          <a:prstGeom prst="rect">
            <a:avLst/>
          </a:prstGeom>
        </p:spPr>
        <p:txBody>
          <a:bodyPr spcFirstLastPara="1" anchor="ctr">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rPr lang="en-US"/>
              <a:t>Click to edit Master title style</a:t>
            </a:r>
            <a:endParaRP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3" name="Google Shape;59;p11">
            <a:extLst>
              <a:ext uri="{FF2B5EF4-FFF2-40B4-BE49-F238E27FC236}">
                <a16:creationId xmlns:a16="http://schemas.microsoft.com/office/drawing/2014/main" id="{0E9131FE-39FC-9401-5B15-F43A62AFE006}"/>
              </a:ext>
            </a:extLst>
          </p:cNvPr>
          <p:cNvSpPr txBox="1">
            <a:spLocks noGrp="1"/>
          </p:cNvSpPr>
          <p:nvPr>
            <p:ph type="sldNum" idx="10"/>
          </p:nvPr>
        </p:nvSpPr>
        <p:spPr/>
        <p:txBody>
          <a:bodyPr/>
          <a:lstStyle>
            <a:lvl1pPr>
              <a:defRPr smtClean="0"/>
            </a:lvl1pPr>
          </a:lstStyle>
          <a:p>
            <a:pPr>
              <a:defRPr/>
            </a:pPr>
            <a:fld id="{77AEE8D0-8ED2-4396-93D3-B1BED832834C}" type="slidenum">
              <a:rPr lang="en-US" altLang="en-US"/>
              <a:pPr>
                <a:defRPr/>
              </a:pPr>
              <a:t>‹#›</a:t>
            </a:fld>
            <a:endParaRPr lang="en-US" altLang="en-US"/>
          </a:p>
        </p:txBody>
      </p:sp>
    </p:spTree>
    <p:extLst>
      <p:ext uri="{BB962C8B-B14F-4D97-AF65-F5344CB8AC3E}">
        <p14:creationId xmlns:p14="http://schemas.microsoft.com/office/powerpoint/2010/main" val="153058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2" name="Google Shape;8;p1">
            <a:extLst>
              <a:ext uri="{FF2B5EF4-FFF2-40B4-BE49-F238E27FC236}">
                <a16:creationId xmlns:a16="http://schemas.microsoft.com/office/drawing/2014/main" id="{487C853E-783E-BC11-C662-6A645EC3EF64}"/>
              </a:ext>
            </a:extLst>
          </p:cNvPr>
          <p:cNvSpPr txBox="1">
            <a:spLocks noGrp="1"/>
          </p:cNvSpPr>
          <p:nvPr>
            <p:ph type="sldNum" idx="13"/>
          </p:nvPr>
        </p:nvSpPr>
        <p:spPr>
          <a:ln/>
        </p:spPr>
        <p:txBody>
          <a:bodyPr/>
          <a:lstStyle>
            <a:lvl1pPr>
              <a:defRPr/>
            </a:lvl1pPr>
          </a:lstStyle>
          <a:p>
            <a:pPr>
              <a:defRPr/>
            </a:pPr>
            <a:fld id="{FD17C532-E272-4828-84D5-A0557043051D}" type="slidenum">
              <a:rPr lang="en-US" altLang="en-US"/>
              <a:pPr>
                <a:defRPr/>
              </a:pPr>
              <a:t>‹#›</a:t>
            </a:fld>
            <a:endParaRPr lang="en-US" altLang="en-US"/>
          </a:p>
        </p:txBody>
      </p:sp>
    </p:spTree>
    <p:extLst>
      <p:ext uri="{BB962C8B-B14F-4D97-AF65-F5344CB8AC3E}">
        <p14:creationId xmlns:p14="http://schemas.microsoft.com/office/powerpoint/2010/main" val="279301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292404" y="174701"/>
            <a:ext cx="8559190" cy="90792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EE6C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470484" y="1312544"/>
            <a:ext cx="8203031" cy="25501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800" b="0" i="0">
                <a:solidFill>
                  <a:srgbClr val="695D46"/>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435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 name="Google Shape;22;p3">
            <a:extLst>
              <a:ext uri="{FF2B5EF4-FFF2-40B4-BE49-F238E27FC236}">
                <a16:creationId xmlns:a16="http://schemas.microsoft.com/office/drawing/2014/main" id="{FA16AD09-4B2F-1ACA-CC56-D1C920E46F7E}"/>
              </a:ext>
            </a:extLst>
          </p:cNvPr>
          <p:cNvSpPr/>
          <p:nvPr/>
        </p:nvSpPr>
        <p:spPr>
          <a:xfrm>
            <a:off x="0" y="2571750"/>
            <a:ext cx="9144000" cy="2571750"/>
          </a:xfrm>
          <a:prstGeom prst="rect">
            <a:avLst/>
          </a:pr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anchor="ctr">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3" name="Google Shape;24;p3">
            <a:extLst>
              <a:ext uri="{FF2B5EF4-FFF2-40B4-BE49-F238E27FC236}">
                <a16:creationId xmlns:a16="http://schemas.microsoft.com/office/drawing/2014/main" id="{280E49A7-48A2-3616-9968-F5B591A332F4}"/>
              </a:ext>
            </a:extLst>
          </p:cNvPr>
          <p:cNvSpPr txBox="1">
            <a:spLocks noGrp="1"/>
          </p:cNvSpPr>
          <p:nvPr>
            <p:ph type="sldNum" idx="10"/>
          </p:nvPr>
        </p:nvSpPr>
        <p:spPr/>
        <p:txBody>
          <a:bodyPr/>
          <a:lstStyle>
            <a:lvl1pPr>
              <a:defRPr smtClean="0">
                <a:solidFill>
                  <a:srgbClr val="FFFFFF"/>
                </a:solidFill>
              </a:defRPr>
            </a:lvl1pPr>
          </a:lstStyle>
          <a:p>
            <a:pPr>
              <a:defRPr/>
            </a:pPr>
            <a:fld id="{55226948-03DB-4627-B1B4-B05E057EC06C}" type="slidenum">
              <a:rPr lang="en-US" altLang="en-US"/>
              <a:pPr>
                <a:defRPr/>
              </a:pPr>
              <a:t>‹#›</a:t>
            </a:fld>
            <a:endParaRPr lang="en-US" altLang="en-US"/>
          </a:p>
        </p:txBody>
      </p:sp>
    </p:spTree>
    <p:extLst>
      <p:ext uri="{BB962C8B-B14F-4D97-AF65-F5344CB8AC3E}">
        <p14:creationId xmlns:p14="http://schemas.microsoft.com/office/powerpoint/2010/main" val="3800403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 name="Google Shape;26;p4">
            <a:extLst>
              <a:ext uri="{FF2B5EF4-FFF2-40B4-BE49-F238E27FC236}">
                <a16:creationId xmlns:a16="http://schemas.microsoft.com/office/drawing/2014/main" id="{D8E8ECA4-65E5-E75A-E8EB-42655925EBEB}"/>
              </a:ext>
            </a:extLst>
          </p:cNvPr>
          <p:cNvSpPr/>
          <p:nvPr/>
        </p:nvSpPr>
        <p:spPr>
          <a:xfrm>
            <a:off x="0" y="5045075"/>
            <a:ext cx="9144000" cy="98425"/>
          </a:xfrm>
          <a:prstGeom prst="rect">
            <a:avLst/>
          </a:pr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 name="Google Shape;29;p4">
            <a:extLst>
              <a:ext uri="{FF2B5EF4-FFF2-40B4-BE49-F238E27FC236}">
                <a16:creationId xmlns:a16="http://schemas.microsoft.com/office/drawing/2014/main" id="{8C6E34CF-0B78-B60A-4411-765A762E30E9}"/>
              </a:ext>
            </a:extLst>
          </p:cNvPr>
          <p:cNvSpPr txBox="1">
            <a:spLocks noGrp="1"/>
          </p:cNvSpPr>
          <p:nvPr>
            <p:ph type="sldNum" idx="10"/>
          </p:nvPr>
        </p:nvSpPr>
        <p:spPr/>
        <p:txBody>
          <a:bodyPr/>
          <a:lstStyle>
            <a:lvl1pPr>
              <a:defRPr smtClean="0"/>
            </a:lvl1pPr>
          </a:lstStyle>
          <a:p>
            <a:pPr>
              <a:defRPr/>
            </a:pPr>
            <a:fld id="{1DFEA21B-2BCE-4613-8F9B-1C189C522221}" type="slidenum">
              <a:rPr lang="en-US" altLang="en-US"/>
              <a:pPr>
                <a:defRPr/>
              </a:pPr>
              <a:t>‹#›</a:t>
            </a:fld>
            <a:endParaRPr lang="en-US" altLang="en-US"/>
          </a:p>
        </p:txBody>
      </p:sp>
    </p:spTree>
    <p:extLst>
      <p:ext uri="{BB962C8B-B14F-4D97-AF65-F5344CB8AC3E}">
        <p14:creationId xmlns:p14="http://schemas.microsoft.com/office/powerpoint/2010/main" val="55187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 name="Google Shape;8;p1">
            <a:extLst>
              <a:ext uri="{FF2B5EF4-FFF2-40B4-BE49-F238E27FC236}">
                <a16:creationId xmlns:a16="http://schemas.microsoft.com/office/drawing/2014/main" id="{17275881-D02C-7F5B-837C-C15BF43D1E41}"/>
              </a:ext>
            </a:extLst>
          </p:cNvPr>
          <p:cNvSpPr txBox="1">
            <a:spLocks noGrp="1"/>
          </p:cNvSpPr>
          <p:nvPr>
            <p:ph type="sldNum" idx="13"/>
          </p:nvPr>
        </p:nvSpPr>
        <p:spPr>
          <a:ln/>
        </p:spPr>
        <p:txBody>
          <a:bodyPr/>
          <a:lstStyle>
            <a:lvl1pPr>
              <a:defRPr/>
            </a:lvl1pPr>
          </a:lstStyle>
          <a:p>
            <a:pPr>
              <a:defRPr/>
            </a:pPr>
            <a:fld id="{A49292FC-A857-4DFD-A05B-8FDCA9E453D2}" type="slidenum">
              <a:rPr lang="en-US" altLang="en-US"/>
              <a:pPr>
                <a:defRPr/>
              </a:pPr>
              <a:t>‹#›</a:t>
            </a:fld>
            <a:endParaRPr lang="en-US" altLang="en-US"/>
          </a:p>
        </p:txBody>
      </p:sp>
    </p:spTree>
    <p:extLst>
      <p:ext uri="{BB962C8B-B14F-4D97-AF65-F5344CB8AC3E}">
        <p14:creationId xmlns:p14="http://schemas.microsoft.com/office/powerpoint/2010/main" val="376046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 name="Google Shape;8;p1">
            <a:extLst>
              <a:ext uri="{FF2B5EF4-FFF2-40B4-BE49-F238E27FC236}">
                <a16:creationId xmlns:a16="http://schemas.microsoft.com/office/drawing/2014/main" id="{7E011818-07EE-9394-8DA4-284783270338}"/>
              </a:ext>
            </a:extLst>
          </p:cNvPr>
          <p:cNvSpPr txBox="1">
            <a:spLocks noGrp="1"/>
          </p:cNvSpPr>
          <p:nvPr>
            <p:ph type="sldNum" idx="13"/>
          </p:nvPr>
        </p:nvSpPr>
        <p:spPr>
          <a:ln/>
        </p:spPr>
        <p:txBody>
          <a:bodyPr/>
          <a:lstStyle>
            <a:lvl1pPr>
              <a:defRPr/>
            </a:lvl1pPr>
          </a:lstStyle>
          <a:p>
            <a:pPr>
              <a:defRPr/>
            </a:pPr>
            <a:fld id="{39980FBB-1C76-4129-AEDC-9C67A303D0D0}" type="slidenum">
              <a:rPr lang="en-US" altLang="en-US"/>
              <a:pPr>
                <a:defRPr/>
              </a:pPr>
              <a:t>‹#›</a:t>
            </a:fld>
            <a:endParaRPr lang="en-US" altLang="en-US"/>
          </a:p>
        </p:txBody>
      </p:sp>
    </p:spTree>
    <p:extLst>
      <p:ext uri="{BB962C8B-B14F-4D97-AF65-F5344CB8AC3E}">
        <p14:creationId xmlns:p14="http://schemas.microsoft.com/office/powerpoint/2010/main" val="170090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anchor="b">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 name="Google Shape;8;p1">
            <a:extLst>
              <a:ext uri="{FF2B5EF4-FFF2-40B4-BE49-F238E27FC236}">
                <a16:creationId xmlns:a16="http://schemas.microsoft.com/office/drawing/2014/main" id="{E9FA8442-E2BF-F5C5-6482-D848E35029C0}"/>
              </a:ext>
            </a:extLst>
          </p:cNvPr>
          <p:cNvSpPr txBox="1">
            <a:spLocks noGrp="1"/>
          </p:cNvSpPr>
          <p:nvPr>
            <p:ph type="sldNum" idx="13"/>
          </p:nvPr>
        </p:nvSpPr>
        <p:spPr>
          <a:ln/>
        </p:spPr>
        <p:txBody>
          <a:bodyPr/>
          <a:lstStyle>
            <a:lvl1pPr>
              <a:defRPr/>
            </a:lvl1pPr>
          </a:lstStyle>
          <a:p>
            <a:pPr>
              <a:defRPr/>
            </a:pPr>
            <a:fld id="{EAB24EAC-0FCD-45C0-9079-C4C9ED643D64}" type="slidenum">
              <a:rPr lang="en-US" altLang="en-US"/>
              <a:pPr>
                <a:defRPr/>
              </a:pPr>
              <a:t>‹#›</a:t>
            </a:fld>
            <a:endParaRPr lang="en-US" altLang="en-US"/>
          </a:p>
        </p:txBody>
      </p:sp>
    </p:spTree>
    <p:extLst>
      <p:ext uri="{BB962C8B-B14F-4D97-AF65-F5344CB8AC3E}">
        <p14:creationId xmlns:p14="http://schemas.microsoft.com/office/powerpoint/2010/main" val="115186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EEFF41"/>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anchor="ctr">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2" name="Google Shape;44;p8">
            <a:extLst>
              <a:ext uri="{FF2B5EF4-FFF2-40B4-BE49-F238E27FC236}">
                <a16:creationId xmlns:a16="http://schemas.microsoft.com/office/drawing/2014/main" id="{1851873A-A454-CA36-9FAB-10EF3D3F426E}"/>
              </a:ext>
            </a:extLst>
          </p:cNvPr>
          <p:cNvSpPr txBox="1">
            <a:spLocks noGrp="1"/>
          </p:cNvSpPr>
          <p:nvPr>
            <p:ph type="sldNum" idx="10"/>
          </p:nvPr>
        </p:nvSpPr>
        <p:spPr/>
        <p:txBody>
          <a:bodyPr/>
          <a:lstStyle>
            <a:lvl1pPr>
              <a:defRPr smtClean="0"/>
            </a:lvl1pPr>
          </a:lstStyle>
          <a:p>
            <a:pPr>
              <a:defRPr/>
            </a:pPr>
            <a:fld id="{C3F39597-21B3-4F63-9AF1-4D99BDED7FA5}" type="slidenum">
              <a:rPr lang="en-US" altLang="en-US"/>
              <a:pPr>
                <a:defRPr/>
              </a:pPr>
              <a:t>‹#›</a:t>
            </a:fld>
            <a:endParaRPr lang="en-US" altLang="en-US"/>
          </a:p>
        </p:txBody>
      </p:sp>
    </p:spTree>
    <p:extLst>
      <p:ext uri="{BB962C8B-B14F-4D97-AF65-F5344CB8AC3E}">
        <p14:creationId xmlns:p14="http://schemas.microsoft.com/office/powerpoint/2010/main" val="7581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2" name="Google Shape;46;p9">
            <a:extLst>
              <a:ext uri="{FF2B5EF4-FFF2-40B4-BE49-F238E27FC236}">
                <a16:creationId xmlns:a16="http://schemas.microsoft.com/office/drawing/2014/main" id="{3254E5E1-A7FF-6532-B49A-7251EE99FFF0}"/>
              </a:ext>
            </a:extLst>
          </p:cNvPr>
          <p:cNvSpPr/>
          <p:nvPr/>
        </p:nvSpPr>
        <p:spPr>
          <a:xfrm>
            <a:off x="4572000" y="0"/>
            <a:ext cx="4572000" cy="5143500"/>
          </a:xfrm>
          <a:prstGeom prst="rect">
            <a:avLst/>
          </a:pr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cxnSp>
        <p:nvCxnSpPr>
          <p:cNvPr id="3" name="Google Shape;47;p9">
            <a:extLst>
              <a:ext uri="{FF2B5EF4-FFF2-40B4-BE49-F238E27FC236}">
                <a16:creationId xmlns:a16="http://schemas.microsoft.com/office/drawing/2014/main" id="{B4BDBDD0-AE61-F2FC-24AC-BD3E4DF8334C}"/>
              </a:ext>
            </a:extLst>
          </p:cNvPr>
          <p:cNvCxnSpPr>
            <a:cxnSpLocks noChangeShapeType="1"/>
          </p:cNvCxnSpPr>
          <p:nvPr/>
        </p:nvCxnSpPr>
        <p:spPr bwMode="auto">
          <a:xfrm>
            <a:off x="5029200" y="4495800"/>
            <a:ext cx="468313" cy="0"/>
          </a:xfrm>
          <a:prstGeom prst="straightConnector1">
            <a:avLst/>
          </a:prstGeom>
          <a:noFill/>
          <a:ln w="19050">
            <a:solidFill>
              <a:schemeClr val="bg1"/>
            </a:solidFill>
            <a:round/>
            <a:headEnd type="none" w="sm" len="sm"/>
            <a:tailEnd type="none" w="sm" len="sm"/>
          </a:ln>
          <a:extLst>
            <a:ext uri="{909E8E84-426E-40DD-AFC4-6F175D3DCCD1}">
              <a14:hiddenFill xmlns:a14="http://schemas.microsoft.com/office/drawing/2010/main">
                <a:noFill/>
              </a14:hiddenFill>
            </a:ext>
          </a:extLst>
        </p:spPr>
      </p:cxnSp>
      <p:sp>
        <p:nvSpPr>
          <p:cNvPr id="48" name="Google Shape;48;p9"/>
          <p:cNvSpPr txBox="1">
            <a:spLocks noGrp="1"/>
          </p:cNvSpPr>
          <p:nvPr>
            <p:ph type="title"/>
          </p:nvPr>
        </p:nvSpPr>
        <p:spPr>
          <a:xfrm>
            <a:off x="265500" y="1039675"/>
            <a:ext cx="4045200" cy="1675800"/>
          </a:xfrm>
          <a:prstGeom prst="rect">
            <a:avLst/>
          </a:prstGeom>
        </p:spPr>
        <p:txBody>
          <a:bodyPr spcFirstLastPara="1" anchor="b">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anchor="ctr">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 name="Google Shape;51;p9">
            <a:extLst>
              <a:ext uri="{FF2B5EF4-FFF2-40B4-BE49-F238E27FC236}">
                <a16:creationId xmlns:a16="http://schemas.microsoft.com/office/drawing/2014/main" id="{5330A4A3-3B43-7E0A-2282-28F341473419}"/>
              </a:ext>
            </a:extLst>
          </p:cNvPr>
          <p:cNvSpPr txBox="1">
            <a:spLocks noGrp="1"/>
          </p:cNvSpPr>
          <p:nvPr>
            <p:ph type="sldNum" idx="10"/>
          </p:nvPr>
        </p:nvSpPr>
        <p:spPr/>
        <p:txBody>
          <a:bodyPr/>
          <a:lstStyle>
            <a:lvl1pPr>
              <a:defRPr smtClean="0">
                <a:solidFill>
                  <a:srgbClr val="FFFFFF"/>
                </a:solidFill>
              </a:defRPr>
            </a:lvl1pPr>
          </a:lstStyle>
          <a:p>
            <a:pPr>
              <a:defRPr/>
            </a:pPr>
            <a:fld id="{35479664-B56C-4ED0-8A7D-B57CA3DF239C}" type="slidenum">
              <a:rPr lang="en-US" altLang="en-US"/>
              <a:pPr>
                <a:defRPr/>
              </a:pPr>
              <a:t>‹#›</a:t>
            </a:fld>
            <a:endParaRPr lang="en-US" altLang="en-US"/>
          </a:p>
        </p:txBody>
      </p:sp>
    </p:spTree>
    <p:extLst>
      <p:ext uri="{BB962C8B-B14F-4D97-AF65-F5344CB8AC3E}">
        <p14:creationId xmlns:p14="http://schemas.microsoft.com/office/powerpoint/2010/main" val="367523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anchor="ctr">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2" name="Google Shape;8;p1">
            <a:extLst>
              <a:ext uri="{FF2B5EF4-FFF2-40B4-BE49-F238E27FC236}">
                <a16:creationId xmlns:a16="http://schemas.microsoft.com/office/drawing/2014/main" id="{9931F2AC-93D3-34E9-7503-BB26043D0F32}"/>
              </a:ext>
            </a:extLst>
          </p:cNvPr>
          <p:cNvSpPr txBox="1">
            <a:spLocks noGrp="1"/>
          </p:cNvSpPr>
          <p:nvPr>
            <p:ph type="sldNum" idx="13"/>
          </p:nvPr>
        </p:nvSpPr>
        <p:spPr>
          <a:ln/>
        </p:spPr>
        <p:txBody>
          <a:bodyPr/>
          <a:lstStyle>
            <a:lvl1pPr>
              <a:defRPr/>
            </a:lvl1pPr>
          </a:lstStyle>
          <a:p>
            <a:pPr>
              <a:defRPr/>
            </a:pPr>
            <a:fld id="{4FDB671A-EDC7-4099-8D41-371C8E1B7187}" type="slidenum">
              <a:rPr lang="en-US" altLang="en-US"/>
              <a:pPr>
                <a:defRPr/>
              </a:pPr>
              <a:t>‹#›</a:t>
            </a:fld>
            <a:endParaRPr lang="en-US" altLang="en-US"/>
          </a:p>
        </p:txBody>
      </p:sp>
    </p:spTree>
    <p:extLst>
      <p:ext uri="{BB962C8B-B14F-4D97-AF65-F5344CB8AC3E}">
        <p14:creationId xmlns:p14="http://schemas.microsoft.com/office/powerpoint/2010/main" val="7786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86539139-E3A0-B4DA-5BD1-34BEFCCD9017}"/>
              </a:ext>
            </a:extLst>
          </p:cNvPr>
          <p:cNvSpPr txBox="1">
            <a:spLocks noGrp="1"/>
          </p:cNvSpPr>
          <p:nvPr>
            <p:ph type="title"/>
          </p:nvPr>
        </p:nvSpPr>
        <p:spPr bwMode="auto">
          <a:xfrm>
            <a:off x="311150" y="444500"/>
            <a:ext cx="8521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F05295A0-BC57-AE90-09E2-BDB8CA3AF077}"/>
              </a:ext>
            </a:extLst>
          </p:cNvPr>
          <p:cNvSpPr txBox="1">
            <a:spLocks noGrp="1"/>
          </p:cNvSpPr>
          <p:nvPr>
            <p:ph type="body" idx="1"/>
          </p:nvPr>
        </p:nvSpPr>
        <p:spPr bwMode="auto">
          <a:xfrm>
            <a:off x="311150" y="1266825"/>
            <a:ext cx="85217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6B4B476A-52E0-1CCA-3AE4-E8F4846FCF23}"/>
              </a:ext>
            </a:extLst>
          </p:cNvPr>
          <p:cNvSpPr txBox="1">
            <a:spLocks noGrp="1"/>
          </p:cNvSpPr>
          <p:nvPr>
            <p:ph type="sldNum" idx="12"/>
          </p:nvPr>
        </p:nvSpPr>
        <p:spPr bwMode="auto">
          <a:xfrm>
            <a:off x="8472488" y="4662488"/>
            <a:ext cx="549275" cy="393700"/>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lgn="r" eaLnBrk="1" hangingPunct="1">
              <a:buClr>
                <a:srgbClr val="000000"/>
              </a:buClr>
              <a:buFont typeface="Arial" panose="020B0604020202020204" pitchFamily="34" charset="0"/>
              <a:buNone/>
              <a:defRPr sz="1000" smtClean="0">
                <a:solidFill>
                  <a:srgbClr val="695D46"/>
                </a:solidFill>
                <a:latin typeface="Open Sans" panose="020F0502020204030204" pitchFamily="34" charset="0"/>
                <a:cs typeface="Open Sans" panose="020F0502020204030204" pitchFamily="34" charset="0"/>
                <a:sym typeface="Open Sans" panose="020F0502020204030204" pitchFamily="34" charset="0"/>
              </a:defRPr>
            </a:lvl1pPr>
          </a:lstStyle>
          <a:p>
            <a:pPr>
              <a:defRPr/>
            </a:pPr>
            <a:fld id="{9B53CB3D-6C4D-49B8-8500-A6691993781F}" type="slidenum">
              <a:rPr lang="en-US"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790" r:id="rId1"/>
    <p:sldLayoutId id="2147483791" r:id="rId2"/>
    <p:sldLayoutId id="2147483792" r:id="rId3"/>
    <p:sldLayoutId id="2147483785" r:id="rId4"/>
    <p:sldLayoutId id="2147483786" r:id="rId5"/>
    <p:sldLayoutId id="2147483787" r:id="rId6"/>
    <p:sldLayoutId id="2147483793" r:id="rId7"/>
    <p:sldLayoutId id="2147483794" r:id="rId8"/>
    <p:sldLayoutId id="2147483788" r:id="rId9"/>
    <p:sldLayoutId id="2147483795" r:id="rId10"/>
    <p:sldLayoutId id="2147483789" r:id="rId11"/>
    <p:sldLayoutId id="2147483796" r:id="rId12"/>
  </p:sldLayoutIdLst>
  <p:hf sldNum="0" hd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patents.google.com/patent/AU2022218635B2/en?q=(Braille+haptic+feedback)&amp;oq=Braille+haptic+feedback"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ieeexplore.ieee.org/document/7086320" TargetMode="External"/><Relationship Id="rId5" Type="http://schemas.openxmlformats.org/officeDocument/2006/relationships/hyperlink" Target="https://doi.org/10.1109/GCCE53005.2021.9622028" TargetMode="External"/><Relationship Id="rId4" Type="http://schemas.openxmlformats.org/officeDocument/2006/relationships/hyperlink" Target="https://patents.google.com/patent/CN102881195B/en?q=(Braille)&amp;oq=Braill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perkins.org/how-the-braille-alphabet-work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thinkerbelllabs.com/" TargetMode="External"/><Relationship Id="rId5" Type="http://schemas.openxmlformats.org/officeDocument/2006/relationships/hyperlink" Target="https://www.brailleauthority.org/ueb/symbols_list.pdf" TargetMode="External"/><Relationship Id="rId4" Type="http://schemas.openxmlformats.org/officeDocument/2006/relationships/hyperlink" Target="https://github.com/LazoCoder/Braille-Translato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96;p20">
            <a:extLst>
              <a:ext uri="{FF2B5EF4-FFF2-40B4-BE49-F238E27FC236}">
                <a16:creationId xmlns:a16="http://schemas.microsoft.com/office/drawing/2014/main" id="{1BAAE745-94A4-7AF4-CD5B-68A3F2281978}"/>
              </a:ext>
            </a:extLst>
          </p:cNvPr>
          <p:cNvSpPr txBox="1">
            <a:spLocks noGrp="1"/>
          </p:cNvSpPr>
          <p:nvPr>
            <p:ph type="ctrTitle"/>
          </p:nvPr>
        </p:nvSpPr>
        <p:spPr>
          <a:xfrm>
            <a:off x="0" y="247727"/>
            <a:ext cx="9144000" cy="1463675"/>
          </a:xfrm>
        </p:spPr>
        <p:txBody>
          <a:bodyPr/>
          <a:lstStyle/>
          <a:p>
            <a:pPr>
              <a:spcBef>
                <a:spcPct val="0"/>
              </a:spcBef>
              <a:spcAft>
                <a:spcPct val="0"/>
              </a:spcAft>
            </a:pPr>
            <a:r>
              <a:rPr lang="en-US" altLang="en-US" sz="3600" b="1" dirty="0">
                <a:solidFill>
                  <a:srgbClr val="990000"/>
                </a:solidFill>
                <a:latin typeface="Lobster" panose="00000500000000000000" pitchFamily="2" charset="0"/>
                <a:cs typeface="Arial" panose="020B0604020202020204" pitchFamily="34" charset="0"/>
                <a:sym typeface="Lobster" panose="00000500000000000000" pitchFamily="2" charset="0"/>
              </a:rPr>
              <a:t>Digital Input To Tactile Feedback</a:t>
            </a:r>
            <a:br>
              <a:rPr lang="en-US" altLang="en-US" b="1" dirty="0">
                <a:solidFill>
                  <a:srgbClr val="990000"/>
                </a:solidFill>
                <a:latin typeface="Lobster" panose="00000500000000000000" pitchFamily="2" charset="0"/>
                <a:cs typeface="Arial" panose="020B0604020202020204" pitchFamily="34" charset="0"/>
                <a:sym typeface="Lobster" panose="00000500000000000000" pitchFamily="2" charset="0"/>
              </a:rPr>
            </a:br>
            <a:endParaRPr lang="en-US" altLang="en-US" dirty="0">
              <a:latin typeface="Arial" panose="020B0604020202020204" pitchFamily="34" charset="0"/>
              <a:cs typeface="Arial" panose="020B0604020202020204" pitchFamily="34" charset="0"/>
            </a:endParaRPr>
          </a:p>
        </p:txBody>
      </p:sp>
      <p:sp>
        <p:nvSpPr>
          <p:cNvPr id="97" name="Google Shape;97;p20">
            <a:extLst>
              <a:ext uri="{FF2B5EF4-FFF2-40B4-BE49-F238E27FC236}">
                <a16:creationId xmlns:a16="http://schemas.microsoft.com/office/drawing/2014/main" id="{AE564279-F625-8392-A1FD-3E81007EE3BC}"/>
              </a:ext>
            </a:extLst>
          </p:cNvPr>
          <p:cNvSpPr txBox="1">
            <a:spLocks noGrp="1"/>
          </p:cNvSpPr>
          <p:nvPr>
            <p:ph type="subTitle" idx="1"/>
          </p:nvPr>
        </p:nvSpPr>
        <p:spPr>
          <a:xfrm>
            <a:off x="311150" y="1204990"/>
            <a:ext cx="8521700" cy="3430587"/>
          </a:xfrm>
        </p:spPr>
        <p:txBody>
          <a:bodyPr/>
          <a:lstStyle/>
          <a:p>
            <a:pPr marL="0" indent="0">
              <a:defRPr/>
            </a:pPr>
            <a:r>
              <a:rPr lang="en-US" sz="2000">
                <a:solidFill>
                  <a:srgbClr val="695D46"/>
                </a:solidFill>
                <a:latin typeface="Open Sans"/>
                <a:ea typeface="Open Sans"/>
                <a:cs typeface="Open Sans"/>
                <a:sym typeface="Open Sans"/>
              </a:rPr>
              <a:t>Project Stage-I (ECP455) SEM: VII</a:t>
            </a:r>
          </a:p>
          <a:p>
            <a:pPr marL="0" indent="0">
              <a:defRPr/>
            </a:pPr>
            <a:endParaRPr sz="1200">
              <a:solidFill>
                <a:srgbClr val="695D46"/>
              </a:solidFill>
              <a:latin typeface="Open Sans"/>
              <a:ea typeface="Open Sans"/>
              <a:cs typeface="Open Sans"/>
              <a:sym typeface="Open Sans"/>
            </a:endParaRPr>
          </a:p>
          <a:p>
            <a:pPr marL="0" indent="0">
              <a:defRPr/>
            </a:pPr>
            <a:r>
              <a:rPr lang="en-US" sz="1900">
                <a:solidFill>
                  <a:srgbClr val="695D46"/>
                </a:solidFill>
                <a:latin typeface="Open Sans"/>
                <a:ea typeface="Open Sans"/>
                <a:cs typeface="Open Sans"/>
                <a:sym typeface="Open Sans"/>
              </a:rPr>
              <a:t>Team Members:</a:t>
            </a:r>
            <a:endParaRPr sz="1900"/>
          </a:p>
          <a:p>
            <a:pPr marL="0" indent="0">
              <a:defRPr/>
            </a:pPr>
            <a:r>
              <a:rPr lang="en-US" sz="1900">
                <a:solidFill>
                  <a:srgbClr val="695D46"/>
                </a:solidFill>
                <a:latin typeface="Open Sans"/>
                <a:ea typeface="Open Sans"/>
                <a:cs typeface="Open Sans"/>
                <a:sym typeface="Open Sans"/>
              </a:rPr>
              <a:t>Arya Dongre (A2 - 03) </a:t>
            </a:r>
            <a:endParaRPr sz="1900"/>
          </a:p>
          <a:p>
            <a:pPr marL="0" indent="0">
              <a:defRPr/>
            </a:pPr>
            <a:r>
              <a:rPr lang="en-IN" sz="1900">
                <a:solidFill>
                  <a:srgbClr val="695D46"/>
                </a:solidFill>
                <a:latin typeface="Open Sans"/>
                <a:ea typeface="Open Sans"/>
                <a:cs typeface="Open Sans"/>
                <a:sym typeface="Open Sans"/>
              </a:rPr>
              <a:t>Amit Vishwakarma (A2 - 14)</a:t>
            </a:r>
            <a:endParaRPr lang="en-IN" sz="1900">
              <a:solidFill>
                <a:srgbClr val="695D46"/>
              </a:solidFill>
              <a:latin typeface="Open Sans"/>
              <a:ea typeface="Open Sans"/>
              <a:cs typeface="Open Sans"/>
            </a:endParaRPr>
          </a:p>
          <a:p>
            <a:pPr marL="0" indent="0">
              <a:defRPr/>
            </a:pPr>
            <a:r>
              <a:rPr lang="en-IN" sz="1900">
                <a:solidFill>
                  <a:srgbClr val="695D46"/>
                </a:solidFill>
                <a:latin typeface="Open Sans"/>
                <a:ea typeface="Open Sans"/>
                <a:cs typeface="Open Sans"/>
                <a:sym typeface="Open Sans"/>
              </a:rPr>
              <a:t>Mayank Mundhada (A2-23)</a:t>
            </a:r>
            <a:endParaRPr lang="en-IN" sz="1900">
              <a:solidFill>
                <a:srgbClr val="695D46"/>
              </a:solidFill>
              <a:latin typeface="Open Sans"/>
              <a:ea typeface="Open Sans"/>
              <a:cs typeface="Open Sans"/>
            </a:endParaRPr>
          </a:p>
          <a:p>
            <a:pPr marL="0" indent="0">
              <a:defRPr/>
            </a:pPr>
            <a:r>
              <a:rPr lang="en-IN" sz="1900">
                <a:solidFill>
                  <a:srgbClr val="695D46"/>
                </a:solidFill>
                <a:latin typeface="Open Sans"/>
                <a:ea typeface="Open Sans"/>
                <a:cs typeface="Open Sans"/>
                <a:sym typeface="Open Sans"/>
              </a:rPr>
              <a:t>Mohammad Kaif Raza (A2-24)</a:t>
            </a:r>
            <a:endParaRPr lang="en-IN" sz="1900">
              <a:solidFill>
                <a:srgbClr val="695D46"/>
              </a:solidFill>
              <a:latin typeface="Open Sans"/>
              <a:ea typeface="Open Sans"/>
              <a:cs typeface="Open Sans"/>
            </a:endParaRPr>
          </a:p>
          <a:p>
            <a:pPr marL="0" indent="0">
              <a:defRPr/>
            </a:pPr>
            <a:endParaRPr lang="en-IN" sz="1800">
              <a:solidFill>
                <a:srgbClr val="695D46"/>
              </a:solidFill>
              <a:latin typeface="Open Sans"/>
              <a:ea typeface="Open Sans"/>
              <a:cs typeface="Open Sans"/>
              <a:sym typeface="Open Sans"/>
            </a:endParaRPr>
          </a:p>
          <a:p>
            <a:pPr marL="0" indent="0">
              <a:defRPr/>
            </a:pPr>
            <a:endParaRPr sz="800">
              <a:solidFill>
                <a:srgbClr val="695D46"/>
              </a:solidFill>
              <a:latin typeface="Open Sans"/>
              <a:ea typeface="Open Sans"/>
              <a:cs typeface="Open Sans"/>
              <a:sym typeface="Open Sans"/>
            </a:endParaRPr>
          </a:p>
          <a:p>
            <a:pPr marL="0" indent="0">
              <a:defRPr/>
            </a:pPr>
            <a:r>
              <a:rPr lang="en-US" sz="2000">
                <a:solidFill>
                  <a:srgbClr val="695D46"/>
                </a:solidFill>
                <a:latin typeface="Open Sans"/>
                <a:ea typeface="Open Sans"/>
                <a:cs typeface="Open Sans"/>
                <a:sym typeface="Open Sans"/>
              </a:rPr>
              <a:t>Guide:</a:t>
            </a:r>
            <a:r>
              <a:rPr lang="en-US" sz="2000">
                <a:ea typeface="Open Sans"/>
              </a:rPr>
              <a:t> </a:t>
            </a:r>
            <a:r>
              <a:rPr lang="en-IN" sz="2000" err="1">
                <a:solidFill>
                  <a:srgbClr val="695D46"/>
                </a:solidFill>
                <a:latin typeface="Open Sans"/>
                <a:ea typeface="Open Sans"/>
                <a:cs typeface="Open Sans"/>
                <a:sym typeface="Open Sans"/>
              </a:rPr>
              <a:t>Dr.</a:t>
            </a:r>
            <a:r>
              <a:rPr lang="en-IN" sz="2000">
                <a:solidFill>
                  <a:srgbClr val="695D46"/>
                </a:solidFill>
                <a:latin typeface="Open Sans"/>
                <a:ea typeface="Open Sans"/>
                <a:cs typeface="Open Sans"/>
                <a:sym typeface="Open Sans"/>
              </a:rPr>
              <a:t> P.P. Deshpande</a:t>
            </a:r>
            <a:endParaRPr lang="en-IN" sz="2000">
              <a:solidFill>
                <a:srgbClr val="695D46"/>
              </a:solidFill>
              <a:latin typeface="Open Sans"/>
              <a:ea typeface="Open Sans"/>
              <a:cs typeface="Open Sans"/>
            </a:endParaRPr>
          </a:p>
          <a:p>
            <a:pPr marL="0" indent="0">
              <a:defRPr/>
            </a:pPr>
            <a:endParaRPr sz="1800">
              <a:solidFill>
                <a:srgbClr val="695D46"/>
              </a:solidFill>
              <a:latin typeface="Open Sans"/>
              <a:ea typeface="Open Sans"/>
              <a:cs typeface="Open Sans"/>
              <a:sym typeface="Open Sans"/>
            </a:endParaRPr>
          </a:p>
          <a:p>
            <a:pPr marL="0" indent="0">
              <a:defRPr/>
            </a:pPr>
            <a:r>
              <a:rPr lang="en-US" sz="2000">
                <a:solidFill>
                  <a:srgbClr val="695D46"/>
                </a:solidFill>
                <a:latin typeface="Open Sans"/>
                <a:ea typeface="Open Sans"/>
                <a:cs typeface="Open Sans"/>
                <a:sym typeface="Open Sans"/>
              </a:rPr>
              <a:t>Session 2024-25</a:t>
            </a:r>
            <a:endParaRPr sz="2000"/>
          </a:p>
          <a:p>
            <a:pPr marL="0" indent="0">
              <a:defRPr/>
            </a:pPr>
            <a:r>
              <a:rPr lang="en-US" sz="2000">
                <a:solidFill>
                  <a:srgbClr val="695D46"/>
                </a:solidFill>
                <a:latin typeface="Open Sans"/>
                <a:ea typeface="Open Sans"/>
                <a:cs typeface="Open Sans"/>
                <a:sym typeface="Open Sans"/>
              </a:rPr>
              <a:t>Department of Electronics &amp; Communication Engineering</a:t>
            </a:r>
            <a:endParaRPr sz="2000"/>
          </a:p>
          <a:p>
            <a:pPr>
              <a:defRPr/>
            </a:pPr>
            <a:endParaRPr>
              <a:solidFill>
                <a:srgbClr val="695D4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22"/>
          <p:cNvSpPr txBox="1"/>
          <p:nvPr/>
        </p:nvSpPr>
        <p:spPr>
          <a:xfrm>
            <a:off x="634713" y="1209269"/>
            <a:ext cx="7707351" cy="3562499"/>
          </a:xfrm>
          <a:prstGeom prst="rect">
            <a:avLst/>
          </a:prstGeom>
          <a:noFill/>
          <a:ln>
            <a:noFill/>
          </a:ln>
        </p:spPr>
        <p:txBody>
          <a:bodyPr spcFirstLastPara="1" wrap="square" lIns="0" tIns="53325" rIns="0" bIns="0" anchor="t" anchorCtr="0">
            <a:spAutoFit/>
          </a:bodyPr>
          <a:lstStyle/>
          <a:p>
            <a:pPr algn="just">
              <a:spcBef>
                <a:spcPts val="0"/>
              </a:spcBef>
              <a:spcAft>
                <a:spcPts val="0"/>
              </a:spcAft>
              <a:buClr>
                <a:srgbClr val="0C0C0C"/>
              </a:buClr>
              <a:buSzPts val="1600"/>
            </a:pP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1.  </a:t>
            </a:r>
            <a:r>
              <a:rPr lang="en-US" sz="1800" u="sng"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Impact of project on Societal issues</a:t>
            </a:r>
          </a:p>
          <a:p>
            <a:pPr algn="just">
              <a:spcBef>
                <a:spcPts val="0"/>
              </a:spcBef>
              <a:spcAft>
                <a:spcPts val="0"/>
              </a:spcAft>
              <a:buClr>
                <a:srgbClr val="0C0C0C"/>
              </a:buClr>
              <a:buSzPts val="1600"/>
            </a:pPr>
            <a:endParaRPr lang="en-US" sz="1800" u="sng"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spcBef>
                <a:spcPts val="0"/>
              </a:spcBef>
              <a:spcAft>
                <a:spcPts val="0"/>
              </a:spcAft>
              <a:buSzPts val="1600"/>
            </a:pPr>
            <a:r>
              <a:rPr lang="en-US" sz="16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          - </a:t>
            </a: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Accessibility &amp; Educational Challenges</a:t>
            </a:r>
            <a:endPar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spcBef>
                <a:spcPts val="0"/>
              </a:spcBef>
              <a:spcAft>
                <a:spcPts val="0"/>
              </a:spcAft>
              <a:buSzPts val="1600"/>
            </a:pP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         - Economic</a:t>
            </a: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rPr>
              <a:t> Disparity in Assistive Devices</a:t>
            </a:r>
            <a:endPar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endParaRPr>
          </a:p>
          <a:p>
            <a:pPr>
              <a:spcBef>
                <a:spcPts val="0"/>
              </a:spcBef>
              <a:spcAft>
                <a:spcPts val="0"/>
              </a:spcAft>
              <a:buSzPts val="1600"/>
            </a:pP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         - Social Exclusion of Visually Impaired</a:t>
            </a:r>
          </a:p>
          <a:p>
            <a:pPr>
              <a:spcBef>
                <a:spcPts val="0"/>
              </a:spcBef>
              <a:spcAft>
                <a:spcPts val="0"/>
              </a:spcAft>
              <a:buSzPts val="1600"/>
            </a:pPr>
            <a:endParaRPr lang="en-US" sz="16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endParaRPr>
          </a:p>
          <a:p>
            <a:pPr>
              <a:spcBef>
                <a:spcPts val="0"/>
              </a:spcBef>
              <a:spcAft>
                <a:spcPts val="0"/>
              </a:spcAft>
              <a:buSzPts val="1600"/>
            </a:pP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2.  </a:t>
            </a:r>
            <a:r>
              <a:rPr lang="en-US" sz="1800" u="sng"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Impact of project on Environmental issues:</a:t>
            </a:r>
          </a:p>
          <a:p>
            <a:pPr>
              <a:spcBef>
                <a:spcPts val="0"/>
              </a:spcBef>
              <a:spcAft>
                <a:spcPts val="0"/>
              </a:spcAft>
              <a:buSzPts val="1600"/>
            </a:pPr>
            <a:endParaRPr lang="en-US" sz="1800" u="sng"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endParaRPr>
          </a:p>
          <a:p>
            <a:pPr>
              <a:spcBef>
                <a:spcPts val="0"/>
              </a:spcBef>
              <a:spcAft>
                <a:spcPts val="0"/>
              </a:spcAft>
              <a:buSzPts val="1600"/>
            </a:pPr>
            <a:r>
              <a:rPr lang="en-US" sz="16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          </a:t>
            </a: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  Reduction in Paper Usage</a:t>
            </a:r>
          </a:p>
          <a:p>
            <a:pPr>
              <a:spcBef>
                <a:spcPts val="0"/>
              </a:spcBef>
              <a:spcAft>
                <a:spcPts val="0"/>
              </a:spcAft>
              <a:buSzPts val="1600"/>
            </a:pP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         -  Energy Efficiency</a:t>
            </a:r>
          </a:p>
          <a:p>
            <a:pPr>
              <a:spcBef>
                <a:spcPts val="0"/>
              </a:spcBef>
              <a:spcAft>
                <a:spcPts val="0"/>
              </a:spcAft>
              <a:buSzPts val="1600"/>
            </a:pP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         -  Electronic Waste Minimization</a:t>
            </a:r>
            <a:endPar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spcBef>
                <a:spcPts val="0"/>
              </a:spcBef>
              <a:spcAft>
                <a:spcPts val="0"/>
              </a:spcAft>
              <a:buSzPts val="1600"/>
            </a:pP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         -  Sustainable</a:t>
            </a: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rPr>
              <a:t> Design</a:t>
            </a:r>
          </a:p>
          <a:p>
            <a:pPr>
              <a:spcBef>
                <a:spcPts val="0"/>
              </a:spcBef>
              <a:spcAft>
                <a:spcPts val="0"/>
              </a:spcAft>
              <a:buSzPts val="1600"/>
            </a:pPr>
            <a:endPar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Google Shape;123;p21">
            <a:extLst>
              <a:ext uri="{FF2B5EF4-FFF2-40B4-BE49-F238E27FC236}">
                <a16:creationId xmlns:a16="http://schemas.microsoft.com/office/drawing/2014/main" id="{42818CC0-B2B9-1285-9842-84BEA58382BB}"/>
              </a:ext>
            </a:extLst>
          </p:cNvPr>
          <p:cNvSpPr txBox="1">
            <a:spLocks noGrp="1"/>
          </p:cNvSpPr>
          <p:nvPr>
            <p:ph type="title"/>
          </p:nvPr>
        </p:nvSpPr>
        <p:spPr>
          <a:xfrm>
            <a:off x="311150" y="191741"/>
            <a:ext cx="8521700" cy="553998"/>
          </a:xfrm>
        </p:spPr>
        <p:txBody>
          <a:bodyPr/>
          <a:lstStyle/>
          <a:p>
            <a:pPr algn="ctr" eaLnBrk="1" hangingPunct="1">
              <a:spcBef>
                <a:spcPct val="0"/>
              </a:spcBef>
              <a:spcAft>
                <a:spcPct val="0"/>
              </a:spcAft>
              <a:buClr>
                <a:schemeClr val="accent1"/>
              </a:buClr>
              <a:buFont typeface="PT Sans Narrow" panose="020B0506020203020204" pitchFamily="34" charset="0"/>
              <a:buNone/>
            </a:pPr>
            <a:r>
              <a:rPr lang="en-US" altLang="en-US" sz="3600" b="1">
                <a:solidFill>
                  <a:schemeClr val="accent1"/>
                </a:solidFill>
                <a:latin typeface="PT Sans Narrow" panose="020B0506020203020204" pitchFamily="34" charset="0"/>
                <a:cs typeface="Arial" panose="020B0604020202020204" pitchFamily="34" charset="0"/>
                <a:sym typeface="PT Sans Narrow" panose="020B0506020203020204" pitchFamily="34" charset="0"/>
              </a:rPr>
              <a:t>Impact or Usefulness Of the Project</a:t>
            </a:r>
          </a:p>
        </p:txBody>
      </p:sp>
    </p:spTree>
    <p:extLst>
      <p:ext uri="{BB962C8B-B14F-4D97-AF65-F5344CB8AC3E}">
        <p14:creationId xmlns:p14="http://schemas.microsoft.com/office/powerpoint/2010/main" val="82154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Google Shape;123;p21">
            <a:extLst>
              <a:ext uri="{FF2B5EF4-FFF2-40B4-BE49-F238E27FC236}">
                <a16:creationId xmlns:a16="http://schemas.microsoft.com/office/drawing/2014/main" id="{60148EA6-3F71-6B17-7DB0-BCFEBCFD00E4}"/>
              </a:ext>
            </a:extLst>
          </p:cNvPr>
          <p:cNvSpPr txBox="1">
            <a:spLocks noGrp="1"/>
          </p:cNvSpPr>
          <p:nvPr>
            <p:ph type="title"/>
          </p:nvPr>
        </p:nvSpPr>
        <p:spPr>
          <a:xfrm>
            <a:off x="311150" y="199175"/>
            <a:ext cx="8521700" cy="708025"/>
          </a:xfrm>
        </p:spPr>
        <p:txBody>
          <a:bodyPr/>
          <a:lstStyle/>
          <a:p>
            <a:pPr algn="ctr" eaLnBrk="1" hangingPunct="1">
              <a:spcBef>
                <a:spcPct val="0"/>
              </a:spcBef>
              <a:spcAft>
                <a:spcPct val="0"/>
              </a:spcAft>
              <a:buClr>
                <a:schemeClr val="accent1"/>
              </a:buClr>
              <a:buFont typeface="PT Sans Narrow" panose="020B0506020203020204" pitchFamily="34" charset="0"/>
              <a:buNone/>
            </a:pPr>
            <a:r>
              <a:rPr lang="en-US" altLang="en-US" sz="3600" b="1">
                <a:solidFill>
                  <a:schemeClr val="accent1"/>
                </a:solidFill>
                <a:latin typeface="PT Sans Narrow" panose="020B0506020203020204" pitchFamily="34" charset="0"/>
                <a:cs typeface="Arial" panose="020B0604020202020204" pitchFamily="34" charset="0"/>
                <a:sym typeface="PT Sans Narrow" panose="020B0506020203020204" pitchFamily="34" charset="0"/>
              </a:rPr>
              <a:t>Conclusion</a:t>
            </a:r>
          </a:p>
        </p:txBody>
      </p:sp>
      <p:sp>
        <p:nvSpPr>
          <p:cNvPr id="29699" name="Google Shape;124;p21">
            <a:extLst>
              <a:ext uri="{FF2B5EF4-FFF2-40B4-BE49-F238E27FC236}">
                <a16:creationId xmlns:a16="http://schemas.microsoft.com/office/drawing/2014/main" id="{B5E8967A-8E5C-ECC5-2449-3F258226486F}"/>
              </a:ext>
            </a:extLst>
          </p:cNvPr>
          <p:cNvSpPr txBox="1">
            <a:spLocks noGrp="1"/>
          </p:cNvSpPr>
          <p:nvPr>
            <p:ph type="body" idx="1"/>
          </p:nvPr>
        </p:nvSpPr>
        <p:spPr>
          <a:xfrm>
            <a:off x="311150" y="959239"/>
            <a:ext cx="8521700" cy="3716840"/>
          </a:xfrm>
        </p:spPr>
        <p:txBody>
          <a:bodyPr/>
          <a:lstStyle/>
          <a:p>
            <a:pPr marL="114300" indent="0" eaLnBrk="1" hangingPunct="1">
              <a:spcBef>
                <a:spcPct val="0"/>
              </a:spcBef>
              <a:spcAft>
                <a:spcPct val="0"/>
              </a:spcAft>
              <a:buClr>
                <a:srgbClr val="695D46"/>
              </a:buClr>
              <a:buNone/>
            </a:pPr>
            <a:endParaRPr lang="en-IN" altLang="en-US" dirty="0">
              <a:solidFill>
                <a:srgbClr val="695D46"/>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b="1" dirty="0">
                <a:solidFill>
                  <a:srgbClr val="695D46"/>
                </a:solidFill>
                <a:latin typeface="Open Sans" panose="020B0606030504020204" pitchFamily="34" charset="0"/>
                <a:ea typeface="Open Sans" panose="020B0606030504020204" pitchFamily="34" charset="0"/>
                <a:cs typeface="Open Sans" panose="020B0606030504020204" pitchFamily="34" charset="0"/>
              </a:rPr>
              <a:t>Improved Accessibility</a:t>
            </a:r>
            <a:r>
              <a:rPr lang="en-IN" dirty="0">
                <a:solidFill>
                  <a:srgbClr val="695D46"/>
                </a:solidFill>
                <a:latin typeface="Open Sans" panose="020B0606030504020204" pitchFamily="34" charset="0"/>
                <a:ea typeface="Open Sans" panose="020B0606030504020204" pitchFamily="34" charset="0"/>
                <a:cs typeface="Open Sans" panose="020B0606030504020204" pitchFamily="34" charset="0"/>
              </a:rPr>
              <a:t>: The project successfully bridges the gap between digital content and Braille, offering visually impaired individuals a practical and affordable solution to read digital files.</a:t>
            </a: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b="1" dirty="0">
                <a:solidFill>
                  <a:srgbClr val="695D46"/>
                </a:solidFill>
                <a:latin typeface="Open Sans" panose="020B0606030504020204" pitchFamily="34" charset="0"/>
                <a:ea typeface="Open Sans" panose="020B0606030504020204" pitchFamily="34" charset="0"/>
                <a:cs typeface="Open Sans" panose="020B0606030504020204" pitchFamily="34" charset="0"/>
              </a:rPr>
              <a:t>Cost-effective and Scalable</a:t>
            </a:r>
            <a:r>
              <a:rPr lang="en-IN" dirty="0">
                <a:solidFill>
                  <a:srgbClr val="695D46"/>
                </a:solidFill>
                <a:latin typeface="Open Sans" panose="020B0606030504020204" pitchFamily="34" charset="0"/>
                <a:ea typeface="Open Sans" panose="020B0606030504020204" pitchFamily="34" charset="0"/>
                <a:cs typeface="Open Sans" panose="020B0606030504020204" pitchFamily="34" charset="0"/>
              </a:rPr>
              <a:t>: Using low-cost components like ESP32, servo motors, this project presents an economical alternative to expensive Braille devices, making it accessible to a wider audience.</a:t>
            </a: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b="1" dirty="0">
                <a:solidFill>
                  <a:srgbClr val="695D46"/>
                </a:solidFill>
                <a:latin typeface="Open Sans" panose="020B0606030504020204" pitchFamily="34" charset="0"/>
                <a:ea typeface="Open Sans" panose="020B0606030504020204" pitchFamily="34" charset="0"/>
                <a:cs typeface="Open Sans" panose="020B0606030504020204" pitchFamily="34" charset="0"/>
              </a:rPr>
              <a:t>Educational and Societal Impact</a:t>
            </a:r>
            <a:r>
              <a:rPr lang="en-IN" dirty="0">
                <a:solidFill>
                  <a:srgbClr val="695D46"/>
                </a:solidFill>
                <a:latin typeface="Open Sans" panose="020B0606030504020204" pitchFamily="34" charset="0"/>
                <a:ea typeface="Open Sans" panose="020B0606030504020204" pitchFamily="34" charset="0"/>
                <a:cs typeface="Open Sans" panose="020B0606030504020204" pitchFamily="34" charset="0"/>
              </a:rPr>
              <a:t>: This project has the potential to make education more inclusive, while also contributing to the social empowerment of visually impaired individuals by providing them with greater access to information and opportunities.</a:t>
            </a:r>
          </a:p>
          <a:p>
            <a:pPr marL="285750" indent="-285750">
              <a:buFont typeface="Arial" panose="020B0604020202020204" pitchFamily="34" charset="0"/>
              <a:buChar char="•"/>
            </a:pPr>
            <a:endParaRPr lang="en-IN" dirty="0">
              <a:solidFill>
                <a:srgbClr val="695D46"/>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b="1" dirty="0">
                <a:solidFill>
                  <a:srgbClr val="695D46"/>
                </a:solidFill>
                <a:latin typeface="Open Sans" panose="020B0606030504020204" pitchFamily="34" charset="0"/>
                <a:ea typeface="Open Sans" panose="020B0606030504020204" pitchFamily="34" charset="0"/>
                <a:cs typeface="Open Sans" panose="020B0606030504020204" pitchFamily="34" charset="0"/>
              </a:rPr>
              <a:t>Potential for Future Expansion</a:t>
            </a:r>
            <a:r>
              <a:rPr lang="en-IN" dirty="0">
                <a:solidFill>
                  <a:srgbClr val="695D46"/>
                </a:solidFill>
                <a:latin typeface="Open Sans" panose="020B0606030504020204" pitchFamily="34" charset="0"/>
                <a:ea typeface="Open Sans" panose="020B0606030504020204" pitchFamily="34" charset="0"/>
                <a:cs typeface="Open Sans" panose="020B0606030504020204" pitchFamily="34" charset="0"/>
              </a:rPr>
              <a:t>: The design can be further enhanced by incorporating more advanced features, such as cloud storage, real-time document sharing, or multi-language support, increasing its utility and functionality.</a:t>
            </a:r>
          </a:p>
          <a:p>
            <a:pPr marL="285750" indent="-285750">
              <a:buFont typeface="Arial" panose="020B0604020202020204" pitchFamily="34" charset="0"/>
              <a:buChar char="•"/>
            </a:pPr>
            <a:endParaRPr lang="en-IN" sz="12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Google Shape;162;p31">
            <a:extLst>
              <a:ext uri="{FF2B5EF4-FFF2-40B4-BE49-F238E27FC236}">
                <a16:creationId xmlns:a16="http://schemas.microsoft.com/office/drawing/2014/main" id="{FEECF871-21C4-66FB-D6AF-F4B9070A61EE}"/>
              </a:ext>
            </a:extLst>
          </p:cNvPr>
          <p:cNvSpPr txBox="1">
            <a:spLocks noGrp="1"/>
          </p:cNvSpPr>
          <p:nvPr>
            <p:ph type="title"/>
          </p:nvPr>
        </p:nvSpPr>
        <p:spPr>
          <a:xfrm>
            <a:off x="311150" y="206612"/>
            <a:ext cx="8521700" cy="708025"/>
          </a:xfrm>
        </p:spPr>
        <p:txBody>
          <a:bodyPr/>
          <a:lstStyle/>
          <a:p>
            <a:pPr algn="ctr">
              <a:spcBef>
                <a:spcPct val="0"/>
              </a:spcBef>
              <a:spcAft>
                <a:spcPct val="0"/>
              </a:spcAft>
            </a:pPr>
            <a:r>
              <a:rPr lang="en-US" altLang="en-US" sz="3600" b="1">
                <a:solidFill>
                  <a:schemeClr val="accent1"/>
                </a:solidFill>
                <a:latin typeface="PT Sans Narrow" panose="020B0506020203020204" pitchFamily="34" charset="0"/>
                <a:cs typeface="Arial" panose="020B0604020202020204" pitchFamily="34" charset="0"/>
                <a:sym typeface="PT Sans Narrow" panose="020B0506020203020204" pitchFamily="34" charset="0"/>
              </a:rPr>
              <a:t>References</a:t>
            </a:r>
            <a:endParaRPr lang="en-US" altLang="en-US">
              <a:latin typeface="Arial" panose="020B0604020202020204" pitchFamily="34" charset="0"/>
              <a:cs typeface="Arial" panose="020B0604020202020204" pitchFamily="34" charset="0"/>
            </a:endParaRPr>
          </a:p>
        </p:txBody>
      </p:sp>
      <p:sp>
        <p:nvSpPr>
          <p:cNvPr id="163" name="Google Shape;163;p31">
            <a:extLst>
              <a:ext uri="{FF2B5EF4-FFF2-40B4-BE49-F238E27FC236}">
                <a16:creationId xmlns:a16="http://schemas.microsoft.com/office/drawing/2014/main" id="{8F4257FA-8E10-BD0F-09B9-179882A8E71B}"/>
              </a:ext>
            </a:extLst>
          </p:cNvPr>
          <p:cNvSpPr txBox="1">
            <a:spLocks noGrp="1"/>
          </p:cNvSpPr>
          <p:nvPr>
            <p:ph type="body" idx="1"/>
          </p:nvPr>
        </p:nvSpPr>
        <p:spPr>
          <a:xfrm>
            <a:off x="311150" y="1051238"/>
            <a:ext cx="8521700" cy="3944507"/>
          </a:xfrm>
        </p:spPr>
        <p:txBody>
          <a:bodyPr/>
          <a:lstStyle/>
          <a:p>
            <a:pPr marL="0" indent="0">
              <a:buFont typeface="Arial" panose="020B0604020202020204" pitchFamily="34" charset="0"/>
              <a:buNone/>
              <a:defRPr/>
            </a:pP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[1] </a:t>
            </a:r>
            <a:r>
              <a:rPr lang="en-US" sz="1600" kern="1800" err="1">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Sanskriti</a:t>
            </a: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 Atul </a:t>
            </a:r>
            <a:r>
              <a:rPr lang="en-US" sz="1600" kern="1800" err="1">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Dawale</a:t>
            </a: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 “A Smart interactive System for Braille Learning”, AU2022218635B2, Jan 11,2024, </a:t>
            </a: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hlinkClick r:id="rId3"/>
              </a:rPr>
              <a:t>https://patents.google.com/patent/AU2022218635B2/en?q=(Braille+haptic+feedback)&amp;oq=Braille+haptic+feedback</a:t>
            </a: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 </a:t>
            </a:r>
          </a:p>
          <a:p>
            <a:pPr marL="0" indent="0">
              <a:buFont typeface="Arial" panose="020B0604020202020204" pitchFamily="34" charset="0"/>
              <a:buNone/>
              <a:defRPr/>
            </a:pPr>
            <a:endPar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indent="0">
              <a:buFont typeface="Arial" panose="020B0604020202020204" pitchFamily="34" charset="0"/>
              <a:buNone/>
              <a:defRPr/>
            </a:pP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[2] </a:t>
            </a:r>
            <a:r>
              <a:rPr lang="en-US" sz="1600">
                <a:solidFill>
                  <a:srgbClr val="71654F"/>
                </a:solidFill>
                <a:effectLst/>
                <a:latin typeface="Open Sans" panose="020B0606030504020204" pitchFamily="34" charset="0"/>
                <a:ea typeface="Open Sans" panose="020B0606030504020204" pitchFamily="34" charset="0"/>
                <a:cs typeface="Open Sans" panose="020B0606030504020204" pitchFamily="34" charset="0"/>
              </a:rPr>
              <a:t>Yang </a:t>
            </a:r>
            <a:r>
              <a:rPr lang="en-US" sz="1600" err="1">
                <a:solidFill>
                  <a:srgbClr val="71654F"/>
                </a:solidFill>
                <a:effectLst/>
                <a:latin typeface="Open Sans" panose="020B0606030504020204" pitchFamily="34" charset="0"/>
                <a:ea typeface="Open Sans" panose="020B0606030504020204" pitchFamily="34" charset="0"/>
                <a:cs typeface="Open Sans" panose="020B0606030504020204" pitchFamily="34" charset="0"/>
              </a:rPr>
              <a:t>Xiaohui</a:t>
            </a:r>
            <a:r>
              <a:rPr lang="en-US" sz="1600">
                <a:solidFill>
                  <a:srgbClr val="71654F"/>
                </a:solidFill>
                <a:effectLst/>
                <a:latin typeface="Open Sans" panose="020B0606030504020204" pitchFamily="34" charset="0"/>
                <a:ea typeface="Open Sans" panose="020B0606030504020204" pitchFamily="34" charset="0"/>
                <a:cs typeface="Open Sans" panose="020B0606030504020204" pitchFamily="34" charset="0"/>
              </a:rPr>
              <a:t>, “Braille Learning Machine”, CN102881195B, Aug 06, 2014</a:t>
            </a:r>
            <a:r>
              <a:rPr lang="en-US" sz="1600">
                <a:solidFill>
                  <a:srgbClr val="71654F"/>
                </a:solidFill>
                <a:latin typeface="Open Sans" panose="020B0606030504020204" pitchFamily="34" charset="0"/>
                <a:ea typeface="Open Sans" panose="020B0606030504020204" pitchFamily="34" charset="0"/>
                <a:cs typeface="Open Sans" panose="020B0606030504020204" pitchFamily="34" charset="0"/>
              </a:rPr>
              <a:t>,</a:t>
            </a:r>
            <a:r>
              <a:rPr lang="en-US" sz="1600">
                <a:effectLst/>
                <a:latin typeface="Open Sans" panose="020B0606030504020204" pitchFamily="34" charset="0"/>
                <a:ea typeface="Open Sans" panose="020B0606030504020204" pitchFamily="34" charset="0"/>
                <a:cs typeface="Open Sans" panose="020B0606030504020204" pitchFamily="34" charset="0"/>
              </a:rPr>
              <a:t> </a:t>
            </a:r>
            <a:r>
              <a:rPr lang="en-US" sz="1600" u="sng">
                <a:solidFill>
                  <a:srgbClr val="0563C1"/>
                </a:solidFill>
                <a:effectLst/>
                <a:latin typeface="Open Sans" panose="020B0606030504020204" pitchFamily="34" charset="0"/>
                <a:ea typeface="Open Sans" panose="020B0606030504020204" pitchFamily="34" charset="0"/>
                <a:cs typeface="Open Sans" panose="020B0606030504020204" pitchFamily="34" charset="0"/>
                <a:hlinkClick r:id="rId4"/>
              </a:rPr>
              <a:t>CN102881195B - Braille learning machine - Google Patents</a:t>
            </a:r>
            <a:endParaRPr lang="en-US" sz="1600" u="sng">
              <a:solidFill>
                <a:srgbClr val="0563C1"/>
              </a:solidFill>
              <a:effectLst/>
              <a:latin typeface="Open Sans" panose="020B0606030504020204" pitchFamily="34" charset="0"/>
              <a:ea typeface="Open Sans" panose="020B0606030504020204" pitchFamily="34" charset="0"/>
              <a:cs typeface="Open Sans" panose="020B0606030504020204" pitchFamily="34" charset="0"/>
            </a:endParaRPr>
          </a:p>
          <a:p>
            <a:pPr marL="0" indent="0">
              <a:buFont typeface="Arial" panose="020B0604020202020204" pitchFamily="34" charset="0"/>
              <a:buNone/>
              <a:defRPr/>
            </a:pPr>
            <a:endParaRPr lang="en-US" sz="1600" u="sng" kern="1800">
              <a:solidFill>
                <a:srgbClr val="0563C1"/>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nSpc>
                <a:spcPct val="150000"/>
              </a:lnSpc>
              <a:buNone/>
            </a:pPr>
            <a:r>
              <a:rPr lang="en-US" sz="1600">
                <a:solidFill>
                  <a:srgbClr val="71654F"/>
                </a:solidFill>
                <a:effectLst/>
                <a:latin typeface="Open Sans" panose="020B0606030504020204" pitchFamily="34" charset="0"/>
                <a:ea typeface="Open Sans" panose="020B0606030504020204" pitchFamily="34" charset="0"/>
                <a:cs typeface="Open Sans" panose="020B0606030504020204" pitchFamily="34" charset="0"/>
              </a:rPr>
              <a:t>[3] Nanami </a:t>
            </a:r>
            <a:r>
              <a:rPr lang="en-US" sz="1600" err="1">
                <a:solidFill>
                  <a:srgbClr val="71654F"/>
                </a:solidFill>
                <a:effectLst/>
                <a:latin typeface="Open Sans" panose="020B0606030504020204" pitchFamily="34" charset="0"/>
                <a:ea typeface="Open Sans" panose="020B0606030504020204" pitchFamily="34" charset="0"/>
                <a:cs typeface="Open Sans" panose="020B0606030504020204" pitchFamily="34" charset="0"/>
              </a:rPr>
              <a:t>Haga</a:t>
            </a:r>
            <a:r>
              <a:rPr lang="en-US" sz="1600">
                <a:solidFill>
                  <a:srgbClr val="71654F"/>
                </a:solidFill>
                <a:effectLst/>
                <a:latin typeface="Open Sans" panose="020B0606030504020204" pitchFamily="34" charset="0"/>
                <a:ea typeface="Open Sans" panose="020B0606030504020204" pitchFamily="34" charset="0"/>
                <a:cs typeface="Open Sans" panose="020B0606030504020204" pitchFamily="34" charset="0"/>
              </a:rPr>
              <a:t>, “Wearable Braille Reader”, presented at the IEEE GCCE, Kyoto Japan, </a:t>
            </a:r>
            <a:r>
              <a:rPr lang="en-US" sz="1600" u="sng">
                <a:solidFill>
                  <a:srgbClr val="0563C1"/>
                </a:solidFill>
                <a:effectLst/>
                <a:latin typeface="Open Sans" panose="020B0606030504020204" pitchFamily="34" charset="0"/>
                <a:ea typeface="Open Sans" panose="020B0606030504020204" pitchFamily="34" charset="0"/>
                <a:cs typeface="Open Sans" panose="020B0606030504020204" pitchFamily="34" charset="0"/>
                <a:hlinkClick r:id="rId5"/>
              </a:rPr>
              <a:t>https://doi.org/10.1109/GCCE53005.2021.9622028</a:t>
            </a:r>
            <a:r>
              <a:rPr lang="en-US" sz="1600">
                <a:effectLst/>
                <a:latin typeface="Open Sans" panose="020B0606030504020204" pitchFamily="34" charset="0"/>
                <a:ea typeface="Open Sans" panose="020B0606030504020204" pitchFamily="34" charset="0"/>
                <a:cs typeface="Open Sans" panose="020B0606030504020204" pitchFamily="34" charset="0"/>
              </a:rPr>
              <a:t> </a:t>
            </a:r>
            <a:r>
              <a:rPr lang="en-US" sz="1600">
                <a:solidFill>
                  <a:srgbClr val="71654F"/>
                </a:solidFill>
                <a:effectLst/>
                <a:latin typeface="Open Sans" panose="020B0606030504020204" pitchFamily="34" charset="0"/>
                <a:ea typeface="Open Sans" panose="020B0606030504020204" pitchFamily="34" charset="0"/>
                <a:cs typeface="Open Sans" panose="020B0606030504020204" pitchFamily="34" charset="0"/>
              </a:rPr>
              <a:t>, Dec 1, 2021. </a:t>
            </a:r>
            <a:endParaRPr lang="en-US" sz="1600" kern="1800">
              <a:solidFill>
                <a:srgbClr val="695D46"/>
              </a:solidFill>
              <a:effectLst/>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nSpc>
                <a:spcPct val="150000"/>
              </a:lnSpc>
              <a:buNone/>
            </a:pPr>
            <a:r>
              <a:rPr lang="en-US" sz="1600">
                <a:solidFill>
                  <a:srgbClr val="71654F"/>
                </a:solidFill>
                <a:effectLst/>
                <a:latin typeface="Open Sans" panose="020B0606030504020204" pitchFamily="34" charset="0"/>
                <a:ea typeface="Open Sans" panose="020B0606030504020204" pitchFamily="34" charset="0"/>
                <a:cs typeface="Open Sans" panose="020B0606030504020204" pitchFamily="34" charset="0"/>
              </a:rPr>
              <a:t>[4] Alexander </a:t>
            </a:r>
            <a:r>
              <a:rPr lang="en-US" sz="1600" err="1">
                <a:solidFill>
                  <a:srgbClr val="71654F"/>
                </a:solidFill>
                <a:effectLst/>
                <a:latin typeface="Open Sans" panose="020B0606030504020204" pitchFamily="34" charset="0"/>
                <a:ea typeface="Open Sans" panose="020B0606030504020204" pitchFamily="34" charset="0"/>
                <a:cs typeface="Open Sans" panose="020B0606030504020204" pitchFamily="34" charset="0"/>
              </a:rPr>
              <a:t>Russamanno</a:t>
            </a:r>
            <a:r>
              <a:rPr lang="en-US" sz="1600">
                <a:solidFill>
                  <a:srgbClr val="71654F"/>
                </a:solidFill>
                <a:effectLst/>
                <a:latin typeface="Open Sans" panose="020B0606030504020204" pitchFamily="34" charset="0"/>
                <a:ea typeface="Open Sans" panose="020B0606030504020204" pitchFamily="34" charset="0"/>
                <a:cs typeface="Open Sans" panose="020B0606030504020204" pitchFamily="34" charset="0"/>
              </a:rPr>
              <a:t>, “Refreshing Refreshable Braille Displays”, presented at the IEEE Transactions on Haptics, </a:t>
            </a:r>
            <a:r>
              <a:rPr lang="en-US" sz="1600" u="sng">
                <a:solidFill>
                  <a:srgbClr val="0563C1"/>
                </a:solidFill>
                <a:effectLst/>
                <a:latin typeface="Open Sans" panose="020B0606030504020204" pitchFamily="34" charset="0"/>
                <a:ea typeface="Open Sans" panose="020B0606030504020204" pitchFamily="34" charset="0"/>
                <a:cs typeface="Open Sans" panose="020B0606030504020204" pitchFamily="34" charset="0"/>
                <a:hlinkClick r:id="rId6"/>
              </a:rPr>
              <a:t>Refreshing Refreshable Braille Displays | IEEE Journals &amp; Magazine | IEEE Xplore</a:t>
            </a:r>
            <a:r>
              <a:rPr lang="en-US" sz="1600">
                <a:solidFill>
                  <a:srgbClr val="71654F"/>
                </a:solidFill>
                <a:effectLst/>
                <a:latin typeface="Open Sans" panose="020B0606030504020204" pitchFamily="34" charset="0"/>
                <a:ea typeface="Open Sans" panose="020B0606030504020204" pitchFamily="34" charset="0"/>
                <a:cs typeface="Open Sans" panose="020B0606030504020204" pitchFamily="34" charset="0"/>
              </a:rPr>
              <a:t>,</a:t>
            </a:r>
            <a:r>
              <a:rPr lang="en-US" sz="1600">
                <a:effectLst/>
                <a:latin typeface="Open Sans" panose="020B0606030504020204" pitchFamily="34" charset="0"/>
                <a:ea typeface="Open Sans" panose="020B0606030504020204" pitchFamily="34" charset="0"/>
                <a:cs typeface="Open Sans" panose="020B0606030504020204" pitchFamily="34" charset="0"/>
              </a:rPr>
              <a:t> </a:t>
            </a:r>
            <a:r>
              <a:rPr lang="en-US" sz="1600">
                <a:solidFill>
                  <a:srgbClr val="71654F"/>
                </a:solidFill>
                <a:effectLst/>
                <a:latin typeface="Open Sans" panose="020B0606030504020204" pitchFamily="34" charset="0"/>
                <a:ea typeface="Open Sans" panose="020B0606030504020204" pitchFamily="34" charset="0"/>
                <a:cs typeface="Open Sans" panose="020B0606030504020204" pitchFamily="34" charset="0"/>
              </a:rPr>
              <a:t>April 15, 2015. </a:t>
            </a:r>
            <a:endParaRPr lang="en-IN" sz="1600">
              <a:solidFill>
                <a:srgbClr val="71654F"/>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3347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150" y="362726"/>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a:solidFill>
                  <a:schemeClr val="accent1"/>
                </a:solidFill>
                <a:latin typeface="PT Sans Narrow"/>
                <a:ea typeface="PT Sans Narrow"/>
                <a:cs typeface="PT Sans Narrow"/>
                <a:sym typeface="PT Sans Narrow"/>
              </a:rPr>
              <a:t>References</a:t>
            </a:r>
            <a:endParaRPr/>
          </a:p>
        </p:txBody>
      </p:sp>
      <p:sp>
        <p:nvSpPr>
          <p:cNvPr id="163" name="Google Shape;163;p31"/>
          <p:cNvSpPr txBox="1">
            <a:spLocks noGrp="1"/>
          </p:cNvSpPr>
          <p:nvPr>
            <p:ph type="body" idx="1"/>
          </p:nvPr>
        </p:nvSpPr>
        <p:spPr>
          <a:xfrm>
            <a:off x="311150" y="1266825"/>
            <a:ext cx="8521700" cy="3302000"/>
          </a:xfrm>
          <a:prstGeom prst="rect">
            <a:avLst/>
          </a:prstGeom>
          <a:noFill/>
          <a:ln>
            <a:noFill/>
          </a:ln>
        </p:spPr>
        <p:txBody>
          <a:bodyPr spcFirstLastPara="1" wrap="square" lIns="91425" tIns="91425" rIns="91425" bIns="91425" anchor="t" anchorCtr="0">
            <a:noAutofit/>
          </a:bodyPr>
          <a:lstStyle/>
          <a:p>
            <a:pPr marL="0" indent="0">
              <a:buFont typeface="Arial" panose="020B0604020202020204" pitchFamily="34" charset="0"/>
              <a:buNone/>
              <a:defRPr/>
            </a:pP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[5] “How the Braille Alphabet Works”, </a:t>
            </a:r>
            <a:r>
              <a:rPr lang="en-US" sz="1600" u="sng">
                <a:solidFill>
                  <a:srgbClr val="0563C1"/>
                </a:solidFill>
                <a:latin typeface="Open Sans" panose="020B0606030504020204" pitchFamily="34" charset="0"/>
                <a:ea typeface="Open Sans" panose="020B0606030504020204" pitchFamily="34" charset="0"/>
                <a:cs typeface="Open Sans" panose="020B0606030504020204" pitchFamily="34" charset="0"/>
                <a:hlinkClick r:id="rId3"/>
              </a:rPr>
              <a:t>https://www.perkins.org/how-the-braille-alphabet-works/</a:t>
            </a:r>
            <a:endParaRPr lang="en-US" sz="1600" u="sng">
              <a:solidFill>
                <a:srgbClr val="0563C1"/>
              </a:solidFill>
              <a:latin typeface="Open Sans" panose="020B0606030504020204" pitchFamily="34" charset="0"/>
              <a:ea typeface="Open Sans" panose="020B0606030504020204" pitchFamily="34" charset="0"/>
              <a:cs typeface="Open Sans" panose="020B0606030504020204" pitchFamily="34" charset="0"/>
            </a:endParaRPr>
          </a:p>
          <a:p>
            <a:pPr marL="0" indent="0">
              <a:buFont typeface="Arial" panose="020B0604020202020204" pitchFamily="34" charset="0"/>
              <a:buNone/>
              <a:defRPr/>
            </a:pPr>
            <a:endPar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indent="0">
              <a:buFont typeface="Arial" panose="020B0604020202020204" pitchFamily="34" charset="0"/>
              <a:buNone/>
              <a:defRPr/>
            </a:pP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[6] ”Braille-Translator”, GitHub. </a:t>
            </a:r>
            <a:r>
              <a:rPr lang="en-US" sz="1600" u="sng">
                <a:solidFill>
                  <a:srgbClr val="0563C1"/>
                </a:solidFill>
                <a:latin typeface="Open Sans" panose="020B0606030504020204" pitchFamily="34" charset="0"/>
                <a:ea typeface="Open Sans" panose="020B0606030504020204" pitchFamily="34" charset="0"/>
                <a:cs typeface="Open Sans" panose="020B0606030504020204" pitchFamily="34" charset="0"/>
                <a:hlinkClick r:id="rId4"/>
              </a:rPr>
              <a:t>https://github.com/LazoCoder/Braille-Translator</a:t>
            </a:r>
            <a:r>
              <a:rPr lang="en-US" sz="1600">
                <a:latin typeface="Open Sans" panose="020B0606030504020204" pitchFamily="34" charset="0"/>
                <a:ea typeface="Open Sans" panose="020B0606030504020204" pitchFamily="34" charset="0"/>
                <a:cs typeface="Open Sans" panose="020B0606030504020204" pitchFamily="34" charset="0"/>
              </a:rPr>
              <a:t> </a:t>
            </a:r>
          </a:p>
          <a:p>
            <a:pPr marL="0" indent="0">
              <a:buFont typeface="Arial" panose="020B0604020202020204" pitchFamily="34" charset="0"/>
              <a:buNone/>
              <a:defRPr/>
            </a:pPr>
            <a:endPar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indent="0">
              <a:buFont typeface="Arial" panose="020B0604020202020204" pitchFamily="34" charset="0"/>
              <a:buNone/>
              <a:defRPr/>
            </a:pP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[7] ”Braille Authority of North America”. BANA. </a:t>
            </a:r>
            <a:r>
              <a:rPr lang="en-IN" sz="1600" u="sng" kern="1800">
                <a:solidFill>
                  <a:srgbClr val="0563C1"/>
                </a:solidFill>
                <a:latin typeface="Open Sans" panose="020B0606030504020204" pitchFamily="34" charset="0"/>
                <a:ea typeface="Open Sans" panose="020B0606030504020204" pitchFamily="34" charset="0"/>
                <a:cs typeface="Open Sans" panose="020B0606030504020204" pitchFamily="34" charset="0"/>
                <a:hlinkClick r:id="rId5"/>
              </a:rPr>
              <a:t>https://www.brailleauthority.org/ueb/symbols_list.pdf</a:t>
            </a: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 </a:t>
            </a:r>
          </a:p>
          <a:p>
            <a:pPr marL="0" indent="0">
              <a:buFont typeface="Arial" panose="020B0604020202020204" pitchFamily="34" charset="0"/>
              <a:buNone/>
              <a:defRPr/>
            </a:pPr>
            <a:endParaRPr lang="en-US" sz="1600" u="sng"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indent="0">
              <a:buFont typeface="Arial" panose="020B0604020202020204" pitchFamily="34" charset="0"/>
              <a:buNone/>
              <a:defRPr/>
            </a:pP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[8] “</a:t>
            </a:r>
            <a:r>
              <a:rPr lang="en-US" sz="1600" kern="1800" err="1">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ThinkerBell</a:t>
            </a:r>
            <a:r>
              <a:rPr lang="en-US" sz="1600"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 Labs”. </a:t>
            </a:r>
            <a:r>
              <a:rPr lang="en-US" sz="1600" u="sng"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hlinkClick r:id="rId6"/>
              </a:rPr>
              <a:t>https://www.thinkerbelllabs.com/</a:t>
            </a:r>
            <a:r>
              <a:rPr lang="en-US" sz="1600" u="sng" kern="1800">
                <a:solidFill>
                  <a:srgbClr val="695D46"/>
                </a:solidFill>
                <a:latin typeface="Open Sans" panose="020B0606030504020204" pitchFamily="34" charset="0"/>
                <a:ea typeface="Open Sans" panose="020B0606030504020204" pitchFamily="34" charset="0"/>
                <a:cs typeface="Open Sans" panose="020B0606030504020204" pitchFamily="34" charset="0"/>
                <a:sym typeface="Open Sans"/>
              </a:rPr>
              <a:t>  </a:t>
            </a:r>
          </a:p>
        </p:txBody>
      </p:sp>
    </p:spTree>
    <p:extLst>
      <p:ext uri="{BB962C8B-B14F-4D97-AF65-F5344CB8AC3E}">
        <p14:creationId xmlns:p14="http://schemas.microsoft.com/office/powerpoint/2010/main" val="209088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Google Shape;88;p16">
            <a:extLst>
              <a:ext uri="{FF2B5EF4-FFF2-40B4-BE49-F238E27FC236}">
                <a16:creationId xmlns:a16="http://schemas.microsoft.com/office/drawing/2014/main" id="{0E8CBBE3-F984-979E-9DC3-85C6200DC169}"/>
              </a:ext>
            </a:extLst>
          </p:cNvPr>
          <p:cNvSpPr txBox="1">
            <a:spLocks noGrp="1"/>
          </p:cNvSpPr>
          <p:nvPr>
            <p:ph type="title"/>
          </p:nvPr>
        </p:nvSpPr>
        <p:spPr>
          <a:xfrm>
            <a:off x="311150" y="242973"/>
            <a:ext cx="8521700" cy="708025"/>
          </a:xfrm>
        </p:spPr>
        <p:txBody>
          <a:bodyPr/>
          <a:lstStyle/>
          <a:p>
            <a:pPr algn="ctr" eaLnBrk="1" hangingPunct="1">
              <a:spcBef>
                <a:spcPct val="0"/>
              </a:spcBef>
              <a:spcAft>
                <a:spcPct val="0"/>
              </a:spcAft>
              <a:buClr>
                <a:schemeClr val="accent1"/>
              </a:buClr>
              <a:buFont typeface="PT Sans Narrow" panose="020B0506020203020204" pitchFamily="34" charset="0"/>
              <a:buNone/>
            </a:pPr>
            <a:r>
              <a:rPr lang="en-US" altLang="en-US" sz="3600" b="1">
                <a:solidFill>
                  <a:schemeClr val="accent1"/>
                </a:solidFill>
                <a:latin typeface="PT Sans Narrow" panose="020B0506020203020204" pitchFamily="34" charset="0"/>
                <a:cs typeface="Arial" panose="020B0604020202020204" pitchFamily="34" charset="0"/>
                <a:sym typeface="PT Sans Narrow" panose="020B0506020203020204" pitchFamily="34" charset="0"/>
              </a:rPr>
              <a:t>Contents</a:t>
            </a:r>
          </a:p>
        </p:txBody>
      </p:sp>
      <p:sp>
        <p:nvSpPr>
          <p:cNvPr id="13315" name="Google Shape;89;p16">
            <a:extLst>
              <a:ext uri="{FF2B5EF4-FFF2-40B4-BE49-F238E27FC236}">
                <a16:creationId xmlns:a16="http://schemas.microsoft.com/office/drawing/2014/main" id="{CF520353-B765-11D0-F111-527AC49576F8}"/>
              </a:ext>
            </a:extLst>
          </p:cNvPr>
          <p:cNvSpPr txBox="1">
            <a:spLocks noGrp="1"/>
          </p:cNvSpPr>
          <p:nvPr>
            <p:ph type="body" idx="1"/>
          </p:nvPr>
        </p:nvSpPr>
        <p:spPr>
          <a:xfrm>
            <a:off x="622300" y="1157478"/>
            <a:ext cx="7726246" cy="3477039"/>
          </a:xfrm>
        </p:spPr>
        <p:txBody>
          <a:bodyPr/>
          <a:lstStyle/>
          <a:p>
            <a:pPr marL="342900" eaLnBrk="1" hangingPunct="1">
              <a:spcBef>
                <a:spcPct val="0"/>
              </a:spcBef>
              <a:spcAft>
                <a:spcPts val="1600"/>
              </a:spcAft>
              <a:buClr>
                <a:srgbClr val="695D46"/>
              </a:buClr>
              <a:buFont typeface="+mj-lt"/>
              <a:buAutoNum type="arabicPeriod"/>
            </a:pPr>
            <a:r>
              <a:rPr lang="en-US" altLang="en-US" sz="1800" dirty="0">
                <a:solidFill>
                  <a:srgbClr val="695D46"/>
                </a:solidFill>
                <a:latin typeface="Open Sans" panose="020B0606030504020204" pitchFamily="34" charset="0"/>
                <a:cs typeface="Arial" panose="020B0604020202020204" pitchFamily="34" charset="0"/>
                <a:sym typeface="Open Sans" panose="020B0606030504020204" pitchFamily="34" charset="0"/>
              </a:rPr>
              <a:t>Introduction &amp; Objectives</a:t>
            </a:r>
          </a:p>
          <a:p>
            <a:pPr marL="342900" eaLnBrk="1" hangingPunct="1">
              <a:spcBef>
                <a:spcPct val="0"/>
              </a:spcBef>
              <a:spcAft>
                <a:spcPts val="1600"/>
              </a:spcAft>
              <a:buClr>
                <a:srgbClr val="695D46"/>
              </a:buClr>
              <a:buFont typeface="+mj-lt"/>
              <a:buAutoNum type="arabicPeriod"/>
            </a:pPr>
            <a:r>
              <a:rPr lang="en-US" altLang="en-US" sz="1800" dirty="0">
                <a:solidFill>
                  <a:srgbClr val="695D46"/>
                </a:solidFill>
                <a:latin typeface="Open Sans" panose="020B0606030504020204" pitchFamily="34" charset="0"/>
                <a:cs typeface="Arial" panose="020B0604020202020204" pitchFamily="34" charset="0"/>
                <a:sym typeface="Open Sans" panose="020B0606030504020204" pitchFamily="34" charset="0"/>
              </a:rPr>
              <a:t>Literature Survey</a:t>
            </a:r>
          </a:p>
          <a:p>
            <a:pPr marL="342900" eaLnBrk="1" hangingPunct="1">
              <a:spcBef>
                <a:spcPct val="0"/>
              </a:spcBef>
              <a:spcAft>
                <a:spcPts val="1600"/>
              </a:spcAft>
              <a:buClr>
                <a:srgbClr val="695D46"/>
              </a:buClr>
              <a:buFont typeface="+mj-lt"/>
              <a:buAutoNum type="arabicPeriod"/>
            </a:pPr>
            <a:r>
              <a:rPr lang="en-US" altLang="en-US" sz="1800" dirty="0">
                <a:solidFill>
                  <a:srgbClr val="695D46"/>
                </a:solidFill>
                <a:latin typeface="Open Sans" panose="020B0606030504020204" pitchFamily="34" charset="0"/>
                <a:cs typeface="Arial" panose="020B0604020202020204" pitchFamily="34" charset="0"/>
                <a:sym typeface="Open Sans" panose="020B0606030504020204" pitchFamily="34" charset="0"/>
              </a:rPr>
              <a:t>Proposed Method</a:t>
            </a:r>
          </a:p>
          <a:p>
            <a:pPr marL="342900" eaLnBrk="1" hangingPunct="1">
              <a:spcBef>
                <a:spcPct val="0"/>
              </a:spcBef>
              <a:spcAft>
                <a:spcPts val="1600"/>
              </a:spcAft>
              <a:buClr>
                <a:srgbClr val="695D46"/>
              </a:buClr>
              <a:buFont typeface="+mj-lt"/>
              <a:buAutoNum type="arabicPeriod"/>
            </a:pPr>
            <a:r>
              <a:rPr lang="en-IN" altLang="en-US" sz="1800" dirty="0">
                <a:solidFill>
                  <a:srgbClr val="695D46"/>
                </a:solidFill>
                <a:latin typeface="Open Sans" panose="020B0606030504020204" pitchFamily="34" charset="0"/>
                <a:cs typeface="Arial" panose="020B0604020202020204" pitchFamily="34" charset="0"/>
                <a:sym typeface="Open Sans" panose="020B0606030504020204" pitchFamily="34" charset="0"/>
              </a:rPr>
              <a:t>Feasibility Analysis</a:t>
            </a:r>
          </a:p>
          <a:p>
            <a:pPr marL="342900" eaLnBrk="1" hangingPunct="1">
              <a:spcBef>
                <a:spcPct val="0"/>
              </a:spcBef>
              <a:spcAft>
                <a:spcPts val="1600"/>
              </a:spcAft>
              <a:buClr>
                <a:srgbClr val="695D46"/>
              </a:buClr>
              <a:buFont typeface="+mj-lt"/>
              <a:buAutoNum type="arabicPeriod"/>
            </a:pPr>
            <a:r>
              <a:rPr lang="en-IN" altLang="en-US" sz="1800" dirty="0">
                <a:solidFill>
                  <a:srgbClr val="695D46"/>
                </a:solidFill>
                <a:latin typeface="Open Sans" panose="020B0606030504020204" pitchFamily="34" charset="0"/>
                <a:cs typeface="Arial" panose="020B0604020202020204" pitchFamily="34" charset="0"/>
                <a:sym typeface="Open Sans" panose="020B0606030504020204" pitchFamily="34" charset="0"/>
              </a:rPr>
              <a:t>Impact or Usefulness of the Solution</a:t>
            </a:r>
          </a:p>
          <a:p>
            <a:pPr marL="342900" eaLnBrk="1" hangingPunct="1">
              <a:spcBef>
                <a:spcPct val="0"/>
              </a:spcBef>
              <a:spcAft>
                <a:spcPts val="1600"/>
              </a:spcAft>
              <a:buClr>
                <a:srgbClr val="695D46"/>
              </a:buClr>
              <a:buFont typeface="+mj-lt"/>
              <a:buAutoNum type="arabicPeriod"/>
            </a:pPr>
            <a:r>
              <a:rPr lang="en-IN" altLang="en-US" sz="1800" dirty="0">
                <a:solidFill>
                  <a:srgbClr val="695D46"/>
                </a:solidFill>
                <a:latin typeface="Open Sans" panose="020B0606030504020204" pitchFamily="34" charset="0"/>
                <a:cs typeface="Arial" panose="020B0604020202020204" pitchFamily="34" charset="0"/>
                <a:sym typeface="Open Sans" panose="020B0606030504020204" pitchFamily="34" charset="0"/>
              </a:rPr>
              <a:t>Conclusion</a:t>
            </a:r>
          </a:p>
          <a:p>
            <a:pPr marL="342900" eaLnBrk="1" hangingPunct="1">
              <a:spcBef>
                <a:spcPct val="0"/>
              </a:spcBef>
              <a:spcAft>
                <a:spcPts val="1600"/>
              </a:spcAft>
              <a:buClr>
                <a:srgbClr val="695D46"/>
              </a:buClr>
              <a:buFont typeface="+mj-lt"/>
              <a:buAutoNum type="arabicPeriod"/>
            </a:pPr>
            <a:r>
              <a:rPr lang="en-IN" altLang="en-US" sz="1800" dirty="0">
                <a:solidFill>
                  <a:srgbClr val="695D46"/>
                </a:solidFill>
                <a:latin typeface="Open Sans" panose="020B0606030504020204" pitchFamily="34" charset="0"/>
                <a:cs typeface="Arial" panose="020B0604020202020204" pitchFamily="34" charset="0"/>
                <a:sym typeface="Open Sans" panose="020B0606030504020204" pitchFamily="34" charset="0"/>
              </a:rPr>
              <a:t>References</a:t>
            </a:r>
            <a:endParaRPr lang="en-US" altLang="en-US" sz="1800" dirty="0">
              <a:solidFill>
                <a:srgbClr val="695D46"/>
              </a:solidFill>
              <a:latin typeface="Open Sans" panose="020B0606030504020204" pitchFamily="34" charset="0"/>
              <a:cs typeface="Arial" panose="020B0604020202020204" pitchFamily="34" charset="0"/>
              <a:sym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4F7FFDA1-1A17-295E-ED79-27B71FCA6656}"/>
            </a:ext>
          </a:extLst>
        </p:cNvPr>
        <p:cNvGrpSpPr/>
        <p:nvPr/>
      </p:nvGrpSpPr>
      <p:grpSpPr>
        <a:xfrm>
          <a:off x="0" y="0"/>
          <a:ext cx="0" cy="0"/>
          <a:chOff x="0" y="0"/>
          <a:chExt cx="0" cy="0"/>
        </a:xfrm>
      </p:grpSpPr>
      <p:sp>
        <p:nvSpPr>
          <p:cNvPr id="57" name="Google Shape;57;p8">
            <a:extLst>
              <a:ext uri="{FF2B5EF4-FFF2-40B4-BE49-F238E27FC236}">
                <a16:creationId xmlns:a16="http://schemas.microsoft.com/office/drawing/2014/main" id="{AFF09944-D5F9-C0CA-59BD-6F1DCE430CB5}"/>
              </a:ext>
            </a:extLst>
          </p:cNvPr>
          <p:cNvSpPr txBox="1">
            <a:spLocks noGrp="1"/>
          </p:cNvSpPr>
          <p:nvPr>
            <p:ph type="title"/>
          </p:nvPr>
        </p:nvSpPr>
        <p:spPr>
          <a:xfrm>
            <a:off x="292404" y="257143"/>
            <a:ext cx="8559300" cy="5541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a:latin typeface="PT Sans Narrow" panose="020B0506020203020204" pitchFamily="34" charset="0"/>
                <a:ea typeface="Open Sans" panose="020B0606030504020204" pitchFamily="34" charset="0"/>
                <a:cs typeface="Open Sans" panose="020B0606030504020204" pitchFamily="34" charset="0"/>
              </a:rPr>
              <a:t>Introduction </a:t>
            </a:r>
            <a:endParaRPr>
              <a:latin typeface="PT Sans Narrow" panose="020B0506020203020204" pitchFamily="34" charset="0"/>
              <a:ea typeface="Open Sans" panose="020B0606030504020204" pitchFamily="34" charset="0"/>
              <a:cs typeface="Open Sans" panose="020B0606030504020204" pitchFamily="34" charset="0"/>
            </a:endParaRPr>
          </a:p>
        </p:txBody>
      </p:sp>
      <p:sp>
        <p:nvSpPr>
          <p:cNvPr id="58" name="Google Shape;58;p8">
            <a:extLst>
              <a:ext uri="{FF2B5EF4-FFF2-40B4-BE49-F238E27FC236}">
                <a16:creationId xmlns:a16="http://schemas.microsoft.com/office/drawing/2014/main" id="{481367F1-F70C-A9BA-296B-55B5185194D6}"/>
              </a:ext>
            </a:extLst>
          </p:cNvPr>
          <p:cNvSpPr txBox="1"/>
          <p:nvPr/>
        </p:nvSpPr>
        <p:spPr>
          <a:xfrm>
            <a:off x="389940" y="1133480"/>
            <a:ext cx="8129592" cy="3477860"/>
          </a:xfrm>
          <a:prstGeom prst="rect">
            <a:avLst/>
          </a:prstGeom>
          <a:noFill/>
          <a:ln>
            <a:noFill/>
          </a:ln>
        </p:spPr>
        <p:txBody>
          <a:bodyPr spcFirstLastPara="1" wrap="square" lIns="0" tIns="53325" rIns="0" bIns="0" anchor="t" anchorCtr="0">
            <a:spAutoFit/>
          </a:bodyPr>
          <a:lstStyle/>
          <a:p>
            <a:pPr marL="12700" lvl="0" indent="0" rtl="0">
              <a:lnSpc>
                <a:spcPct val="100000"/>
              </a:lnSpc>
              <a:spcBef>
                <a:spcPts val="0"/>
              </a:spcBef>
              <a:spcAft>
                <a:spcPts val="0"/>
              </a:spcAft>
              <a:buNone/>
            </a:pPr>
            <a:r>
              <a:rPr lang="en-US" sz="2000" u="sng"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rPr>
              <a:t>Problem Statement:</a:t>
            </a:r>
            <a:endParaRPr sz="20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Times New Roman"/>
            </a:endParaRPr>
          </a:p>
          <a:p>
            <a:pPr marL="12700" lvl="0" indent="0" algn="just" rtl="0">
              <a:lnSpc>
                <a:spcPct val="100000"/>
              </a:lnSpc>
              <a:spcBef>
                <a:spcPts val="325"/>
              </a:spcBef>
              <a:spcAft>
                <a:spcPts val="0"/>
              </a:spcAft>
              <a:buNone/>
            </a:pPr>
            <a:r>
              <a:rPr lang="en-US" sz="2000" dirty="0">
                <a:solidFill>
                  <a:schemeClr val="bg2"/>
                </a:solidFill>
                <a:latin typeface="Open Sans" panose="020B0606030504020204" pitchFamily="34" charset="0"/>
                <a:ea typeface="Open Sans" panose="020B0606030504020204" pitchFamily="34" charset="0"/>
                <a:cs typeface="Open Sans" panose="020B0606030504020204" pitchFamily="34" charset="0"/>
              </a:rPr>
              <a:t>Individuals with visual impairments encounter significant challenges in accessing affordable, user-friendly Braille education tools. Existing solutions are often high-cost and mechanically intricate, limiting accessibility. This project proposes the development of a compact, energy-efficient, and cost-effective Braille learning device that translates digital text into tactile feedback using a simplified motor-actuated system. By prioritizing ergonomic design and reduced power consumption, the device offers an accessible solution that enhances Braille literacy and digital text accessibility for the visually impaired</a:t>
            </a:r>
            <a:endParaRPr lang="en-US" sz="2000" dirty="0">
              <a:solidFill>
                <a:schemeClr val="bg2"/>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Times New Roman"/>
            </a:endParaRPr>
          </a:p>
        </p:txBody>
      </p:sp>
    </p:spTree>
    <p:extLst>
      <p:ext uri="{BB962C8B-B14F-4D97-AF65-F5344CB8AC3E}">
        <p14:creationId xmlns:p14="http://schemas.microsoft.com/office/powerpoint/2010/main" val="380086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292404" y="237221"/>
            <a:ext cx="8559300" cy="5541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a:latin typeface="PT Sans Narrow" panose="020B0506020203020204" pitchFamily="34" charset="0"/>
                <a:ea typeface="Open Sans" panose="020B0606030504020204" pitchFamily="34" charset="0"/>
                <a:cs typeface="Open Sans" panose="020B0606030504020204" pitchFamily="34" charset="0"/>
              </a:rPr>
              <a:t>Objectives </a:t>
            </a:r>
            <a:endParaRPr>
              <a:latin typeface="PT Sans Narrow" panose="020B0506020203020204" pitchFamily="34" charset="0"/>
              <a:ea typeface="Open Sans" panose="020B0606030504020204" pitchFamily="34" charset="0"/>
              <a:cs typeface="Open Sans" panose="020B0606030504020204" pitchFamily="34" charset="0"/>
            </a:endParaRPr>
          </a:p>
        </p:txBody>
      </p:sp>
      <p:sp>
        <p:nvSpPr>
          <p:cNvPr id="58" name="Google Shape;58;p8"/>
          <p:cNvSpPr txBox="1"/>
          <p:nvPr/>
        </p:nvSpPr>
        <p:spPr>
          <a:xfrm>
            <a:off x="642699" y="1000811"/>
            <a:ext cx="8091300" cy="3747165"/>
          </a:xfrm>
          <a:prstGeom prst="rect">
            <a:avLst/>
          </a:prstGeom>
          <a:noFill/>
          <a:ln>
            <a:noFill/>
          </a:ln>
        </p:spPr>
        <p:txBody>
          <a:bodyPr spcFirstLastPara="1" wrap="square" lIns="0" tIns="53325" rIns="0" bIns="0" anchor="t" anchorCtr="0">
            <a:spAutoFit/>
          </a:bodyPr>
          <a:lstStyle/>
          <a:p>
            <a:pPr marL="469900" indent="-457200">
              <a:lnSpc>
                <a:spcPct val="200000"/>
              </a:lnSpc>
              <a:spcBef>
                <a:spcPts val="0"/>
              </a:spcBef>
              <a:spcAft>
                <a:spcPts val="0"/>
              </a:spcAft>
              <a:buFont typeface="+mj-lt"/>
              <a:buAutoNum type="arabicPeriod"/>
            </a:pPr>
            <a:r>
              <a:rPr lang="en-IN" sz="2000" dirty="0">
                <a:solidFill>
                  <a:schemeClr val="bg2"/>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Times New Roman"/>
              </a:rPr>
              <a:t>Creating a system to convert digital text to tactile feedback</a:t>
            </a:r>
          </a:p>
          <a:p>
            <a:pPr marL="469900" indent="-457200">
              <a:lnSpc>
                <a:spcPct val="200000"/>
              </a:lnSpc>
              <a:spcBef>
                <a:spcPts val="0"/>
              </a:spcBef>
              <a:spcAft>
                <a:spcPts val="0"/>
              </a:spcAft>
              <a:buFont typeface="+mj-lt"/>
              <a:buAutoNum type="arabicPeriod"/>
            </a:pPr>
            <a:r>
              <a:rPr lang="en-IN" sz="2000" dirty="0">
                <a:solidFill>
                  <a:schemeClr val="bg2"/>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Times New Roman"/>
              </a:rPr>
              <a:t>Implementing a system that reads data in txt format and translates the content in real time using servo actuated braille dots</a:t>
            </a:r>
          </a:p>
          <a:p>
            <a:pPr marL="469900" lvl="0" indent="-457200" algn="l" rtl="0">
              <a:lnSpc>
                <a:spcPct val="200000"/>
              </a:lnSpc>
              <a:spcBef>
                <a:spcPts val="0"/>
              </a:spcBef>
              <a:spcAft>
                <a:spcPts val="0"/>
              </a:spcAft>
              <a:buFont typeface="+mj-lt"/>
              <a:buAutoNum type="arabicPeriod"/>
            </a:pPr>
            <a:r>
              <a:rPr lang="en-IN" sz="2000" dirty="0">
                <a:solidFill>
                  <a:schemeClr val="bg2"/>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Times New Roman"/>
              </a:rPr>
              <a:t>Reading and writing data in txt format using SPIFFS </a:t>
            </a:r>
          </a:p>
          <a:p>
            <a:pPr marL="469900" lvl="0" indent="-457200" algn="l" rtl="0">
              <a:lnSpc>
                <a:spcPct val="200000"/>
              </a:lnSpc>
              <a:spcBef>
                <a:spcPts val="0"/>
              </a:spcBef>
              <a:spcAft>
                <a:spcPts val="0"/>
              </a:spcAft>
              <a:buFont typeface="+mj-lt"/>
              <a:buAutoNum type="arabicPeriod"/>
            </a:pPr>
            <a:r>
              <a:rPr lang="en-IN" sz="2000" dirty="0">
                <a:solidFill>
                  <a:schemeClr val="bg2"/>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Times New Roman"/>
              </a:rPr>
              <a:t>Sequentially translate characters to braille for easy reading</a:t>
            </a:r>
          </a:p>
        </p:txBody>
      </p:sp>
    </p:spTree>
    <p:extLst>
      <p:ext uri="{BB962C8B-B14F-4D97-AF65-F5344CB8AC3E}">
        <p14:creationId xmlns:p14="http://schemas.microsoft.com/office/powerpoint/2010/main" val="207090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0" y="250856"/>
            <a:ext cx="9144000" cy="5541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a:latin typeface="PT Sans Narrow" panose="020B0506020203020204" pitchFamily="34" charset="0"/>
                <a:ea typeface="Open Sans" panose="020B0606030504020204" pitchFamily="34" charset="0"/>
                <a:cs typeface="Open Sans" panose="020B0606030504020204" pitchFamily="34" charset="0"/>
              </a:rPr>
              <a:t>Literature Survey</a:t>
            </a:r>
            <a:endParaRPr>
              <a:latin typeface="PT Sans Narrow" panose="020B0506020203020204" pitchFamily="34" charset="0"/>
              <a:ea typeface="Open Sans" panose="020B0606030504020204" pitchFamily="34" charset="0"/>
              <a:cs typeface="Open Sans" panose="020B0606030504020204" pitchFamily="34" charset="0"/>
            </a:endParaRPr>
          </a:p>
        </p:txBody>
      </p:sp>
      <p:graphicFrame>
        <p:nvGraphicFramePr>
          <p:cNvPr id="77" name="Google Shape;77;p11"/>
          <p:cNvGraphicFramePr/>
          <p:nvPr>
            <p:extLst>
              <p:ext uri="{D42A27DB-BD31-4B8C-83A1-F6EECF244321}">
                <p14:modId xmlns:p14="http://schemas.microsoft.com/office/powerpoint/2010/main" val="2953584444"/>
              </p:ext>
            </p:extLst>
          </p:nvPr>
        </p:nvGraphicFramePr>
        <p:xfrm>
          <a:off x="788875" y="1105239"/>
          <a:ext cx="7724000" cy="3802550"/>
        </p:xfrm>
        <a:graphic>
          <a:graphicData uri="http://schemas.openxmlformats.org/drawingml/2006/table">
            <a:tbl>
              <a:tblPr>
                <a:noFill/>
              </a:tblPr>
              <a:tblGrid>
                <a:gridCol w="436300">
                  <a:extLst>
                    <a:ext uri="{9D8B030D-6E8A-4147-A177-3AD203B41FA5}">
                      <a16:colId xmlns:a16="http://schemas.microsoft.com/office/drawing/2014/main" val="20000"/>
                    </a:ext>
                  </a:extLst>
                </a:gridCol>
                <a:gridCol w="1748484">
                  <a:extLst>
                    <a:ext uri="{9D8B030D-6E8A-4147-A177-3AD203B41FA5}">
                      <a16:colId xmlns:a16="http://schemas.microsoft.com/office/drawing/2014/main" val="20001"/>
                    </a:ext>
                  </a:extLst>
                </a:gridCol>
                <a:gridCol w="1665248">
                  <a:extLst>
                    <a:ext uri="{9D8B030D-6E8A-4147-A177-3AD203B41FA5}">
                      <a16:colId xmlns:a16="http://schemas.microsoft.com/office/drawing/2014/main" val="20002"/>
                    </a:ext>
                  </a:extLst>
                </a:gridCol>
                <a:gridCol w="3873968">
                  <a:extLst>
                    <a:ext uri="{9D8B030D-6E8A-4147-A177-3AD203B41FA5}">
                      <a16:colId xmlns:a16="http://schemas.microsoft.com/office/drawing/2014/main" val="20003"/>
                    </a:ext>
                  </a:extLst>
                </a:gridCol>
              </a:tblGrid>
              <a:tr h="958249">
                <a:tc>
                  <a:txBody>
                    <a:bodyPr/>
                    <a:lstStyle/>
                    <a:p>
                      <a:pPr marL="0" lvl="0" indent="0" algn="l" rtl="0">
                        <a:spcBef>
                          <a:spcPts val="0"/>
                        </a:spcBef>
                        <a:spcAft>
                          <a:spcPts val="0"/>
                        </a:spcAft>
                        <a:buNone/>
                      </a:pPr>
                      <a:r>
                        <a:rPr lang="en-US">
                          <a:solidFill>
                            <a:schemeClr val="bg2"/>
                          </a:solidFill>
                          <a:latin typeface="Open Sans" panose="020B0606030504020204" pitchFamily="34" charset="0"/>
                          <a:ea typeface="Open Sans" panose="020B0606030504020204" pitchFamily="34" charset="0"/>
                          <a:cs typeface="Open Sans" panose="020B0606030504020204" pitchFamily="34" charset="0"/>
                        </a:rPr>
                        <a:t>Sr. No</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bg2"/>
                          </a:solidFill>
                          <a:latin typeface="Open Sans" panose="020B0606030504020204" pitchFamily="34" charset="0"/>
                          <a:ea typeface="Open Sans" panose="020B0606030504020204" pitchFamily="34" charset="0"/>
                          <a:cs typeface="Open Sans" panose="020B0606030504020204" pitchFamily="34" charset="0"/>
                        </a:rPr>
                        <a:t>Paper/Patent Title or other literature</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Clr>
                          <a:schemeClr val="dk1"/>
                        </a:buClr>
                        <a:buSzPts val="1100"/>
                        <a:buFont typeface="Arial"/>
                        <a:buNone/>
                      </a:pPr>
                      <a:r>
                        <a:rPr lang="en-US">
                          <a:solidFill>
                            <a:schemeClr val="bg2"/>
                          </a:solidFill>
                          <a:latin typeface="Open Sans" panose="020B0606030504020204" pitchFamily="34" charset="0"/>
                          <a:ea typeface="Open Sans" panose="020B0606030504020204" pitchFamily="34" charset="0"/>
                          <a:cs typeface="Open Sans" panose="020B0606030504020204" pitchFamily="34" charset="0"/>
                        </a:rPr>
                        <a:t>referred</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bg2"/>
                          </a:solidFill>
                          <a:latin typeface="Open Sans" panose="020B0606030504020204" pitchFamily="34" charset="0"/>
                          <a:ea typeface="Open Sans" panose="020B0606030504020204" pitchFamily="34" charset="0"/>
                          <a:cs typeface="Open Sans" panose="020B0606030504020204" pitchFamily="34" charset="0"/>
                        </a:rPr>
                        <a:t>Patent</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Clr>
                          <a:schemeClr val="dk1"/>
                        </a:buClr>
                        <a:buSzPts val="1100"/>
                        <a:buFont typeface="Arial"/>
                        <a:buNone/>
                      </a:pPr>
                      <a:r>
                        <a:rPr lang="en-US">
                          <a:solidFill>
                            <a:schemeClr val="bg2"/>
                          </a:solidFill>
                          <a:latin typeface="Open Sans" panose="020B0606030504020204" pitchFamily="34" charset="0"/>
                          <a:ea typeface="Open Sans" panose="020B0606030504020204" pitchFamily="34" charset="0"/>
                          <a:cs typeface="Open Sans" panose="020B0606030504020204" pitchFamily="34" charset="0"/>
                        </a:rPr>
                        <a:t>No./ISBN No.</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tc>
                <a:tc>
                  <a:txBody>
                    <a:bodyPr/>
                    <a:lstStyle/>
                    <a:p>
                      <a:pPr marL="0" lvl="0" indent="0" algn="l" rtl="0">
                        <a:spcBef>
                          <a:spcPts val="0"/>
                        </a:spcBef>
                        <a:spcAft>
                          <a:spcPts val="0"/>
                        </a:spcAft>
                        <a:buNone/>
                      </a:pPr>
                      <a:r>
                        <a:rPr lang="en-US">
                          <a:solidFill>
                            <a:schemeClr val="bg2"/>
                          </a:solidFill>
                          <a:latin typeface="Open Sans" panose="020B0606030504020204" pitchFamily="34" charset="0"/>
                          <a:ea typeface="Open Sans" panose="020B0606030504020204" pitchFamily="34" charset="0"/>
                          <a:cs typeface="Open Sans" panose="020B0606030504020204" pitchFamily="34" charset="0"/>
                        </a:rPr>
                        <a:t>Remarks</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tc>
                <a:extLst>
                  <a:ext uri="{0D108BD9-81ED-4DB2-BD59-A6C34878D82A}">
                    <a16:rowId xmlns:a16="http://schemas.microsoft.com/office/drawing/2014/main" val="10000"/>
                  </a:ext>
                </a:extLst>
              </a:tr>
              <a:tr h="1383130">
                <a:tc>
                  <a:txBody>
                    <a:bodyPr/>
                    <a:lstStyle/>
                    <a:p>
                      <a:pPr marL="0" lvl="0" indent="0" algn="l" rtl="0">
                        <a:spcBef>
                          <a:spcPts val="0"/>
                        </a:spcBef>
                        <a:spcAft>
                          <a:spcPts val="0"/>
                        </a:spcAft>
                        <a:buNone/>
                      </a:pPr>
                      <a:r>
                        <a:rPr lang="en-US">
                          <a:solidFill>
                            <a:schemeClr val="bg2"/>
                          </a:solidFill>
                          <a:latin typeface="Open Sans" panose="020B0606030504020204" pitchFamily="34" charset="0"/>
                          <a:ea typeface="Open Sans" panose="020B0606030504020204" pitchFamily="34" charset="0"/>
                          <a:cs typeface="Open Sans" panose="020B0606030504020204" pitchFamily="34" charset="0"/>
                        </a:rPr>
                        <a:t>1.</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tc>
                <a:tc>
                  <a:txBody>
                    <a:bodyPr/>
                    <a:lstStyle/>
                    <a:p>
                      <a:pPr marL="0" lvl="0" indent="0" algn="l" rtl="0">
                        <a:spcBef>
                          <a:spcPts val="0"/>
                        </a:spcBef>
                        <a:spcAft>
                          <a:spcPts val="0"/>
                        </a:spcAft>
                        <a:buNone/>
                      </a:pPr>
                      <a:r>
                        <a:rPr lang="en-IN">
                          <a:solidFill>
                            <a:schemeClr val="bg2"/>
                          </a:solidFill>
                          <a:latin typeface="Open Sans" panose="020B0606030504020204" pitchFamily="34" charset="0"/>
                          <a:ea typeface="Open Sans" panose="020B0606030504020204" pitchFamily="34" charset="0"/>
                          <a:cs typeface="Open Sans" panose="020B0606030504020204" pitchFamily="34" charset="0"/>
                        </a:rPr>
                        <a:t>Smart Interactive System for Braille Learning</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tc>
                <a:tc>
                  <a:txBody>
                    <a:bodyPr/>
                    <a:lstStyle/>
                    <a:p>
                      <a:r>
                        <a:rPr lang="en-IN" sz="1400" b="0" i="0" u="none" strike="noStrike" cap="none">
                          <a:solidFill>
                            <a:schemeClr val="bg2"/>
                          </a:solidFill>
                          <a:effectLst/>
                          <a:latin typeface="Open Sans" panose="020B0606030504020204" pitchFamily="34" charset="0"/>
                          <a:ea typeface="Open Sans" panose="020B0606030504020204" pitchFamily="34" charset="0"/>
                          <a:cs typeface="Open Sans" panose="020B0606030504020204" pitchFamily="34" charset="0"/>
                          <a:sym typeface="Arial"/>
                        </a:rPr>
                        <a:t>AU2022218635B2</a:t>
                      </a:r>
                    </a:p>
                  </a:txBody>
                  <a:tcPr marL="91425" marR="91425" marT="91425" marB="91425"/>
                </a:tc>
                <a:tc>
                  <a:txBody>
                    <a:bodyPr/>
                    <a:lstStyle/>
                    <a:p>
                      <a:pPr marL="0" lvl="0" indent="0" algn="l" rtl="0">
                        <a:spcBef>
                          <a:spcPts val="0"/>
                        </a:spcBef>
                        <a:spcAft>
                          <a:spcPts val="0"/>
                        </a:spcAft>
                        <a:buNone/>
                      </a:pPr>
                      <a:r>
                        <a:rPr lang="en-US">
                          <a:solidFill>
                            <a:schemeClr val="bg2"/>
                          </a:solidFill>
                          <a:latin typeface="Open Sans" panose="020B0606030504020204" pitchFamily="34" charset="0"/>
                          <a:ea typeface="Open Sans" panose="020B0606030504020204" pitchFamily="34" charset="0"/>
                          <a:cs typeface="Open Sans" panose="020B0606030504020204" pitchFamily="34" charset="0"/>
                        </a:rPr>
                        <a:t>A smart, interactive Braille learning system with tactile feedback, audio, and internet connectivity for remote updates and tracking.</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tc>
                <a:extLst>
                  <a:ext uri="{0D108BD9-81ED-4DB2-BD59-A6C34878D82A}">
                    <a16:rowId xmlns:a16="http://schemas.microsoft.com/office/drawing/2014/main" val="10001"/>
                  </a:ext>
                </a:extLst>
              </a:tr>
              <a:tr h="1383130">
                <a:tc>
                  <a:txBody>
                    <a:bodyPr/>
                    <a:lstStyle/>
                    <a:p>
                      <a:pPr marL="0" lvl="0" indent="0" algn="l" rtl="0">
                        <a:spcBef>
                          <a:spcPts val="0"/>
                        </a:spcBef>
                        <a:spcAft>
                          <a:spcPts val="0"/>
                        </a:spcAft>
                        <a:buNone/>
                      </a:pPr>
                      <a:r>
                        <a:rPr lang="en-US">
                          <a:solidFill>
                            <a:schemeClr val="bg2"/>
                          </a:solidFill>
                          <a:latin typeface="Open Sans" panose="020B0606030504020204" pitchFamily="34" charset="0"/>
                          <a:ea typeface="Open Sans" panose="020B0606030504020204" pitchFamily="34" charset="0"/>
                          <a:cs typeface="Open Sans" panose="020B0606030504020204" pitchFamily="34" charset="0"/>
                        </a:rPr>
                        <a:t>2. </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tc>
                <a:tc>
                  <a:txBody>
                    <a:bodyPr/>
                    <a:lstStyle/>
                    <a:p>
                      <a:pPr marL="0" lvl="0" indent="0" algn="l" rtl="0">
                        <a:spcBef>
                          <a:spcPts val="0"/>
                        </a:spcBef>
                        <a:spcAft>
                          <a:spcPts val="0"/>
                        </a:spcAft>
                        <a:buNone/>
                      </a:pPr>
                      <a:r>
                        <a:rPr lang="en-IN">
                          <a:solidFill>
                            <a:schemeClr val="bg2"/>
                          </a:solidFill>
                          <a:latin typeface="Open Sans" panose="020B0606030504020204" pitchFamily="34" charset="0"/>
                          <a:ea typeface="Open Sans" panose="020B0606030504020204" pitchFamily="34" charset="0"/>
                          <a:cs typeface="Open Sans" panose="020B0606030504020204" pitchFamily="34" charset="0"/>
                        </a:rPr>
                        <a:t>Electromagnetic Solenoid Actuator</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tc>
                <a:tc>
                  <a:txBody>
                    <a:bodyPr/>
                    <a:lstStyle/>
                    <a:p>
                      <a:r>
                        <a:rPr lang="en-IN" sz="1400" b="0" i="0" u="none" strike="noStrike" cap="none">
                          <a:solidFill>
                            <a:schemeClr val="bg2"/>
                          </a:solidFill>
                          <a:effectLst/>
                          <a:latin typeface="Open Sans" panose="020B0606030504020204" pitchFamily="34" charset="0"/>
                          <a:ea typeface="Open Sans" panose="020B0606030504020204" pitchFamily="34" charset="0"/>
                          <a:cs typeface="Open Sans" panose="020B0606030504020204" pitchFamily="34" charset="0"/>
                          <a:sym typeface="Arial"/>
                        </a:rPr>
                        <a:t>EP1265259A1</a:t>
                      </a:r>
                    </a:p>
                  </a:txBody>
                  <a:tcPr marL="91425" marR="91425" marT="91425" marB="91425"/>
                </a:tc>
                <a:tc>
                  <a:txBody>
                    <a:bodyPr/>
                    <a:lstStyle/>
                    <a:p>
                      <a:pPr marL="0" lvl="0" indent="0" algn="l" rtl="0">
                        <a:spcBef>
                          <a:spcPts val="0"/>
                        </a:spcBef>
                        <a:spcAft>
                          <a:spcPts val="0"/>
                        </a:spcAft>
                        <a:buNone/>
                      </a:pPr>
                      <a:r>
                        <a:rPr lang="en-US">
                          <a:solidFill>
                            <a:schemeClr val="bg2"/>
                          </a:solidFill>
                          <a:latin typeface="Open Sans" panose="020B0606030504020204" pitchFamily="34" charset="0"/>
                          <a:ea typeface="Open Sans" panose="020B0606030504020204" pitchFamily="34" charset="0"/>
                          <a:cs typeface="Open Sans" panose="020B0606030504020204" pitchFamily="34" charset="0"/>
                        </a:rPr>
                        <a:t>An electromagnetic solenoid actuator with a position-limiting mechanism that adjusts the operation rod's position based on electric power input</a:t>
                      </a:r>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Google Shape;102;p18">
            <a:extLst>
              <a:ext uri="{FF2B5EF4-FFF2-40B4-BE49-F238E27FC236}">
                <a16:creationId xmlns:a16="http://schemas.microsoft.com/office/drawing/2014/main" id="{343D0F7F-C0F1-CFA1-E6A9-DF97C040B920}"/>
              </a:ext>
            </a:extLst>
          </p:cNvPr>
          <p:cNvSpPr txBox="1">
            <a:spLocks noGrp="1"/>
          </p:cNvSpPr>
          <p:nvPr>
            <p:ph type="title"/>
          </p:nvPr>
        </p:nvSpPr>
        <p:spPr>
          <a:xfrm>
            <a:off x="0" y="256940"/>
            <a:ext cx="9144000" cy="708025"/>
          </a:xfrm>
        </p:spPr>
        <p:txBody>
          <a:bodyPr/>
          <a:lstStyle/>
          <a:p>
            <a:pPr algn="ctr" eaLnBrk="1" hangingPunct="1">
              <a:spcBef>
                <a:spcPct val="0"/>
              </a:spcBef>
              <a:spcAft>
                <a:spcPct val="0"/>
              </a:spcAft>
              <a:buClr>
                <a:schemeClr val="accent1"/>
              </a:buClr>
            </a:pPr>
            <a:r>
              <a:rPr lang="en-US" altLang="en-US" sz="3600" b="1">
                <a:solidFill>
                  <a:schemeClr val="accent1"/>
                </a:solidFill>
                <a:latin typeface="PT Sans Narrow"/>
                <a:sym typeface="PT Sans Narrow" panose="020B0506020203020204" pitchFamily="34" charset="0"/>
              </a:rPr>
              <a:t>Proposed Method</a:t>
            </a:r>
          </a:p>
        </p:txBody>
      </p:sp>
      <p:sp>
        <p:nvSpPr>
          <p:cNvPr id="21507" name="Google Shape;103;p18">
            <a:extLst>
              <a:ext uri="{FF2B5EF4-FFF2-40B4-BE49-F238E27FC236}">
                <a16:creationId xmlns:a16="http://schemas.microsoft.com/office/drawing/2014/main" id="{EFB9AC79-4C84-9035-9005-D4BB76082BDD}"/>
              </a:ext>
            </a:extLst>
          </p:cNvPr>
          <p:cNvSpPr txBox="1">
            <a:spLocks noGrp="1"/>
          </p:cNvSpPr>
          <p:nvPr>
            <p:ph type="body" idx="1"/>
          </p:nvPr>
        </p:nvSpPr>
        <p:spPr>
          <a:xfrm>
            <a:off x="238369" y="1098779"/>
            <a:ext cx="8667261" cy="3727206"/>
          </a:xfrm>
        </p:spPr>
        <p:txBody>
          <a:bodyPr/>
          <a:lstStyle/>
          <a:p>
            <a:pPr eaLnBrk="1" hangingPunct="1">
              <a:lnSpc>
                <a:spcPct val="115000"/>
              </a:lnSpc>
              <a:spcBef>
                <a:spcPct val="0"/>
              </a:spcBef>
              <a:spcAft>
                <a:spcPct val="0"/>
              </a:spcAft>
              <a:buClr>
                <a:srgbClr val="695D46"/>
              </a:buClr>
              <a:buFont typeface="Open Sans" panose="020B0606030504020204" pitchFamily="34" charset="0"/>
              <a:buChar char="●"/>
            </a:pPr>
            <a:r>
              <a:rPr lang="en-US" sz="1600" b="1" dirty="0">
                <a:solidFill>
                  <a:schemeClr val="bg2"/>
                </a:solidFill>
                <a:latin typeface="Open Sans"/>
                <a:ea typeface="Open Sans"/>
                <a:cs typeface="Open Sans"/>
              </a:rPr>
              <a:t>System Overview</a:t>
            </a:r>
            <a:r>
              <a:rPr lang="en-US" sz="1600" dirty="0">
                <a:solidFill>
                  <a:schemeClr val="bg2"/>
                </a:solidFill>
                <a:latin typeface="Open Sans"/>
                <a:ea typeface="Open Sans"/>
                <a:cs typeface="Open Sans"/>
              </a:rPr>
              <a:t>: Read txt files from SPIFFS using ESP32, maps characters to braille patterns using 3 servo motors to actuate braille dots</a:t>
            </a:r>
          </a:p>
          <a:p>
            <a:pPr eaLnBrk="1" hangingPunct="1">
              <a:lnSpc>
                <a:spcPct val="115000"/>
              </a:lnSpc>
              <a:spcBef>
                <a:spcPct val="0"/>
              </a:spcBef>
              <a:spcAft>
                <a:spcPct val="0"/>
              </a:spcAft>
              <a:buClr>
                <a:srgbClr val="695D46"/>
              </a:buClr>
              <a:buFont typeface="Open Sans" panose="020B0606030504020204" pitchFamily="34" charset="0"/>
              <a:buChar char="●"/>
            </a:pPr>
            <a:r>
              <a:rPr lang="en-US" altLang="en-US" sz="1600" b="1" dirty="0">
                <a:solidFill>
                  <a:schemeClr val="bg2"/>
                </a:solidFill>
                <a:latin typeface="Open Sans" panose="020B0606030504020204" pitchFamily="34" charset="0"/>
                <a:cs typeface="Arial" panose="020B0604020202020204" pitchFamily="34" charset="0"/>
                <a:sym typeface="Open Sans" panose="020B0606030504020204" pitchFamily="34" charset="0"/>
              </a:rPr>
              <a:t>Component Setup:</a:t>
            </a:r>
            <a:r>
              <a:rPr lang="en-US" altLang="en-US" sz="1600" dirty="0">
                <a:solidFill>
                  <a:schemeClr val="bg2"/>
                </a:solidFill>
                <a:latin typeface="Open Sans" panose="020B0606030504020204" pitchFamily="34" charset="0"/>
                <a:cs typeface="Arial" panose="020B0604020202020204" pitchFamily="34" charset="0"/>
                <a:sym typeface="Open Sans" panose="020B0606030504020204" pitchFamily="34" charset="0"/>
              </a:rPr>
              <a:t> </a:t>
            </a:r>
          </a:p>
          <a:p>
            <a:pPr marL="114300" indent="0" eaLnBrk="1" hangingPunct="1">
              <a:lnSpc>
                <a:spcPct val="115000"/>
              </a:lnSpc>
              <a:spcBef>
                <a:spcPct val="0"/>
              </a:spcBef>
              <a:spcAft>
                <a:spcPct val="0"/>
              </a:spcAft>
              <a:buClr>
                <a:srgbClr val="695D46"/>
              </a:buClr>
              <a:buNone/>
            </a:pPr>
            <a:r>
              <a:rPr lang="en-US" altLang="en-US" sz="1600" dirty="0">
                <a:solidFill>
                  <a:schemeClr val="bg2"/>
                </a:solidFill>
                <a:latin typeface="Open Sans"/>
                <a:sym typeface="Open Sans" panose="020B0606030504020204" pitchFamily="34" charset="0"/>
              </a:rPr>
              <a:t>         - ESP32: Central controller for motor control</a:t>
            </a:r>
            <a:endParaRPr lang="en-US" altLang="en-US" sz="1600" dirty="0">
              <a:solidFill>
                <a:schemeClr val="bg2"/>
              </a:solidFill>
              <a:latin typeface="Open Sans"/>
            </a:endParaRPr>
          </a:p>
          <a:p>
            <a:pPr marL="114300" indent="0" eaLnBrk="1" hangingPunct="1">
              <a:lnSpc>
                <a:spcPct val="115000"/>
              </a:lnSpc>
              <a:spcBef>
                <a:spcPct val="0"/>
              </a:spcBef>
              <a:spcAft>
                <a:spcPct val="0"/>
              </a:spcAft>
              <a:buClr>
                <a:srgbClr val="695D46"/>
              </a:buClr>
              <a:buNone/>
            </a:pPr>
            <a:r>
              <a:rPr lang="en-US" altLang="en-US" sz="1600" dirty="0">
                <a:solidFill>
                  <a:schemeClr val="bg2"/>
                </a:solidFill>
                <a:latin typeface="Open Sans" panose="020B0606030504020204" pitchFamily="34" charset="0"/>
                <a:cs typeface="Arial" panose="020B0604020202020204" pitchFamily="34" charset="0"/>
                <a:sym typeface="Open Sans" panose="020B0606030504020204" pitchFamily="34" charset="0"/>
              </a:rPr>
              <a:t>         - Three servos: Each controlling two actuators with a shaft to represent Braille dots.</a:t>
            </a:r>
          </a:p>
          <a:p>
            <a:pPr eaLnBrk="1" hangingPunct="1">
              <a:lnSpc>
                <a:spcPct val="115000"/>
              </a:lnSpc>
              <a:spcBef>
                <a:spcPct val="0"/>
              </a:spcBef>
              <a:spcAft>
                <a:spcPct val="0"/>
              </a:spcAft>
              <a:buClr>
                <a:srgbClr val="695D46"/>
              </a:buClr>
              <a:buFont typeface="Open Sans" panose="020B0606030504020204" pitchFamily="34" charset="0"/>
              <a:buChar char="●"/>
            </a:pPr>
            <a:r>
              <a:rPr lang="en-US" altLang="en-US" sz="1600" b="1" dirty="0">
                <a:solidFill>
                  <a:schemeClr val="bg2"/>
                </a:solidFill>
                <a:latin typeface="Open Sans" panose="020B0606030504020204" pitchFamily="34" charset="0"/>
                <a:cs typeface="Arial" panose="020B0604020202020204" pitchFamily="34" charset="0"/>
                <a:sym typeface="Open Sans" panose="020B0606030504020204" pitchFamily="34" charset="0"/>
              </a:rPr>
              <a:t>Data Transfer:</a:t>
            </a:r>
          </a:p>
          <a:p>
            <a:pPr marL="114300" indent="0" eaLnBrk="1" hangingPunct="1">
              <a:lnSpc>
                <a:spcPct val="115000"/>
              </a:lnSpc>
              <a:spcBef>
                <a:spcPct val="0"/>
              </a:spcBef>
              <a:spcAft>
                <a:spcPct val="0"/>
              </a:spcAft>
              <a:buClr>
                <a:srgbClr val="695D46"/>
              </a:buClr>
              <a:buNone/>
            </a:pPr>
            <a:r>
              <a:rPr lang="en-US" altLang="en-US" sz="1600" dirty="0">
                <a:solidFill>
                  <a:schemeClr val="bg2"/>
                </a:solidFill>
                <a:latin typeface="Open Sans" panose="020B0606030504020204" pitchFamily="34" charset="0"/>
                <a:cs typeface="Arial" panose="020B0604020202020204" pitchFamily="34" charset="0"/>
                <a:sym typeface="Open Sans" panose="020B0606030504020204" pitchFamily="34" charset="0"/>
              </a:rPr>
              <a:t>         - Reads txt file stored in SPIFFS for local data retrieval</a:t>
            </a:r>
          </a:p>
          <a:p>
            <a:pPr eaLnBrk="1" hangingPunct="1">
              <a:lnSpc>
                <a:spcPct val="115000"/>
              </a:lnSpc>
              <a:spcBef>
                <a:spcPct val="0"/>
              </a:spcBef>
              <a:spcAft>
                <a:spcPct val="0"/>
              </a:spcAft>
              <a:buClr>
                <a:srgbClr val="695D46"/>
              </a:buClr>
            </a:pPr>
            <a:r>
              <a:rPr lang="en-US" altLang="en-US" sz="1600" b="1" dirty="0">
                <a:solidFill>
                  <a:schemeClr val="bg2"/>
                </a:solidFill>
                <a:latin typeface="Open Sans" panose="020B0606030504020204" pitchFamily="34" charset="0"/>
                <a:cs typeface="Arial" panose="020B0604020202020204" pitchFamily="34" charset="0"/>
                <a:sym typeface="Open Sans" panose="020B0606030504020204" pitchFamily="34" charset="0"/>
              </a:rPr>
              <a:t>Mapping:</a:t>
            </a:r>
          </a:p>
          <a:p>
            <a:pPr marL="114300" indent="0" eaLnBrk="1" hangingPunct="1">
              <a:lnSpc>
                <a:spcPct val="115000"/>
              </a:lnSpc>
              <a:spcBef>
                <a:spcPct val="0"/>
              </a:spcBef>
              <a:spcAft>
                <a:spcPct val="0"/>
              </a:spcAft>
              <a:buClr>
                <a:srgbClr val="695D46"/>
              </a:buClr>
              <a:buNone/>
            </a:pPr>
            <a:r>
              <a:rPr lang="en-US" altLang="en-US" sz="1600" b="1" dirty="0">
                <a:solidFill>
                  <a:schemeClr val="bg2"/>
                </a:solidFill>
                <a:latin typeface="Open Sans" panose="020B0606030504020204" pitchFamily="34" charset="0"/>
                <a:cs typeface="Arial" panose="020B0604020202020204" pitchFamily="34" charset="0"/>
                <a:sym typeface="Open Sans" panose="020B0606030504020204" pitchFamily="34" charset="0"/>
              </a:rPr>
              <a:t>         </a:t>
            </a:r>
            <a:r>
              <a:rPr lang="en-US" altLang="en-US" sz="1600" dirty="0">
                <a:solidFill>
                  <a:schemeClr val="bg2"/>
                </a:solidFill>
                <a:latin typeface="Open Sans" panose="020B0606030504020204" pitchFamily="34" charset="0"/>
                <a:cs typeface="Arial" panose="020B0604020202020204" pitchFamily="34" charset="0"/>
                <a:sym typeface="Open Sans" panose="020B0606030504020204" pitchFamily="34" charset="0"/>
              </a:rPr>
              <a:t>- Map characters in the txt file to braille patterns</a:t>
            </a:r>
            <a:endParaRPr lang="en-US" altLang="en-US" sz="1600" b="1" dirty="0">
              <a:solidFill>
                <a:schemeClr val="bg2"/>
              </a:solidFill>
              <a:latin typeface="Open Sans" panose="020B0606030504020204" pitchFamily="34" charset="0"/>
              <a:cs typeface="Arial" panose="020B0604020202020204" pitchFamily="34" charset="0"/>
              <a:sym typeface="Open Sans" panose="020B0606030504020204" pitchFamily="34" charset="0"/>
            </a:endParaRPr>
          </a:p>
          <a:p>
            <a:pPr eaLnBrk="1" hangingPunct="1">
              <a:lnSpc>
                <a:spcPct val="115000"/>
              </a:lnSpc>
              <a:spcBef>
                <a:spcPct val="0"/>
              </a:spcBef>
              <a:spcAft>
                <a:spcPct val="0"/>
              </a:spcAft>
              <a:buClr>
                <a:srgbClr val="695D46"/>
              </a:buClr>
              <a:buFont typeface="Open Sans" panose="020B0606030504020204" pitchFamily="34" charset="0"/>
              <a:buChar char="●"/>
            </a:pPr>
            <a:r>
              <a:rPr lang="en-US" altLang="en-US" sz="1600" b="1" dirty="0">
                <a:solidFill>
                  <a:schemeClr val="bg2"/>
                </a:solidFill>
                <a:latin typeface="Open Sans" panose="020B0606030504020204" pitchFamily="34" charset="0"/>
                <a:cs typeface="Arial" panose="020B0604020202020204" pitchFamily="34" charset="0"/>
                <a:sym typeface="Open Sans" panose="020B0606030504020204" pitchFamily="34" charset="0"/>
              </a:rPr>
              <a:t>Motor Control:</a:t>
            </a:r>
            <a:r>
              <a:rPr lang="en-US" altLang="en-US" sz="1600" dirty="0">
                <a:solidFill>
                  <a:schemeClr val="bg2"/>
                </a:solidFill>
                <a:latin typeface="Open Sans" panose="020B0606030504020204" pitchFamily="34" charset="0"/>
                <a:cs typeface="Arial" panose="020B0604020202020204" pitchFamily="34" charset="0"/>
                <a:sym typeface="Open Sans" panose="020B0606030504020204" pitchFamily="34" charset="0"/>
              </a:rPr>
              <a:t> </a:t>
            </a:r>
          </a:p>
          <a:p>
            <a:pPr marL="114300" indent="0" eaLnBrk="1" hangingPunct="1">
              <a:lnSpc>
                <a:spcPct val="115000"/>
              </a:lnSpc>
              <a:spcBef>
                <a:spcPct val="0"/>
              </a:spcBef>
              <a:spcAft>
                <a:spcPct val="0"/>
              </a:spcAft>
              <a:buClr>
                <a:srgbClr val="695D46"/>
              </a:buClr>
              <a:buNone/>
            </a:pPr>
            <a:r>
              <a:rPr lang="en-US" altLang="en-US" sz="1600" dirty="0">
                <a:solidFill>
                  <a:schemeClr val="bg2"/>
                </a:solidFill>
                <a:latin typeface="Open Sans" panose="020B0606030504020204" pitchFamily="34" charset="0"/>
                <a:cs typeface="Arial" panose="020B0604020202020204" pitchFamily="34" charset="0"/>
                <a:sym typeface="Open Sans" panose="020B0606030504020204" pitchFamily="34" charset="0"/>
              </a:rPr>
              <a:t>         - Develop an algorithm for simultaneous servo actuation based on Braille  	character mappings.</a:t>
            </a:r>
          </a:p>
          <a:p>
            <a:pPr marL="114300" indent="0" eaLnBrk="1" hangingPunct="1">
              <a:lnSpc>
                <a:spcPct val="115000"/>
              </a:lnSpc>
              <a:spcBef>
                <a:spcPct val="0"/>
              </a:spcBef>
              <a:spcAft>
                <a:spcPct val="0"/>
              </a:spcAft>
              <a:buClr>
                <a:srgbClr val="695D46"/>
              </a:buClr>
              <a:buNone/>
            </a:pPr>
            <a:endParaRPr lang="en-US" altLang="en-US" sz="1600" dirty="0">
              <a:solidFill>
                <a:schemeClr val="bg2"/>
              </a:solidFill>
              <a:latin typeface="Open Sans" panose="020B0606030504020204" pitchFamily="34" charset="0"/>
              <a:cs typeface="Arial" panose="020B0604020202020204" pitchFamily="34" charset="0"/>
              <a:sym typeface="Open Sans" panose="020B0606030504020204" pitchFamily="34" charset="0"/>
            </a:endParaRPr>
          </a:p>
        </p:txBody>
      </p:sp>
    </p:spTree>
    <p:extLst>
      <p:ext uri="{BB962C8B-B14F-4D97-AF65-F5344CB8AC3E}">
        <p14:creationId xmlns:p14="http://schemas.microsoft.com/office/powerpoint/2010/main" val="348951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Google Shape;102;p18">
            <a:extLst>
              <a:ext uri="{FF2B5EF4-FFF2-40B4-BE49-F238E27FC236}">
                <a16:creationId xmlns:a16="http://schemas.microsoft.com/office/drawing/2014/main" id="{343D0F7F-C0F1-CFA1-E6A9-DF97C040B920}"/>
              </a:ext>
            </a:extLst>
          </p:cNvPr>
          <p:cNvSpPr txBox="1">
            <a:spLocks noGrp="1"/>
          </p:cNvSpPr>
          <p:nvPr>
            <p:ph type="title"/>
          </p:nvPr>
        </p:nvSpPr>
        <p:spPr>
          <a:xfrm>
            <a:off x="0" y="175166"/>
            <a:ext cx="9144000" cy="708025"/>
          </a:xfrm>
        </p:spPr>
        <p:txBody>
          <a:bodyPr/>
          <a:lstStyle/>
          <a:p>
            <a:pPr algn="ctr" eaLnBrk="1" hangingPunct="1">
              <a:spcBef>
                <a:spcPct val="0"/>
              </a:spcBef>
              <a:spcAft>
                <a:spcPct val="0"/>
              </a:spcAft>
              <a:buClr>
                <a:schemeClr val="accent1"/>
              </a:buClr>
              <a:buFont typeface="PT Sans Narrow" panose="020B0506020203020204" pitchFamily="34" charset="0"/>
              <a:buNone/>
            </a:pPr>
            <a:r>
              <a:rPr lang="en-US" altLang="en-US" sz="3600" b="1">
                <a:solidFill>
                  <a:schemeClr val="accent1"/>
                </a:solidFill>
                <a:latin typeface="PT Sans Narrow" panose="020B0506020203020204" pitchFamily="34" charset="0"/>
                <a:cs typeface="Arial" panose="020B0604020202020204" pitchFamily="34" charset="0"/>
                <a:sym typeface="PT Sans Narrow" panose="020B0506020203020204" pitchFamily="34" charset="0"/>
              </a:rPr>
              <a:t>Block Diagram</a:t>
            </a:r>
          </a:p>
        </p:txBody>
      </p:sp>
      <p:sp>
        <p:nvSpPr>
          <p:cNvPr id="21507" name="Google Shape;103;p18">
            <a:extLst>
              <a:ext uri="{FF2B5EF4-FFF2-40B4-BE49-F238E27FC236}">
                <a16:creationId xmlns:a16="http://schemas.microsoft.com/office/drawing/2014/main" id="{EFB9AC79-4C84-9035-9005-D4BB76082BDD}"/>
              </a:ext>
            </a:extLst>
          </p:cNvPr>
          <p:cNvSpPr txBox="1">
            <a:spLocks noGrp="1"/>
          </p:cNvSpPr>
          <p:nvPr>
            <p:ph type="body" idx="1"/>
          </p:nvPr>
        </p:nvSpPr>
        <p:spPr>
          <a:xfrm>
            <a:off x="343877" y="1106594"/>
            <a:ext cx="8456246" cy="3727206"/>
          </a:xfrm>
        </p:spPr>
        <p:txBody>
          <a:bodyPr/>
          <a:lstStyle/>
          <a:p>
            <a:pPr marL="114300" indent="0" eaLnBrk="1" hangingPunct="1">
              <a:lnSpc>
                <a:spcPct val="115000"/>
              </a:lnSpc>
              <a:spcBef>
                <a:spcPct val="0"/>
              </a:spcBef>
              <a:spcAft>
                <a:spcPct val="0"/>
              </a:spcAft>
              <a:buClr>
                <a:srgbClr val="695D46"/>
              </a:buClr>
              <a:buNone/>
            </a:pPr>
            <a:endParaRPr lang="en-US" altLang="en-US" sz="1600">
              <a:solidFill>
                <a:schemeClr val="bg2"/>
              </a:solidFill>
              <a:latin typeface="Open Sans" panose="020B0606030504020204" pitchFamily="34" charset="0"/>
              <a:cs typeface="Arial" panose="020B0604020202020204" pitchFamily="34" charset="0"/>
              <a:sym typeface="Open Sans" panose="020B0606030504020204" pitchFamily="34" charset="0"/>
            </a:endParaRPr>
          </a:p>
          <a:p>
            <a:pPr marL="114300" indent="0" eaLnBrk="1" hangingPunct="1">
              <a:lnSpc>
                <a:spcPct val="115000"/>
              </a:lnSpc>
              <a:spcBef>
                <a:spcPct val="0"/>
              </a:spcBef>
              <a:spcAft>
                <a:spcPct val="0"/>
              </a:spcAft>
              <a:buClr>
                <a:srgbClr val="695D46"/>
              </a:buClr>
              <a:buNone/>
            </a:pPr>
            <a:endParaRPr lang="en-US" altLang="en-US" sz="1600">
              <a:solidFill>
                <a:schemeClr val="bg2"/>
              </a:solidFill>
              <a:latin typeface="Open Sans" panose="020B0606030504020204" pitchFamily="34" charset="0"/>
              <a:cs typeface="Arial" panose="020B0604020202020204" pitchFamily="34" charset="0"/>
              <a:sym typeface="Open Sans" panose="020B0606030504020204" pitchFamily="34" charset="0"/>
            </a:endParaRPr>
          </a:p>
        </p:txBody>
      </p:sp>
      <p:sp>
        <p:nvSpPr>
          <p:cNvPr id="2" name="TextBox 1">
            <a:extLst>
              <a:ext uri="{FF2B5EF4-FFF2-40B4-BE49-F238E27FC236}">
                <a16:creationId xmlns:a16="http://schemas.microsoft.com/office/drawing/2014/main" id="{16BAB742-096E-F350-941C-AF927E087474}"/>
              </a:ext>
            </a:extLst>
          </p:cNvPr>
          <p:cNvSpPr txBox="1"/>
          <p:nvPr/>
        </p:nvSpPr>
        <p:spPr>
          <a:xfrm>
            <a:off x="3519468" y="4353536"/>
            <a:ext cx="2152384" cy="307777"/>
          </a:xfrm>
          <a:prstGeom prst="rect">
            <a:avLst/>
          </a:prstGeom>
          <a:noFill/>
        </p:spPr>
        <p:txBody>
          <a:bodyPr wrap="none" rtlCol="0">
            <a:spAutoFit/>
          </a:bodyPr>
          <a:lstStyle/>
          <a:p>
            <a:r>
              <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rPr>
              <a:t>Figure 1: Block Diagram</a:t>
            </a:r>
          </a:p>
        </p:txBody>
      </p:sp>
      <p:pic>
        <p:nvPicPr>
          <p:cNvPr id="5" name="Picture 4">
            <a:extLst>
              <a:ext uri="{FF2B5EF4-FFF2-40B4-BE49-F238E27FC236}">
                <a16:creationId xmlns:a16="http://schemas.microsoft.com/office/drawing/2014/main" id="{70E3A4A7-5308-FFE1-D2E7-939F4C6BAA98}"/>
              </a:ext>
            </a:extLst>
          </p:cNvPr>
          <p:cNvPicPr>
            <a:picLocks noChangeAspect="1"/>
          </p:cNvPicPr>
          <p:nvPr/>
        </p:nvPicPr>
        <p:blipFill>
          <a:blip r:embed="rId3"/>
          <a:stretch>
            <a:fillRect/>
          </a:stretch>
        </p:blipFill>
        <p:spPr>
          <a:xfrm>
            <a:off x="171938" y="949093"/>
            <a:ext cx="8800123" cy="3245314"/>
          </a:xfrm>
          <a:prstGeom prst="rect">
            <a:avLst/>
          </a:prstGeom>
        </p:spPr>
      </p:pic>
    </p:spTree>
    <p:extLst>
      <p:ext uri="{BB962C8B-B14F-4D97-AF65-F5344CB8AC3E}">
        <p14:creationId xmlns:p14="http://schemas.microsoft.com/office/powerpoint/2010/main" val="380788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Google Shape;102;p18">
            <a:extLst>
              <a:ext uri="{FF2B5EF4-FFF2-40B4-BE49-F238E27FC236}">
                <a16:creationId xmlns:a16="http://schemas.microsoft.com/office/drawing/2014/main" id="{7F50544E-4C69-9FE5-1792-66086CD39AE6}"/>
              </a:ext>
            </a:extLst>
          </p:cNvPr>
          <p:cNvSpPr txBox="1">
            <a:spLocks noGrp="1"/>
          </p:cNvSpPr>
          <p:nvPr>
            <p:ph type="title"/>
          </p:nvPr>
        </p:nvSpPr>
        <p:spPr>
          <a:xfrm>
            <a:off x="311150" y="167732"/>
            <a:ext cx="8521700" cy="708025"/>
          </a:xfrm>
        </p:spPr>
        <p:txBody>
          <a:bodyPr/>
          <a:lstStyle/>
          <a:p>
            <a:pPr algn="ctr" eaLnBrk="1" hangingPunct="1">
              <a:spcBef>
                <a:spcPct val="0"/>
              </a:spcBef>
              <a:spcAft>
                <a:spcPct val="0"/>
              </a:spcAft>
              <a:buClr>
                <a:schemeClr val="accent1"/>
              </a:buClr>
              <a:buFont typeface="PT Sans Narrow" panose="020B0506020203020204" pitchFamily="34" charset="0"/>
              <a:buNone/>
            </a:pPr>
            <a:r>
              <a:rPr lang="en-US" altLang="en-US" sz="3600" b="1">
                <a:solidFill>
                  <a:schemeClr val="accent1"/>
                </a:solidFill>
                <a:latin typeface="PT Sans Narrow" panose="020B0506020203020204" pitchFamily="34" charset="0"/>
                <a:cs typeface="Arial" panose="020B0604020202020204" pitchFamily="34" charset="0"/>
                <a:sym typeface="PT Sans Narrow" panose="020B0506020203020204" pitchFamily="34" charset="0"/>
              </a:rPr>
              <a:t>Proposed Solution</a:t>
            </a:r>
          </a:p>
        </p:txBody>
      </p:sp>
      <p:sp>
        <p:nvSpPr>
          <p:cNvPr id="23555" name="Google Shape;103;p18">
            <a:extLst>
              <a:ext uri="{FF2B5EF4-FFF2-40B4-BE49-F238E27FC236}">
                <a16:creationId xmlns:a16="http://schemas.microsoft.com/office/drawing/2014/main" id="{25EB9289-C07E-482B-FCA4-3B9BCA846835}"/>
              </a:ext>
            </a:extLst>
          </p:cNvPr>
          <p:cNvSpPr txBox="1">
            <a:spLocks noGrp="1"/>
          </p:cNvSpPr>
          <p:nvPr>
            <p:ph type="body" idx="1"/>
          </p:nvPr>
        </p:nvSpPr>
        <p:spPr>
          <a:xfrm>
            <a:off x="116498" y="1089875"/>
            <a:ext cx="8911004" cy="3581915"/>
          </a:xfrm>
        </p:spPr>
        <p:txBody>
          <a:bodyPr/>
          <a:lstStyle/>
          <a:p>
            <a:pPr eaLnBrk="1" hangingPunct="1">
              <a:lnSpc>
                <a:spcPct val="150000"/>
              </a:lnSpc>
              <a:spcBef>
                <a:spcPct val="0"/>
              </a:spcBef>
              <a:spcAft>
                <a:spcPct val="0"/>
              </a:spcAft>
              <a:buClr>
                <a:srgbClr val="695D46"/>
              </a:buClr>
              <a:buFont typeface="Open Sans" panose="020B0606030504020204" pitchFamily="34" charset="0"/>
              <a:buChar char="●"/>
            </a:pPr>
            <a:r>
              <a:rPr lang="en-US" sz="1600" b="1" dirty="0">
                <a:solidFill>
                  <a:schemeClr val="bg2"/>
                </a:solidFill>
                <a:latin typeface="Open Sans"/>
                <a:ea typeface="Open Sans"/>
                <a:cs typeface="Open Sans"/>
              </a:rPr>
              <a:t>Real-Time Translation</a:t>
            </a:r>
            <a:r>
              <a:rPr lang="en-US" sz="1600" dirty="0">
                <a:solidFill>
                  <a:schemeClr val="bg2"/>
                </a:solidFill>
                <a:latin typeface="Open Sans"/>
                <a:ea typeface="Open Sans"/>
                <a:cs typeface="Open Sans"/>
              </a:rPr>
              <a:t>: The system translates txt file into Braille in real-time dynamic feedback, allowing users to read documents letter by letter.</a:t>
            </a:r>
          </a:p>
          <a:p>
            <a:pPr eaLnBrk="1" hangingPunct="1">
              <a:lnSpc>
                <a:spcPct val="150000"/>
              </a:lnSpc>
              <a:spcBef>
                <a:spcPct val="0"/>
              </a:spcBef>
              <a:spcAft>
                <a:spcPct val="0"/>
              </a:spcAft>
              <a:buClr>
                <a:srgbClr val="695D46"/>
              </a:buClr>
              <a:buFont typeface="Open Sans" panose="020B0606030504020204" pitchFamily="34" charset="0"/>
              <a:buChar char="●"/>
            </a:pPr>
            <a:r>
              <a:rPr lang="en-US" sz="16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Accurate Actuation</a:t>
            </a:r>
            <a:r>
              <a:rPr lang="en-US" sz="1600" dirty="0">
                <a:solidFill>
                  <a:schemeClr val="bg2"/>
                </a:solidFill>
                <a:latin typeface="Open Sans" panose="020B0606030504020204" pitchFamily="34" charset="0"/>
                <a:ea typeface="Open Sans" panose="020B0606030504020204" pitchFamily="34" charset="0"/>
                <a:cs typeface="Open Sans" panose="020B0606030504020204" pitchFamily="34" charset="0"/>
              </a:rPr>
              <a:t>: Three servo motors are controlled via PWM signals to accurately represent braille dots.</a:t>
            </a:r>
          </a:p>
          <a:p>
            <a:pPr eaLnBrk="1" hangingPunct="1">
              <a:lnSpc>
                <a:spcPct val="150000"/>
              </a:lnSpc>
              <a:spcBef>
                <a:spcPct val="0"/>
              </a:spcBef>
              <a:spcAft>
                <a:spcPct val="0"/>
              </a:spcAft>
              <a:buClr>
                <a:srgbClr val="695D46"/>
              </a:buClr>
              <a:buFont typeface="Open Sans" panose="020B0606030504020204" pitchFamily="34" charset="0"/>
              <a:buChar char="●"/>
            </a:pPr>
            <a:r>
              <a:rPr lang="en-US" sz="1600" b="1" dirty="0">
                <a:solidFill>
                  <a:schemeClr val="bg2"/>
                </a:solidFill>
                <a:latin typeface="Open Sans"/>
                <a:ea typeface="Open Sans"/>
                <a:cs typeface="Open Sans"/>
              </a:rPr>
              <a:t>Compact Design</a:t>
            </a:r>
            <a:r>
              <a:rPr lang="en-US" sz="1600" dirty="0">
                <a:solidFill>
                  <a:schemeClr val="bg2"/>
                </a:solidFill>
                <a:latin typeface="Open Sans"/>
                <a:ea typeface="Open Sans"/>
                <a:cs typeface="Open Sans"/>
              </a:rPr>
              <a:t>: Utilizes ESP 32 with SPIFFS for local text storage, reducing the need for additional components. </a:t>
            </a:r>
          </a:p>
          <a:p>
            <a:pPr eaLnBrk="1" hangingPunct="1">
              <a:lnSpc>
                <a:spcPct val="150000"/>
              </a:lnSpc>
              <a:spcBef>
                <a:spcPct val="0"/>
              </a:spcBef>
              <a:spcAft>
                <a:spcPct val="0"/>
              </a:spcAft>
              <a:buClr>
                <a:srgbClr val="695D46"/>
              </a:buClr>
              <a:buFont typeface="Open Sans" panose="020B0606030504020204" pitchFamily="34" charset="0"/>
              <a:buChar char="●"/>
            </a:pPr>
            <a:r>
              <a:rPr lang="en-US" sz="1600" b="1" dirty="0">
                <a:solidFill>
                  <a:schemeClr val="bg2"/>
                </a:solidFill>
                <a:latin typeface="Open Sans" panose="020B0606030504020204" pitchFamily="34" charset="0"/>
                <a:ea typeface="Open Sans" panose="020B0606030504020204" pitchFamily="34" charset="0"/>
                <a:cs typeface="Open Sans" panose="020B0606030504020204" pitchFamily="34" charset="0"/>
              </a:rPr>
              <a:t>Cost-Effective and Accessible</a:t>
            </a:r>
            <a:r>
              <a:rPr lang="en-US" sz="1600" dirty="0">
                <a:solidFill>
                  <a:schemeClr val="bg2"/>
                </a:solidFill>
                <a:latin typeface="Open Sans" panose="020B0606030504020204" pitchFamily="34" charset="0"/>
                <a:ea typeface="Open Sans" panose="020B0606030504020204" pitchFamily="34" charset="0"/>
                <a:cs typeface="Open Sans" panose="020B0606030504020204" pitchFamily="34" charset="0"/>
              </a:rPr>
              <a:t>: Utilizing common components makes the system affordable and easier to reproduce, increasing accessibility for visually impaired individuals.</a:t>
            </a:r>
            <a:endParaRPr lang="en-US" altLang="en-US" sz="16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Google Shape;138;p27">
            <a:extLst>
              <a:ext uri="{FF2B5EF4-FFF2-40B4-BE49-F238E27FC236}">
                <a16:creationId xmlns:a16="http://schemas.microsoft.com/office/drawing/2014/main" id="{68964322-EEC4-EED0-A234-41A86073A1C2}"/>
              </a:ext>
            </a:extLst>
          </p:cNvPr>
          <p:cNvSpPr txBox="1">
            <a:spLocks noGrp="1"/>
          </p:cNvSpPr>
          <p:nvPr>
            <p:ph type="title"/>
          </p:nvPr>
        </p:nvSpPr>
        <p:spPr>
          <a:xfrm>
            <a:off x="311150" y="191744"/>
            <a:ext cx="8521700" cy="708025"/>
          </a:xfrm>
        </p:spPr>
        <p:txBody>
          <a:bodyPr/>
          <a:lstStyle/>
          <a:p>
            <a:pPr algn="ctr">
              <a:spcBef>
                <a:spcPct val="0"/>
              </a:spcBef>
              <a:spcAft>
                <a:spcPct val="0"/>
              </a:spcAft>
            </a:pPr>
            <a:r>
              <a:rPr lang="en-US" altLang="en-US" sz="3600" b="1">
                <a:solidFill>
                  <a:schemeClr val="accent1"/>
                </a:solidFill>
                <a:latin typeface="PT Sans Narrow" panose="020B0506020203020204" pitchFamily="34" charset="0"/>
                <a:cs typeface="Arial" panose="020B0604020202020204" pitchFamily="34" charset="0"/>
                <a:sym typeface="PT Sans Narrow" panose="020B0506020203020204" pitchFamily="34" charset="0"/>
              </a:rPr>
              <a:t>Feasibility Analysis</a:t>
            </a:r>
            <a:endParaRPr lang="en-US" altLang="en-US">
              <a:latin typeface="Arial" panose="020B0604020202020204" pitchFamily="34" charset="0"/>
              <a:cs typeface="Arial" panose="020B0604020202020204" pitchFamily="34" charset="0"/>
            </a:endParaRPr>
          </a:p>
        </p:txBody>
      </p:sp>
      <p:sp>
        <p:nvSpPr>
          <p:cNvPr id="27651" name="Google Shape;139;p27">
            <a:extLst>
              <a:ext uri="{FF2B5EF4-FFF2-40B4-BE49-F238E27FC236}">
                <a16:creationId xmlns:a16="http://schemas.microsoft.com/office/drawing/2014/main" id="{E318C551-410F-A561-7B84-92E159AFCF51}"/>
              </a:ext>
            </a:extLst>
          </p:cNvPr>
          <p:cNvSpPr txBox="1">
            <a:spLocks noGrp="1"/>
          </p:cNvSpPr>
          <p:nvPr>
            <p:ph type="body" idx="1"/>
          </p:nvPr>
        </p:nvSpPr>
        <p:spPr>
          <a:xfrm>
            <a:off x="311150" y="1051240"/>
            <a:ext cx="8521700" cy="3714048"/>
          </a:xfrm>
        </p:spPr>
        <p:txBody>
          <a:bodyPr/>
          <a:lstStyle/>
          <a:p>
            <a:pPr algn="just" eaLnBrk="1" hangingPunct="1">
              <a:lnSpc>
                <a:spcPct val="200000"/>
              </a:lnSpc>
              <a:spcBef>
                <a:spcPct val="0"/>
              </a:spcBef>
              <a:spcAft>
                <a:spcPct val="0"/>
              </a:spcAft>
              <a:buClr>
                <a:srgbClr val="695D46"/>
              </a:buClr>
              <a:buFont typeface="Open Sans" panose="020B0606030504020204" pitchFamily="34" charset="0"/>
              <a:buChar char="●"/>
            </a:pPr>
            <a:r>
              <a:rPr lang="en-US" altLang="en-US" sz="1800" u="sng" dirty="0">
                <a:solidFill>
                  <a:srgbClr val="695D46"/>
                </a:solidFill>
                <a:latin typeface="Open Sans"/>
                <a:sym typeface="Open Sans" panose="020B0606030504020204" pitchFamily="34" charset="0"/>
              </a:rPr>
              <a:t>Technical</a:t>
            </a:r>
            <a:r>
              <a:rPr lang="en-US" altLang="en-US" sz="1800" dirty="0">
                <a:solidFill>
                  <a:srgbClr val="695D46"/>
                </a:solidFill>
                <a:latin typeface="Open Sans"/>
                <a:sym typeface="Open Sans" panose="020B0606030504020204" pitchFamily="34" charset="0"/>
              </a:rPr>
              <a:t> – Uses available components, moderate complexity with existing supporting development.</a:t>
            </a:r>
            <a:endParaRPr lang="en-US" altLang="en-US" sz="1800" dirty="0">
              <a:solidFill>
                <a:srgbClr val="695D46"/>
              </a:solidFill>
              <a:latin typeface="Open Sans" panose="020B0606030504020204" pitchFamily="34" charset="0"/>
              <a:cs typeface="Arial" panose="020B0604020202020204" pitchFamily="34" charset="0"/>
            </a:endParaRPr>
          </a:p>
          <a:p>
            <a:pPr algn="just" eaLnBrk="1" hangingPunct="1">
              <a:lnSpc>
                <a:spcPct val="200000"/>
              </a:lnSpc>
              <a:spcBef>
                <a:spcPct val="0"/>
              </a:spcBef>
              <a:spcAft>
                <a:spcPct val="0"/>
              </a:spcAft>
              <a:buClr>
                <a:srgbClr val="695D46"/>
              </a:buClr>
              <a:buFont typeface="Open Sans" panose="020B0606030504020204" pitchFamily="34" charset="0"/>
              <a:buChar char="●"/>
            </a:pPr>
            <a:r>
              <a:rPr lang="en-US" altLang="en-US" sz="1800" u="sng" dirty="0">
                <a:solidFill>
                  <a:srgbClr val="695D46"/>
                </a:solidFill>
                <a:latin typeface="Open Sans"/>
                <a:sym typeface="Open Sans" panose="020B0606030504020204" pitchFamily="34" charset="0"/>
              </a:rPr>
              <a:t>Economic</a:t>
            </a:r>
            <a:r>
              <a:rPr lang="en-US" altLang="en-US" sz="1800" u="sng" dirty="0">
                <a:solidFill>
                  <a:srgbClr val="695D46"/>
                </a:solidFill>
                <a:ea typeface="Open Sans"/>
                <a:sym typeface="Open Sans" panose="020B0606030504020204" pitchFamily="34" charset="0"/>
              </a:rPr>
              <a:t> </a:t>
            </a:r>
            <a:r>
              <a:rPr lang="en-US" sz="1800" dirty="0">
                <a:solidFill>
                  <a:srgbClr val="695D46"/>
                </a:solidFill>
                <a:latin typeface="Open Sans"/>
                <a:ea typeface="Open Sans"/>
                <a:cs typeface="Open Sans"/>
                <a:sym typeface="Open Sans" panose="020B0606030504020204" pitchFamily="34" charset="0"/>
              </a:rPr>
              <a:t>–  Low cost components compared to traditional braille devices.</a:t>
            </a:r>
            <a:endParaRPr lang="en-US" altLang="en-US" sz="1800" u="sng" dirty="0">
              <a:solidFill>
                <a:srgbClr val="695D46"/>
              </a:solidFill>
              <a:latin typeface="Open Sans" panose="020B0606030504020204" pitchFamily="34" charset="0"/>
              <a:cs typeface="Arial" panose="020B0604020202020204" pitchFamily="34" charset="0"/>
            </a:endParaRPr>
          </a:p>
          <a:p>
            <a:pPr algn="just" eaLnBrk="1" hangingPunct="1">
              <a:lnSpc>
                <a:spcPct val="200000"/>
              </a:lnSpc>
              <a:spcBef>
                <a:spcPct val="0"/>
              </a:spcBef>
              <a:spcAft>
                <a:spcPct val="0"/>
              </a:spcAft>
              <a:buClr>
                <a:srgbClr val="695D46"/>
              </a:buClr>
              <a:buFont typeface="Open Sans" panose="020B0606030504020204" pitchFamily="34" charset="0"/>
              <a:buChar char="●"/>
            </a:pPr>
            <a:r>
              <a:rPr lang="en-US" altLang="en-US" sz="1800" u="sng" dirty="0">
                <a:solidFill>
                  <a:srgbClr val="695D46"/>
                </a:solidFill>
                <a:latin typeface="Open Sans"/>
                <a:sym typeface="Open Sans" panose="020B0606030504020204" pitchFamily="34" charset="0"/>
              </a:rPr>
              <a:t>Operational</a:t>
            </a:r>
            <a:r>
              <a:rPr lang="en-US" altLang="en-US" sz="1800" dirty="0">
                <a:solidFill>
                  <a:srgbClr val="695D46"/>
                </a:solidFill>
                <a:latin typeface="Open Sans"/>
                <a:sym typeface="Open Sans" panose="020B0606030504020204" pitchFamily="34" charset="0"/>
              </a:rPr>
              <a:t> – User Friendly with minimal maintenance required, portable.</a:t>
            </a:r>
            <a:endParaRPr lang="en-US" altLang="en-US" sz="1800" dirty="0">
              <a:solidFill>
                <a:srgbClr val="695D46"/>
              </a:solidFill>
              <a:latin typeface="Open Sans"/>
            </a:endParaRPr>
          </a:p>
          <a:p>
            <a:pPr algn="just">
              <a:lnSpc>
                <a:spcPct val="200000"/>
              </a:lnSpc>
              <a:spcBef>
                <a:spcPct val="0"/>
              </a:spcBef>
              <a:spcAft>
                <a:spcPct val="0"/>
              </a:spcAft>
              <a:buClr>
                <a:srgbClr val="695D46"/>
              </a:buClr>
              <a:buFont typeface="Open Sans" panose="020B0606030504020204" pitchFamily="34" charset="0"/>
              <a:buChar char="●"/>
            </a:pPr>
            <a:r>
              <a:rPr lang="en-US" altLang="en-US" sz="1800" u="sng" dirty="0">
                <a:solidFill>
                  <a:srgbClr val="695D46"/>
                </a:solidFill>
                <a:latin typeface="Open Sans"/>
              </a:rPr>
              <a:t>Market</a:t>
            </a:r>
            <a:r>
              <a:rPr lang="en-US" altLang="en-US" sz="1800" dirty="0">
                <a:solidFill>
                  <a:srgbClr val="695D46"/>
                </a:solidFill>
                <a:latin typeface="Open Sans"/>
              </a:rPr>
              <a:t> – Strong demand in assistive technology, suitable for visually impaired and educational institutes</a:t>
            </a:r>
            <a:endParaRPr lang="en-US" altLang="en-US" sz="1800" dirty="0">
              <a:solidFill>
                <a:srgbClr val="695D46"/>
              </a:solidFill>
              <a:latin typeface="Open Sans"/>
              <a:sym typeface="Open Sans" panose="020B0606030504020204" pitchFamily="34" charset="0"/>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2957</TotalTime>
  <Words>965</Words>
  <Application>Microsoft Office PowerPoint</Application>
  <PresentationFormat>On-screen Show (16:9)</PresentationFormat>
  <Paragraphs>105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Lobster</vt:lpstr>
      <vt:lpstr>Open Sans</vt:lpstr>
      <vt:lpstr>Arial</vt:lpstr>
      <vt:lpstr>PT Sans Narrow</vt:lpstr>
      <vt:lpstr>Tropic</vt:lpstr>
      <vt:lpstr>Digital Input To Tactile Feedback </vt:lpstr>
      <vt:lpstr>Contents</vt:lpstr>
      <vt:lpstr>Introduction </vt:lpstr>
      <vt:lpstr>Objectives </vt:lpstr>
      <vt:lpstr>Literature Survey</vt:lpstr>
      <vt:lpstr>Proposed Method</vt:lpstr>
      <vt:lpstr>Block Diagram</vt:lpstr>
      <vt:lpstr>Proposed Solution</vt:lpstr>
      <vt:lpstr>Feasibility Analysis</vt:lpstr>
      <vt:lpstr>Impact or Usefulness Of the Project</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EC7</dc:creator>
  <cp:lastModifiedBy>Arya Dongre</cp:lastModifiedBy>
  <cp:revision>3</cp:revision>
  <dcterms:modified xsi:type="dcterms:W3CDTF">2024-12-02T02:51:06Z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374fcd75-5315-4192-9661-4eeb682b0c5f</vt:lpwstr>
  </property>
</Properties>
</file>