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B2"/>
    <a:srgbClr val="1F9D83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CDF38-E4C3-405B-A57A-A45F51672942}" v="1089" dt="2023-12-15T16:20:1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ZDdkZmM0MDktYTYyZi00MjI3LWE4ZTktOWMzNGRlZjBmMjM0IiwidCI6ImM2ZTU0OWIzLTVmNDUtNDAzMi1hYWU5LWQ0MjQ0ZGM1YjJjNCJ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0678-6ECD-2682-19EC-996017AE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1D5D5-D666-9E62-E1BB-437655CDC316}"/>
              </a:ext>
            </a:extLst>
          </p:cNvPr>
          <p:cNvSpPr/>
          <p:nvPr/>
        </p:nvSpPr>
        <p:spPr>
          <a:xfrm>
            <a:off x="5013" y="-34778"/>
            <a:ext cx="4273608" cy="6901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circle and a letter&#10;&#10;Description automatically generated">
            <a:extLst>
              <a:ext uri="{FF2B5EF4-FFF2-40B4-BE49-F238E27FC236}">
                <a16:creationId xmlns:a16="http://schemas.microsoft.com/office/drawing/2014/main" id="{5CBED8F3-955D-1A94-1C92-C9760788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7" y="1192781"/>
            <a:ext cx="1619863" cy="1539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EFB1F-C999-C050-4171-4F0EE69EF83A}"/>
              </a:ext>
            </a:extLst>
          </p:cNvPr>
          <p:cNvSpPr txBox="1"/>
          <p:nvPr/>
        </p:nvSpPr>
        <p:spPr>
          <a:xfrm>
            <a:off x="-5736" y="3108530"/>
            <a:ext cx="42816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ATLIQ HARDWARE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AB235D-A7D6-3FA4-81CB-8EFD7D16663B}"/>
              </a:ext>
            </a:extLst>
          </p:cNvPr>
          <p:cNvSpPr/>
          <p:nvPr/>
        </p:nvSpPr>
        <p:spPr>
          <a:xfrm>
            <a:off x="4649877" y="4921250"/>
            <a:ext cx="6196641" cy="8626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80BBB-D3F0-5A4D-30CB-7F07DDE792F2}"/>
              </a:ext>
            </a:extLst>
          </p:cNvPr>
          <p:cNvSpPr txBox="1"/>
          <p:nvPr/>
        </p:nvSpPr>
        <p:spPr>
          <a:xfrm>
            <a:off x="4779669" y="5028519"/>
            <a:ext cx="6806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Segoe UI"/>
                <a:cs typeface="Calibri"/>
              </a:rPr>
              <a:t>BUSINESS INSIGHTS 360</a:t>
            </a:r>
          </a:p>
        </p:txBody>
      </p:sp>
    </p:spTree>
    <p:extLst>
      <p:ext uri="{BB962C8B-B14F-4D97-AF65-F5344CB8AC3E}">
        <p14:creationId xmlns:p14="http://schemas.microsoft.com/office/powerpoint/2010/main" val="9573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33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2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8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65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54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F7E5D-47ED-BC4D-C249-36B753A9A6FE}"/>
              </a:ext>
            </a:extLst>
          </p:cNvPr>
          <p:cNvSpPr/>
          <p:nvPr/>
        </p:nvSpPr>
        <p:spPr>
          <a:xfrm>
            <a:off x="1889189" y="1011316"/>
            <a:ext cx="6196641" cy="8626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AD30-5DF1-B335-96F2-40101E0DB26A}"/>
              </a:ext>
            </a:extLst>
          </p:cNvPr>
          <p:cNvSpPr txBox="1"/>
          <p:nvPr/>
        </p:nvSpPr>
        <p:spPr>
          <a:xfrm>
            <a:off x="3243177" y="1118585"/>
            <a:ext cx="6806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Segoe UI"/>
                <a:cs typeface="Calibri"/>
              </a:rPr>
              <a:t>THANK YOU 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A13600-36B0-BA2C-818A-8A53CAC27536}"/>
              </a:ext>
            </a:extLst>
          </p:cNvPr>
          <p:cNvSpPr/>
          <p:nvPr/>
        </p:nvSpPr>
        <p:spPr>
          <a:xfrm>
            <a:off x="1889188" y="2947544"/>
            <a:ext cx="8707493" cy="712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3E5EB-955E-FA97-2C5E-53035155F771}"/>
              </a:ext>
            </a:extLst>
          </p:cNvPr>
          <p:cNvSpPr txBox="1"/>
          <p:nvPr/>
        </p:nvSpPr>
        <p:spPr>
          <a:xfrm>
            <a:off x="2180329" y="3033577"/>
            <a:ext cx="79667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For Live Dashboard  : </a:t>
            </a:r>
            <a:r>
              <a:rPr lang="en-US" sz="2400" b="1" dirty="0">
                <a:cs typeface="Calibri"/>
                <a:hlinkClick r:id="rId2"/>
              </a:rPr>
              <a:t>CLICK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>
                <a:cs typeface="Calibri"/>
                <a:hlinkClick r:id="rId2"/>
              </a:rPr>
              <a:t>HERE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1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689ED-F9B6-C808-5338-A2FB066553CE}"/>
              </a:ext>
            </a:extLst>
          </p:cNvPr>
          <p:cNvSpPr/>
          <p:nvPr/>
        </p:nvSpPr>
        <p:spPr>
          <a:xfrm>
            <a:off x="-1671" y="-10025"/>
            <a:ext cx="4144210" cy="6857999"/>
          </a:xfrm>
          <a:prstGeom prst="rect">
            <a:avLst/>
          </a:prstGeom>
          <a:solidFill>
            <a:srgbClr val="1F9D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1BE4B-9928-F21E-E531-83CF454183DF}"/>
              </a:ext>
            </a:extLst>
          </p:cNvPr>
          <p:cNvSpPr txBox="1"/>
          <p:nvPr/>
        </p:nvSpPr>
        <p:spPr>
          <a:xfrm>
            <a:off x="259012" y="828843"/>
            <a:ext cx="3637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alibri"/>
              </a:rPr>
              <a:t>ABOUT COMPANY</a:t>
            </a:r>
          </a:p>
        </p:txBody>
      </p:sp>
      <p:pic>
        <p:nvPicPr>
          <p:cNvPr id="11" name="Picture 10" descr="A computer desk with a monitor keyboard mouse and mouse&#10;&#10;Description automatically generated">
            <a:extLst>
              <a:ext uri="{FF2B5EF4-FFF2-40B4-BE49-F238E27FC236}">
                <a16:creationId xmlns:a16="http://schemas.microsoft.com/office/drawing/2014/main" id="{BDF37D60-753A-F830-530D-4A9F3566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3" y="2348163"/>
            <a:ext cx="3646236" cy="2308726"/>
          </a:xfrm>
          <a:prstGeom prst="rect">
            <a:avLst/>
          </a:prstGeom>
        </p:spPr>
      </p:pic>
      <p:pic>
        <p:nvPicPr>
          <p:cNvPr id="13" name="Picture 12" descr="A logo with a circle and a letter&#10;&#10;Description automatically generated">
            <a:extLst>
              <a:ext uri="{FF2B5EF4-FFF2-40B4-BE49-F238E27FC236}">
                <a16:creationId xmlns:a16="http://schemas.microsoft.com/office/drawing/2014/main" id="{5CEB4890-66D2-4DE9-7C7B-1A71182A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87" y="230912"/>
            <a:ext cx="970290" cy="902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2739C7-DA1D-BF6F-82F0-C0DD7048535E}"/>
              </a:ext>
            </a:extLst>
          </p:cNvPr>
          <p:cNvSpPr txBox="1"/>
          <p:nvPr/>
        </p:nvSpPr>
        <p:spPr>
          <a:xfrm>
            <a:off x="5715510" y="410300"/>
            <a:ext cx="42816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ATLIQ 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CD9ED-C046-60D8-F138-034F68831311}"/>
              </a:ext>
            </a:extLst>
          </p:cNvPr>
          <p:cNvSpPr txBox="1"/>
          <p:nvPr/>
        </p:nvSpPr>
        <p:spPr>
          <a:xfrm>
            <a:off x="4596983" y="1808187"/>
            <a:ext cx="75950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ea typeface="+mn-lt"/>
                <a:cs typeface="+mn-lt"/>
              </a:rPr>
              <a:t>AtliQ</a:t>
            </a:r>
            <a:r>
              <a:rPr lang="en-US" sz="3200" dirty="0">
                <a:ea typeface="+mn-lt"/>
                <a:cs typeface="+mn-lt"/>
              </a:rPr>
              <a:t> Hardware is a leading provider of computer hardware and peripherals, specializing in:</a:t>
            </a:r>
          </a:p>
          <a:p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Personal Computers (PC) 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Storage Devices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Computer Peripherals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Networking Devices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B066B-DF45-4881-E712-F871C6CAA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945499-EA55-A2EC-3026-F9A2945FB55A}"/>
              </a:ext>
            </a:extLst>
          </p:cNvPr>
          <p:cNvSpPr/>
          <p:nvPr/>
        </p:nvSpPr>
        <p:spPr>
          <a:xfrm>
            <a:off x="3728804" y="235783"/>
            <a:ext cx="4259704" cy="649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5A211-C696-DCF6-DA6E-0A8B4FC78723}"/>
              </a:ext>
            </a:extLst>
          </p:cNvPr>
          <p:cNvSpPr txBox="1"/>
          <p:nvPr/>
        </p:nvSpPr>
        <p:spPr>
          <a:xfrm>
            <a:off x="3954166" y="235415"/>
            <a:ext cx="42816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COMPANY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FD7FB-EE03-0518-4248-55D9F100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3" y="1074782"/>
            <a:ext cx="11255113" cy="5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4ACE9-9A7B-0067-B11E-4EAC482E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A36EFD-387E-C812-87FC-104F0DE5B650}"/>
              </a:ext>
            </a:extLst>
          </p:cNvPr>
          <p:cNvSpPr/>
          <p:nvPr/>
        </p:nvSpPr>
        <p:spPr>
          <a:xfrm>
            <a:off x="3653853" y="160832"/>
            <a:ext cx="4309671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ACDD-9476-E37E-CFC3-DDC7777B05E5}"/>
              </a:ext>
            </a:extLst>
          </p:cNvPr>
          <p:cNvSpPr txBox="1"/>
          <p:nvPr/>
        </p:nvSpPr>
        <p:spPr>
          <a:xfrm>
            <a:off x="3816756" y="260398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CHANNEL STRUCTURE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4675B7F4-BA5B-EDB4-7767-7838B97D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1052605"/>
            <a:ext cx="10418162" cy="55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F8DDD-2A5A-D8B4-E2A0-6956F1E6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1F8A60-34A4-CDA1-4C20-04CF559DD5D6}"/>
              </a:ext>
            </a:extLst>
          </p:cNvPr>
          <p:cNvSpPr/>
          <p:nvPr/>
        </p:nvSpPr>
        <p:spPr>
          <a:xfrm>
            <a:off x="3653853" y="160832"/>
            <a:ext cx="4309671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2DF23-53A5-4216-8094-BF503DB3F7A9}"/>
              </a:ext>
            </a:extLst>
          </p:cNvPr>
          <p:cNvSpPr txBox="1"/>
          <p:nvPr/>
        </p:nvSpPr>
        <p:spPr>
          <a:xfrm>
            <a:off x="3816756" y="260398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PLATFORM OVERVIEW</a:t>
            </a:r>
          </a:p>
        </p:txBody>
      </p:sp>
      <p:pic>
        <p:nvPicPr>
          <p:cNvPr id="6" name="Picture 5" descr="A black background with yellow and black logos&#10;&#10;Description automatically generated">
            <a:extLst>
              <a:ext uri="{FF2B5EF4-FFF2-40B4-BE49-F238E27FC236}">
                <a16:creationId xmlns:a16="http://schemas.microsoft.com/office/drawing/2014/main" id="{89689EC2-FF82-096E-A41F-3B5E664A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9" y="1606530"/>
            <a:ext cx="10967802" cy="4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0C130-B138-68C2-662B-6B19D46A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C8D7D-7646-A4C6-38D7-585E0AE7E51F}"/>
              </a:ext>
            </a:extLst>
          </p:cNvPr>
          <p:cNvSpPr/>
          <p:nvPr/>
        </p:nvSpPr>
        <p:spPr>
          <a:xfrm>
            <a:off x="391930" y="499673"/>
            <a:ext cx="11242623" cy="5796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DB2C4-3036-ADD8-E5F5-5015B9095374}"/>
              </a:ext>
            </a:extLst>
          </p:cNvPr>
          <p:cNvSpPr txBox="1"/>
          <p:nvPr/>
        </p:nvSpPr>
        <p:spPr>
          <a:xfrm>
            <a:off x="868690" y="772562"/>
            <a:ext cx="951576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𝐏𝐫𝐨𝐛𝐥𝐞𝐦 𝐒𝐭𝐚𝐭𝐦𝐞𝐧𝐭: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err="1">
                <a:ea typeface="+mn-lt"/>
                <a:cs typeface="+mn-lt"/>
              </a:rPr>
              <a:t>AtliQ</a:t>
            </a:r>
            <a:r>
              <a:rPr lang="en-US" sz="2800" dirty="0">
                <a:ea typeface="+mn-lt"/>
                <a:cs typeface="+mn-lt"/>
              </a:rPr>
              <a:t> Hardware, a rapidly expanding global consumer electronics company, has been grappling with unwieldy Excel files for data analytics. This outdated approach has been hindering effective decision-making and causing significant losses. In response, they urgently sought agile, data-driven decision-making.</a:t>
            </a:r>
            <a:br>
              <a:rPr lang="en-US" sz="2800" dirty="0">
                <a:ea typeface="+mn-lt"/>
                <a:cs typeface="+mn-lt"/>
              </a:rPr>
            </a:b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𝐎𝐛𝐣𝐞𝐜𝐭𝐢𝐯𝐞: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Develop an interactive report offering invaluable insights across finance, sales, marketing, supply chain, and executive teams, using provided mockup dashboards as a reference.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2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18CF77-FD33-9A4C-EFB4-21DDF18A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3" y="159895"/>
            <a:ext cx="6438899" cy="6525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F47F49-85DA-13FD-BD33-67C38160D6E8}"/>
              </a:ext>
            </a:extLst>
          </p:cNvPr>
          <p:cNvSpPr/>
          <p:nvPr/>
        </p:nvSpPr>
        <p:spPr>
          <a:xfrm>
            <a:off x="6900159" y="162395"/>
            <a:ext cx="4684427" cy="6520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95A5D-C5B4-8B4A-F4C8-B2B65987B367}"/>
              </a:ext>
            </a:extLst>
          </p:cNvPr>
          <p:cNvSpPr txBox="1"/>
          <p:nvPr/>
        </p:nvSpPr>
        <p:spPr>
          <a:xfrm>
            <a:off x="6902231" y="310365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DATA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13BFB-9D6C-8B8B-B548-9E8BA11CE0E1}"/>
              </a:ext>
            </a:extLst>
          </p:cNvPr>
          <p:cNvSpPr txBox="1"/>
          <p:nvPr/>
        </p:nvSpPr>
        <p:spPr>
          <a:xfrm>
            <a:off x="7189542" y="1921807"/>
            <a:ext cx="410681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DAX - Explicit Measures</a:t>
            </a:r>
            <a:endParaRPr lang="en-US" b="1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Star Schema - with fact tables in the center.</a:t>
            </a:r>
          </a:p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Snowflake Schema - Normalizes dimension tables.</a:t>
            </a:r>
          </a:p>
          <a:p>
            <a:pPr marL="457200" indent="-457200">
              <a:buFont typeface="Wingdings"/>
              <a:buChar char="§"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4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7C663C-9CFB-7A08-7252-250B56CE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88" y="3600839"/>
            <a:ext cx="3842948" cy="2629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98C72-9255-9218-38F7-E0F509C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4" y="744980"/>
            <a:ext cx="3859031" cy="2544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1A9DC-6129-567E-A720-99CD713F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730" y="3603181"/>
            <a:ext cx="3859031" cy="2624685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C55A96A0-458C-2B3A-8B24-2DD8D9B2B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578" y="738969"/>
            <a:ext cx="3835140" cy="2531933"/>
          </a:xfrm>
          <a:prstGeom prst="rect">
            <a:avLst/>
          </a:prstGeom>
        </p:spPr>
      </p:pic>
      <p:pic>
        <p:nvPicPr>
          <p:cNvPr id="6" name="Picture 5" descr="A diagram of a supply chain&#10;&#10;Description automatically generated">
            <a:extLst>
              <a:ext uri="{FF2B5EF4-FFF2-40B4-BE49-F238E27FC236}">
                <a16:creationId xmlns:a16="http://schemas.microsoft.com/office/drawing/2014/main" id="{ABBD2E9D-B3CF-7CB1-B478-F0E7FD184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74" y="3603182"/>
            <a:ext cx="3854191" cy="2624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193B2-C28B-5C11-8B8A-5EB51859FE2A}"/>
              </a:ext>
            </a:extLst>
          </p:cNvPr>
          <p:cNvSpPr txBox="1"/>
          <p:nvPr/>
        </p:nvSpPr>
        <p:spPr>
          <a:xfrm>
            <a:off x="3629378" y="1634495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MOCK REPORTS</a:t>
            </a:r>
          </a:p>
        </p:txBody>
      </p:sp>
    </p:spTree>
    <p:extLst>
      <p:ext uri="{BB962C8B-B14F-4D97-AF65-F5344CB8AC3E}">
        <p14:creationId xmlns:p14="http://schemas.microsoft.com/office/powerpoint/2010/main" val="34316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6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352</cp:revision>
  <dcterms:created xsi:type="dcterms:W3CDTF">2023-12-15T12:45:40Z</dcterms:created>
  <dcterms:modified xsi:type="dcterms:W3CDTF">2023-12-15T16:20:24Z</dcterms:modified>
</cp:coreProperties>
</file>