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63" r:id="rId3"/>
    <p:sldId id="260" r:id="rId4"/>
    <p:sldId id="272" r:id="rId5"/>
    <p:sldId id="283" r:id="rId6"/>
    <p:sldId id="280" r:id="rId7"/>
    <p:sldId id="284" r:id="rId8"/>
    <p:sldId id="270" r:id="rId9"/>
    <p:sldId id="285" r:id="rId10"/>
    <p:sldId id="276" r:id="rId11"/>
    <p:sldId id="274" r:id="rId12"/>
    <p:sldId id="286" r:id="rId13"/>
    <p:sldId id="277" r:id="rId14"/>
    <p:sldId id="287" r:id="rId15"/>
    <p:sldId id="275" r:id="rId16"/>
    <p:sldId id="289" r:id="rId17"/>
    <p:sldId id="267" r:id="rId18"/>
    <p:sldId id="288" r:id="rId19"/>
    <p:sldId id="290" r:id="rId20"/>
    <p:sldId id="269" r:id="rId21"/>
    <p:sldId id="291" r:id="rId22"/>
    <p:sldId id="279"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82CB45-873E-406F-A50A-76DEF3113D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087163-BCC3-4E2F-9B25-7F0517395907}">
      <dgm:prSet/>
      <dgm:spPr/>
      <dgm:t>
        <a:bodyPr/>
        <a:lstStyle/>
        <a:p>
          <a:r>
            <a:rPr lang="en-IN" dirty="0"/>
            <a:t>V</a:t>
          </a:r>
          <a:r>
            <a:rPr lang="en-IN" b="0" i="0" dirty="0"/>
            <a:t>ery easy to understand.</a:t>
          </a:r>
          <a:endParaRPr lang="en-US" dirty="0"/>
        </a:p>
      </dgm:t>
    </dgm:pt>
    <dgm:pt modelId="{043ED791-C543-442D-B60C-602C4D888D75}" type="parTrans" cxnId="{58E9184E-8800-431D-B5E2-1BDF459834F9}">
      <dgm:prSet/>
      <dgm:spPr/>
      <dgm:t>
        <a:bodyPr/>
        <a:lstStyle/>
        <a:p>
          <a:endParaRPr lang="en-US"/>
        </a:p>
      </dgm:t>
    </dgm:pt>
    <dgm:pt modelId="{2A3D77AB-5E70-4685-9AA6-1B1F01A0A9C0}" type="sibTrans" cxnId="{58E9184E-8800-431D-B5E2-1BDF459834F9}">
      <dgm:prSet/>
      <dgm:spPr/>
      <dgm:t>
        <a:bodyPr/>
        <a:lstStyle/>
        <a:p>
          <a:endParaRPr lang="en-US"/>
        </a:p>
      </dgm:t>
    </dgm:pt>
    <dgm:pt modelId="{FC90A358-987A-403D-A9C0-4C22A601C8B5}">
      <dgm:prSet/>
      <dgm:spPr/>
      <dgm:t>
        <a:bodyPr/>
        <a:lstStyle/>
        <a:p>
          <a:r>
            <a:rPr lang="en-GB" b="0" i="0"/>
            <a:t>Debugging is not very difficult.</a:t>
          </a:r>
          <a:endParaRPr lang="en-US"/>
        </a:p>
      </dgm:t>
    </dgm:pt>
    <dgm:pt modelId="{A9C6AE2A-E5E1-406C-B010-2B097CE78016}" type="parTrans" cxnId="{8BD8EF66-77B6-463A-A046-F8202D522E63}">
      <dgm:prSet/>
      <dgm:spPr/>
      <dgm:t>
        <a:bodyPr/>
        <a:lstStyle/>
        <a:p>
          <a:endParaRPr lang="en-US"/>
        </a:p>
      </dgm:t>
    </dgm:pt>
    <dgm:pt modelId="{EB38E89F-8864-4698-8949-F72A6BAC3E75}" type="sibTrans" cxnId="{8BD8EF66-77B6-463A-A046-F8202D522E63}">
      <dgm:prSet/>
      <dgm:spPr/>
      <dgm:t>
        <a:bodyPr/>
        <a:lstStyle/>
        <a:p>
          <a:endParaRPr lang="en-US"/>
        </a:p>
      </dgm:t>
    </dgm:pt>
    <dgm:pt modelId="{28F42609-FFA9-43B5-A08C-72FD51E1451C}">
      <dgm:prSet/>
      <dgm:spPr/>
      <dgm:t>
        <a:bodyPr/>
        <a:lstStyle/>
        <a:p>
          <a:r>
            <a:rPr lang="en-GB" b="0" i="0"/>
            <a:t>A user can port them from one location to another.</a:t>
          </a:r>
          <a:endParaRPr lang="en-US"/>
        </a:p>
      </dgm:t>
    </dgm:pt>
    <dgm:pt modelId="{FA284E26-FEC8-4F0E-A752-132C3F870180}" type="parTrans" cxnId="{CC31D5A5-2105-4A52-A7F6-2361B1C0EBF9}">
      <dgm:prSet/>
      <dgm:spPr/>
      <dgm:t>
        <a:bodyPr/>
        <a:lstStyle/>
        <a:p>
          <a:endParaRPr lang="en-US"/>
        </a:p>
      </dgm:t>
    </dgm:pt>
    <dgm:pt modelId="{CD4A2B8C-3D77-4882-AA0D-0A7A927261D1}" type="sibTrans" cxnId="{CC31D5A5-2105-4A52-A7F6-2361B1C0EBF9}">
      <dgm:prSet/>
      <dgm:spPr/>
      <dgm:t>
        <a:bodyPr/>
        <a:lstStyle/>
        <a:p>
          <a:endParaRPr lang="en-US"/>
        </a:p>
      </dgm:t>
    </dgm:pt>
    <dgm:pt modelId="{8B2CD124-8672-4179-9715-2B299AB0457B}">
      <dgm:prSet/>
      <dgm:spPr/>
      <dgm:t>
        <a:bodyPr/>
        <a:lstStyle/>
        <a:p>
          <a:r>
            <a:rPr lang="en-GB" b="0" i="0"/>
            <a:t>They are very widely used and popular in today’s times.</a:t>
          </a:r>
          <a:endParaRPr lang="en-US"/>
        </a:p>
      </dgm:t>
    </dgm:pt>
    <dgm:pt modelId="{47ED19DA-EB4F-458A-842B-B33A7C1A601C}" type="parTrans" cxnId="{77D9F62F-8BE9-4DFF-BB79-3F4E940E0273}">
      <dgm:prSet/>
      <dgm:spPr/>
      <dgm:t>
        <a:bodyPr/>
        <a:lstStyle/>
        <a:p>
          <a:endParaRPr lang="en-US"/>
        </a:p>
      </dgm:t>
    </dgm:pt>
    <dgm:pt modelId="{3136C5CD-BD17-4ECA-8530-756C632E7B7A}" type="sibTrans" cxnId="{77D9F62F-8BE9-4DFF-BB79-3F4E940E0273}">
      <dgm:prSet/>
      <dgm:spPr/>
      <dgm:t>
        <a:bodyPr/>
        <a:lstStyle/>
        <a:p>
          <a:endParaRPr lang="en-US"/>
        </a:p>
      </dgm:t>
    </dgm:pt>
    <dgm:pt modelId="{5434CCBE-383B-4781-9ABC-1F4ACAC2BD22}">
      <dgm:prSet/>
      <dgm:spPr/>
      <dgm:t>
        <a:bodyPr/>
        <a:lstStyle/>
        <a:p>
          <a:r>
            <a:rPr lang="en-GB" b="0" i="0"/>
            <a:t>Java, C, C++, Python, etc., are a few examples of high-level languages.</a:t>
          </a:r>
          <a:endParaRPr lang="en-US"/>
        </a:p>
      </dgm:t>
    </dgm:pt>
    <dgm:pt modelId="{BB3B33F8-7C52-4962-9D32-6F58A9461EEB}" type="parTrans" cxnId="{73A6AAFC-A301-47EF-83CA-5163978C89FF}">
      <dgm:prSet/>
      <dgm:spPr/>
      <dgm:t>
        <a:bodyPr/>
        <a:lstStyle/>
        <a:p>
          <a:endParaRPr lang="en-US"/>
        </a:p>
      </dgm:t>
    </dgm:pt>
    <dgm:pt modelId="{AFB7026B-6DAD-4F82-82CA-1BC65B2E1C95}" type="sibTrans" cxnId="{73A6AAFC-A301-47EF-83CA-5163978C89FF}">
      <dgm:prSet/>
      <dgm:spPr/>
      <dgm:t>
        <a:bodyPr/>
        <a:lstStyle/>
        <a:p>
          <a:endParaRPr lang="en-US"/>
        </a:p>
      </dgm:t>
    </dgm:pt>
    <dgm:pt modelId="{B46AAD5A-4F56-47E9-8140-40BBB2822104}" type="pres">
      <dgm:prSet presAssocID="{0B82CB45-873E-406F-A50A-76DEF3113D7C}" presName="linear" presStyleCnt="0">
        <dgm:presLayoutVars>
          <dgm:animLvl val="lvl"/>
          <dgm:resizeHandles val="exact"/>
        </dgm:presLayoutVars>
      </dgm:prSet>
      <dgm:spPr/>
    </dgm:pt>
    <dgm:pt modelId="{36B52479-6F38-4046-B866-46CC3FE77941}" type="pres">
      <dgm:prSet presAssocID="{31087163-BCC3-4E2F-9B25-7F0517395907}" presName="parentText" presStyleLbl="node1" presStyleIdx="0" presStyleCnt="5">
        <dgm:presLayoutVars>
          <dgm:chMax val="0"/>
          <dgm:bulletEnabled val="1"/>
        </dgm:presLayoutVars>
      </dgm:prSet>
      <dgm:spPr/>
    </dgm:pt>
    <dgm:pt modelId="{29865BA7-D6C8-437D-A571-6ABA6AC40991}" type="pres">
      <dgm:prSet presAssocID="{2A3D77AB-5E70-4685-9AA6-1B1F01A0A9C0}" presName="spacer" presStyleCnt="0"/>
      <dgm:spPr/>
    </dgm:pt>
    <dgm:pt modelId="{C7826598-A115-479F-8F0F-3039C1873F85}" type="pres">
      <dgm:prSet presAssocID="{FC90A358-987A-403D-A9C0-4C22A601C8B5}" presName="parentText" presStyleLbl="node1" presStyleIdx="1" presStyleCnt="5">
        <dgm:presLayoutVars>
          <dgm:chMax val="0"/>
          <dgm:bulletEnabled val="1"/>
        </dgm:presLayoutVars>
      </dgm:prSet>
      <dgm:spPr/>
    </dgm:pt>
    <dgm:pt modelId="{271A6ED7-17FB-41D5-9B6E-A41E8868B979}" type="pres">
      <dgm:prSet presAssocID="{EB38E89F-8864-4698-8949-F72A6BAC3E75}" presName="spacer" presStyleCnt="0"/>
      <dgm:spPr/>
    </dgm:pt>
    <dgm:pt modelId="{08CA884D-D579-43C1-A7A9-E469353F622D}" type="pres">
      <dgm:prSet presAssocID="{28F42609-FFA9-43B5-A08C-72FD51E1451C}" presName="parentText" presStyleLbl="node1" presStyleIdx="2" presStyleCnt="5">
        <dgm:presLayoutVars>
          <dgm:chMax val="0"/>
          <dgm:bulletEnabled val="1"/>
        </dgm:presLayoutVars>
      </dgm:prSet>
      <dgm:spPr/>
    </dgm:pt>
    <dgm:pt modelId="{6EAB2D5D-BF44-469E-A22C-69BF924D9FEF}" type="pres">
      <dgm:prSet presAssocID="{CD4A2B8C-3D77-4882-AA0D-0A7A927261D1}" presName="spacer" presStyleCnt="0"/>
      <dgm:spPr/>
    </dgm:pt>
    <dgm:pt modelId="{B8D60D7E-6CA2-4741-86E1-FC4E86CF1CE2}" type="pres">
      <dgm:prSet presAssocID="{8B2CD124-8672-4179-9715-2B299AB0457B}" presName="parentText" presStyleLbl="node1" presStyleIdx="3" presStyleCnt="5">
        <dgm:presLayoutVars>
          <dgm:chMax val="0"/>
          <dgm:bulletEnabled val="1"/>
        </dgm:presLayoutVars>
      </dgm:prSet>
      <dgm:spPr/>
    </dgm:pt>
    <dgm:pt modelId="{D982FE56-7A60-4F22-B7DD-01E4775803A5}" type="pres">
      <dgm:prSet presAssocID="{3136C5CD-BD17-4ECA-8530-756C632E7B7A}" presName="spacer" presStyleCnt="0"/>
      <dgm:spPr/>
    </dgm:pt>
    <dgm:pt modelId="{F352DAD3-DDBE-45F5-80C6-6E29F299034A}" type="pres">
      <dgm:prSet presAssocID="{5434CCBE-383B-4781-9ABC-1F4ACAC2BD22}" presName="parentText" presStyleLbl="node1" presStyleIdx="4" presStyleCnt="5">
        <dgm:presLayoutVars>
          <dgm:chMax val="0"/>
          <dgm:bulletEnabled val="1"/>
        </dgm:presLayoutVars>
      </dgm:prSet>
      <dgm:spPr/>
    </dgm:pt>
  </dgm:ptLst>
  <dgm:cxnLst>
    <dgm:cxn modelId="{77D9F62F-8BE9-4DFF-BB79-3F4E940E0273}" srcId="{0B82CB45-873E-406F-A50A-76DEF3113D7C}" destId="{8B2CD124-8672-4179-9715-2B299AB0457B}" srcOrd="3" destOrd="0" parTransId="{47ED19DA-EB4F-458A-842B-B33A7C1A601C}" sibTransId="{3136C5CD-BD17-4ECA-8530-756C632E7B7A}"/>
    <dgm:cxn modelId="{0F341E3E-CD80-4262-93D0-4C97E01D6B09}" type="presOf" srcId="{31087163-BCC3-4E2F-9B25-7F0517395907}" destId="{36B52479-6F38-4046-B866-46CC3FE77941}" srcOrd="0" destOrd="0" presId="urn:microsoft.com/office/officeart/2005/8/layout/vList2"/>
    <dgm:cxn modelId="{8BD8EF66-77B6-463A-A046-F8202D522E63}" srcId="{0B82CB45-873E-406F-A50A-76DEF3113D7C}" destId="{FC90A358-987A-403D-A9C0-4C22A601C8B5}" srcOrd="1" destOrd="0" parTransId="{A9C6AE2A-E5E1-406C-B010-2B097CE78016}" sibTransId="{EB38E89F-8864-4698-8949-F72A6BAC3E75}"/>
    <dgm:cxn modelId="{C63CC44A-AFC0-49F2-A894-99AAB08220FF}" type="presOf" srcId="{FC90A358-987A-403D-A9C0-4C22A601C8B5}" destId="{C7826598-A115-479F-8F0F-3039C1873F85}" srcOrd="0" destOrd="0" presId="urn:microsoft.com/office/officeart/2005/8/layout/vList2"/>
    <dgm:cxn modelId="{58E9184E-8800-431D-B5E2-1BDF459834F9}" srcId="{0B82CB45-873E-406F-A50A-76DEF3113D7C}" destId="{31087163-BCC3-4E2F-9B25-7F0517395907}" srcOrd="0" destOrd="0" parTransId="{043ED791-C543-442D-B60C-602C4D888D75}" sibTransId="{2A3D77AB-5E70-4685-9AA6-1B1F01A0A9C0}"/>
    <dgm:cxn modelId="{4D4E7683-8810-4F08-8FF8-A1A290806431}" type="presOf" srcId="{28F42609-FFA9-43B5-A08C-72FD51E1451C}" destId="{08CA884D-D579-43C1-A7A9-E469353F622D}" srcOrd="0" destOrd="0" presId="urn:microsoft.com/office/officeart/2005/8/layout/vList2"/>
    <dgm:cxn modelId="{68595D88-8875-48D2-A314-6BD8D0C55A5B}" type="presOf" srcId="{8B2CD124-8672-4179-9715-2B299AB0457B}" destId="{B8D60D7E-6CA2-4741-86E1-FC4E86CF1CE2}" srcOrd="0" destOrd="0" presId="urn:microsoft.com/office/officeart/2005/8/layout/vList2"/>
    <dgm:cxn modelId="{CC31D5A5-2105-4A52-A7F6-2361B1C0EBF9}" srcId="{0B82CB45-873E-406F-A50A-76DEF3113D7C}" destId="{28F42609-FFA9-43B5-A08C-72FD51E1451C}" srcOrd="2" destOrd="0" parTransId="{FA284E26-FEC8-4F0E-A752-132C3F870180}" sibTransId="{CD4A2B8C-3D77-4882-AA0D-0A7A927261D1}"/>
    <dgm:cxn modelId="{F91F6BD5-04D7-4CC9-B229-1B7C5D5A1487}" type="presOf" srcId="{5434CCBE-383B-4781-9ABC-1F4ACAC2BD22}" destId="{F352DAD3-DDBE-45F5-80C6-6E29F299034A}" srcOrd="0" destOrd="0" presId="urn:microsoft.com/office/officeart/2005/8/layout/vList2"/>
    <dgm:cxn modelId="{95404CF9-0FDE-4C1B-9D31-F0D517C6677B}" type="presOf" srcId="{0B82CB45-873E-406F-A50A-76DEF3113D7C}" destId="{B46AAD5A-4F56-47E9-8140-40BBB2822104}" srcOrd="0" destOrd="0" presId="urn:microsoft.com/office/officeart/2005/8/layout/vList2"/>
    <dgm:cxn modelId="{73A6AAFC-A301-47EF-83CA-5163978C89FF}" srcId="{0B82CB45-873E-406F-A50A-76DEF3113D7C}" destId="{5434CCBE-383B-4781-9ABC-1F4ACAC2BD22}" srcOrd="4" destOrd="0" parTransId="{BB3B33F8-7C52-4962-9D32-6F58A9461EEB}" sibTransId="{AFB7026B-6DAD-4F82-82CA-1BC65B2E1C95}"/>
    <dgm:cxn modelId="{35F6BCB2-D6E2-44D4-8435-8D2AEB4E41F4}" type="presParOf" srcId="{B46AAD5A-4F56-47E9-8140-40BBB2822104}" destId="{36B52479-6F38-4046-B866-46CC3FE77941}" srcOrd="0" destOrd="0" presId="urn:microsoft.com/office/officeart/2005/8/layout/vList2"/>
    <dgm:cxn modelId="{BC081514-5EF8-4CFF-910B-F229DC81FE84}" type="presParOf" srcId="{B46AAD5A-4F56-47E9-8140-40BBB2822104}" destId="{29865BA7-D6C8-437D-A571-6ABA6AC40991}" srcOrd="1" destOrd="0" presId="urn:microsoft.com/office/officeart/2005/8/layout/vList2"/>
    <dgm:cxn modelId="{23E0D9D7-9581-4DBD-97B5-5C9D21B1D6DD}" type="presParOf" srcId="{B46AAD5A-4F56-47E9-8140-40BBB2822104}" destId="{C7826598-A115-479F-8F0F-3039C1873F85}" srcOrd="2" destOrd="0" presId="urn:microsoft.com/office/officeart/2005/8/layout/vList2"/>
    <dgm:cxn modelId="{68A65570-00F6-47AD-B9FD-9D7A91E85C75}" type="presParOf" srcId="{B46AAD5A-4F56-47E9-8140-40BBB2822104}" destId="{271A6ED7-17FB-41D5-9B6E-A41E8868B979}" srcOrd="3" destOrd="0" presId="urn:microsoft.com/office/officeart/2005/8/layout/vList2"/>
    <dgm:cxn modelId="{1DC5DF23-2739-416E-83DD-E8869D723B09}" type="presParOf" srcId="{B46AAD5A-4F56-47E9-8140-40BBB2822104}" destId="{08CA884D-D579-43C1-A7A9-E469353F622D}" srcOrd="4" destOrd="0" presId="urn:microsoft.com/office/officeart/2005/8/layout/vList2"/>
    <dgm:cxn modelId="{0F42B024-54A2-4F1C-BF3D-4CCF27059582}" type="presParOf" srcId="{B46AAD5A-4F56-47E9-8140-40BBB2822104}" destId="{6EAB2D5D-BF44-469E-A22C-69BF924D9FEF}" srcOrd="5" destOrd="0" presId="urn:microsoft.com/office/officeart/2005/8/layout/vList2"/>
    <dgm:cxn modelId="{17B05A09-CFC0-4087-BA07-04DBB91E71D4}" type="presParOf" srcId="{B46AAD5A-4F56-47E9-8140-40BBB2822104}" destId="{B8D60D7E-6CA2-4741-86E1-FC4E86CF1CE2}" srcOrd="6" destOrd="0" presId="urn:microsoft.com/office/officeart/2005/8/layout/vList2"/>
    <dgm:cxn modelId="{A8B9DF11-A1AC-48DE-BF1D-54C281F988D8}" type="presParOf" srcId="{B46AAD5A-4F56-47E9-8140-40BBB2822104}" destId="{D982FE56-7A60-4F22-B7DD-01E4775803A5}" srcOrd="7" destOrd="0" presId="urn:microsoft.com/office/officeart/2005/8/layout/vList2"/>
    <dgm:cxn modelId="{5D93DC83-F6CF-40FD-9E31-DE685B7E128C}" type="presParOf" srcId="{B46AAD5A-4F56-47E9-8140-40BBB2822104}" destId="{F352DAD3-DDBE-45F5-80C6-6E29F299034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59E50C-995F-448C-9470-183D021FF7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0769F2E-8D41-4A3C-92B8-B0846A57964A}">
      <dgm:prSet/>
      <dgm:spPr/>
      <dgm:t>
        <a:bodyPr/>
        <a:lstStyle/>
        <a:p>
          <a:r>
            <a:rPr lang="en-IN"/>
            <a:t>Difficult to </a:t>
          </a:r>
          <a:r>
            <a:rPr lang="en-IN" b="0" i="0"/>
            <a:t>understand.</a:t>
          </a:r>
          <a:endParaRPr lang="en-US"/>
        </a:p>
      </dgm:t>
    </dgm:pt>
    <dgm:pt modelId="{92FDC48D-A029-4FCC-AF3B-322F7613EBD9}" type="parTrans" cxnId="{21D3D9B2-DABA-41B5-BE1A-C7FA73E4810B}">
      <dgm:prSet/>
      <dgm:spPr/>
      <dgm:t>
        <a:bodyPr/>
        <a:lstStyle/>
        <a:p>
          <a:endParaRPr lang="en-US"/>
        </a:p>
      </dgm:t>
    </dgm:pt>
    <dgm:pt modelId="{F6B3534E-779A-4C12-94F4-5DF15E9B13B8}" type="sibTrans" cxnId="{21D3D9B2-DABA-41B5-BE1A-C7FA73E4810B}">
      <dgm:prSet/>
      <dgm:spPr/>
      <dgm:t>
        <a:bodyPr/>
        <a:lstStyle/>
        <a:p>
          <a:endParaRPr lang="en-US"/>
        </a:p>
      </dgm:t>
    </dgm:pt>
    <dgm:pt modelId="{D73F37B8-40AB-423D-BC26-761169F0D8EB}">
      <dgm:prSet/>
      <dgm:spPr/>
      <dgm:t>
        <a:bodyPr/>
        <a:lstStyle/>
        <a:p>
          <a:r>
            <a:rPr lang="en-GB" b="0" i="0"/>
            <a:t>Debugging them is very difficult.</a:t>
          </a:r>
          <a:endParaRPr lang="en-US"/>
        </a:p>
      </dgm:t>
    </dgm:pt>
    <dgm:pt modelId="{188EDCA5-1C5D-4BE9-B53D-C98AD815466D}" type="parTrans" cxnId="{A098DA09-B69B-4F4B-9E59-E6D92185BAA7}">
      <dgm:prSet/>
      <dgm:spPr/>
      <dgm:t>
        <a:bodyPr/>
        <a:lstStyle/>
        <a:p>
          <a:endParaRPr lang="en-US"/>
        </a:p>
      </dgm:t>
    </dgm:pt>
    <dgm:pt modelId="{7DA6BF1A-FB77-4555-BC77-9CE359F35A66}" type="sibTrans" cxnId="{A098DA09-B69B-4F4B-9E59-E6D92185BAA7}">
      <dgm:prSet/>
      <dgm:spPr/>
      <dgm:t>
        <a:bodyPr/>
        <a:lstStyle/>
        <a:p>
          <a:endParaRPr lang="en-US"/>
        </a:p>
      </dgm:t>
    </dgm:pt>
    <dgm:pt modelId="{0F441012-6902-46FF-9FB5-46F96AD5E7B4}">
      <dgm:prSet/>
      <dgm:spPr/>
      <dgm:t>
        <a:bodyPr/>
        <a:lstStyle/>
        <a:p>
          <a:r>
            <a:rPr lang="en-IN" b="0" i="0"/>
            <a:t>They are not portable.</a:t>
          </a:r>
          <a:endParaRPr lang="en-US"/>
        </a:p>
      </dgm:t>
    </dgm:pt>
    <dgm:pt modelId="{13862F04-C743-43A6-8FB1-925B81370000}" type="parTrans" cxnId="{34DB3B74-AB58-46DF-B5B6-FE63ABC6350B}">
      <dgm:prSet/>
      <dgm:spPr/>
      <dgm:t>
        <a:bodyPr/>
        <a:lstStyle/>
        <a:p>
          <a:endParaRPr lang="en-US"/>
        </a:p>
      </dgm:t>
    </dgm:pt>
    <dgm:pt modelId="{DF9098E9-6FCA-4D17-B6FC-2509A2FA4F05}" type="sibTrans" cxnId="{34DB3B74-AB58-46DF-B5B6-FE63ABC6350B}">
      <dgm:prSet/>
      <dgm:spPr/>
      <dgm:t>
        <a:bodyPr/>
        <a:lstStyle/>
        <a:p>
          <a:endParaRPr lang="en-US"/>
        </a:p>
      </dgm:t>
    </dgm:pt>
    <dgm:pt modelId="{578E9D86-7914-41B0-AAA3-BDC9D6AABC8D}">
      <dgm:prSet/>
      <dgm:spPr/>
      <dgm:t>
        <a:bodyPr/>
        <a:lstStyle/>
        <a:p>
          <a:r>
            <a:rPr lang="en-GB" b="0" i="0"/>
            <a:t>Low-level languages do not have a very wide application in today’s times.</a:t>
          </a:r>
          <a:endParaRPr lang="en-US"/>
        </a:p>
      </dgm:t>
    </dgm:pt>
    <dgm:pt modelId="{AD887210-8A6D-4ABB-A548-09071FC8844F}" type="parTrans" cxnId="{D134D440-3F90-4617-8D6F-ABB96E96D4AF}">
      <dgm:prSet/>
      <dgm:spPr/>
      <dgm:t>
        <a:bodyPr/>
        <a:lstStyle/>
        <a:p>
          <a:endParaRPr lang="en-US"/>
        </a:p>
      </dgm:t>
    </dgm:pt>
    <dgm:pt modelId="{B9F21E83-AB25-44F4-968C-3A1FDE91DFC4}" type="sibTrans" cxnId="{D134D440-3F90-4617-8D6F-ABB96E96D4AF}">
      <dgm:prSet/>
      <dgm:spPr/>
      <dgm:t>
        <a:bodyPr/>
        <a:lstStyle/>
        <a:p>
          <a:endParaRPr lang="en-US"/>
        </a:p>
      </dgm:t>
    </dgm:pt>
    <dgm:pt modelId="{B2AAEB05-9B5D-41DC-8C47-C7494FB2AF10}">
      <dgm:prSet/>
      <dgm:spPr/>
      <dgm:t>
        <a:bodyPr/>
        <a:lstStyle/>
        <a:p>
          <a:r>
            <a:rPr lang="en-GB" b="0" i="0"/>
            <a:t>Binary code, and machine language are a few examples of high-level languages.</a:t>
          </a:r>
          <a:endParaRPr lang="en-US"/>
        </a:p>
      </dgm:t>
    </dgm:pt>
    <dgm:pt modelId="{36A8AC9D-692B-4218-A0B1-243260E68676}" type="parTrans" cxnId="{CE80B305-ACB3-4FEA-A142-B6ECCC68F3A5}">
      <dgm:prSet/>
      <dgm:spPr/>
      <dgm:t>
        <a:bodyPr/>
        <a:lstStyle/>
        <a:p>
          <a:endParaRPr lang="en-US"/>
        </a:p>
      </dgm:t>
    </dgm:pt>
    <dgm:pt modelId="{5FB1C3D9-04BB-4C6D-B25A-59E8754783CC}" type="sibTrans" cxnId="{CE80B305-ACB3-4FEA-A142-B6ECCC68F3A5}">
      <dgm:prSet/>
      <dgm:spPr/>
      <dgm:t>
        <a:bodyPr/>
        <a:lstStyle/>
        <a:p>
          <a:endParaRPr lang="en-US"/>
        </a:p>
      </dgm:t>
    </dgm:pt>
    <dgm:pt modelId="{893564FB-226D-4976-B5CF-A18442A7AAAD}" type="pres">
      <dgm:prSet presAssocID="{A359E50C-995F-448C-9470-183D021FF7F5}" presName="linear" presStyleCnt="0">
        <dgm:presLayoutVars>
          <dgm:animLvl val="lvl"/>
          <dgm:resizeHandles val="exact"/>
        </dgm:presLayoutVars>
      </dgm:prSet>
      <dgm:spPr/>
    </dgm:pt>
    <dgm:pt modelId="{33B84198-D7EB-49B0-9357-D4DE64B9FD0E}" type="pres">
      <dgm:prSet presAssocID="{60769F2E-8D41-4A3C-92B8-B0846A57964A}" presName="parentText" presStyleLbl="node1" presStyleIdx="0" presStyleCnt="5">
        <dgm:presLayoutVars>
          <dgm:chMax val="0"/>
          <dgm:bulletEnabled val="1"/>
        </dgm:presLayoutVars>
      </dgm:prSet>
      <dgm:spPr/>
    </dgm:pt>
    <dgm:pt modelId="{63AD0583-0F61-4C31-AAC7-AA7CBB44F23A}" type="pres">
      <dgm:prSet presAssocID="{F6B3534E-779A-4C12-94F4-5DF15E9B13B8}" presName="spacer" presStyleCnt="0"/>
      <dgm:spPr/>
    </dgm:pt>
    <dgm:pt modelId="{F30E0E9D-46E0-4BD3-A320-949E3D9863D2}" type="pres">
      <dgm:prSet presAssocID="{D73F37B8-40AB-423D-BC26-761169F0D8EB}" presName="parentText" presStyleLbl="node1" presStyleIdx="1" presStyleCnt="5">
        <dgm:presLayoutVars>
          <dgm:chMax val="0"/>
          <dgm:bulletEnabled val="1"/>
        </dgm:presLayoutVars>
      </dgm:prSet>
      <dgm:spPr/>
    </dgm:pt>
    <dgm:pt modelId="{9C4ED7E0-2FED-4BF1-8D6E-0C97742573D8}" type="pres">
      <dgm:prSet presAssocID="{7DA6BF1A-FB77-4555-BC77-9CE359F35A66}" presName="spacer" presStyleCnt="0"/>
      <dgm:spPr/>
    </dgm:pt>
    <dgm:pt modelId="{5342056E-614B-487B-B4FE-FC23717A903E}" type="pres">
      <dgm:prSet presAssocID="{0F441012-6902-46FF-9FB5-46F96AD5E7B4}" presName="parentText" presStyleLbl="node1" presStyleIdx="2" presStyleCnt="5">
        <dgm:presLayoutVars>
          <dgm:chMax val="0"/>
          <dgm:bulletEnabled val="1"/>
        </dgm:presLayoutVars>
      </dgm:prSet>
      <dgm:spPr/>
    </dgm:pt>
    <dgm:pt modelId="{725BB5CE-39A9-48BD-BC4E-E5B5A36AF9A2}" type="pres">
      <dgm:prSet presAssocID="{DF9098E9-6FCA-4D17-B6FC-2509A2FA4F05}" presName="spacer" presStyleCnt="0"/>
      <dgm:spPr/>
    </dgm:pt>
    <dgm:pt modelId="{054C6532-75EE-46D1-9F9D-EF4296ECB280}" type="pres">
      <dgm:prSet presAssocID="{578E9D86-7914-41B0-AAA3-BDC9D6AABC8D}" presName="parentText" presStyleLbl="node1" presStyleIdx="3" presStyleCnt="5">
        <dgm:presLayoutVars>
          <dgm:chMax val="0"/>
          <dgm:bulletEnabled val="1"/>
        </dgm:presLayoutVars>
      </dgm:prSet>
      <dgm:spPr/>
    </dgm:pt>
    <dgm:pt modelId="{6D4AB795-66BD-4146-A79E-2547123F74AC}" type="pres">
      <dgm:prSet presAssocID="{B9F21E83-AB25-44F4-968C-3A1FDE91DFC4}" presName="spacer" presStyleCnt="0"/>
      <dgm:spPr/>
    </dgm:pt>
    <dgm:pt modelId="{1CEF2525-6BAF-4405-A990-2E04A956BC04}" type="pres">
      <dgm:prSet presAssocID="{B2AAEB05-9B5D-41DC-8C47-C7494FB2AF10}" presName="parentText" presStyleLbl="node1" presStyleIdx="4" presStyleCnt="5">
        <dgm:presLayoutVars>
          <dgm:chMax val="0"/>
          <dgm:bulletEnabled val="1"/>
        </dgm:presLayoutVars>
      </dgm:prSet>
      <dgm:spPr/>
    </dgm:pt>
  </dgm:ptLst>
  <dgm:cxnLst>
    <dgm:cxn modelId="{CE80B305-ACB3-4FEA-A142-B6ECCC68F3A5}" srcId="{A359E50C-995F-448C-9470-183D021FF7F5}" destId="{B2AAEB05-9B5D-41DC-8C47-C7494FB2AF10}" srcOrd="4" destOrd="0" parTransId="{36A8AC9D-692B-4218-A0B1-243260E68676}" sibTransId="{5FB1C3D9-04BB-4C6D-B25A-59E8754783CC}"/>
    <dgm:cxn modelId="{A098DA09-B69B-4F4B-9E59-E6D92185BAA7}" srcId="{A359E50C-995F-448C-9470-183D021FF7F5}" destId="{D73F37B8-40AB-423D-BC26-761169F0D8EB}" srcOrd="1" destOrd="0" parTransId="{188EDCA5-1C5D-4BE9-B53D-C98AD815466D}" sibTransId="{7DA6BF1A-FB77-4555-BC77-9CE359F35A66}"/>
    <dgm:cxn modelId="{2A3FC12D-5FAA-4A03-B873-5755D963B6B0}" type="presOf" srcId="{60769F2E-8D41-4A3C-92B8-B0846A57964A}" destId="{33B84198-D7EB-49B0-9357-D4DE64B9FD0E}" srcOrd="0" destOrd="0" presId="urn:microsoft.com/office/officeart/2005/8/layout/vList2"/>
    <dgm:cxn modelId="{D134D440-3F90-4617-8D6F-ABB96E96D4AF}" srcId="{A359E50C-995F-448C-9470-183D021FF7F5}" destId="{578E9D86-7914-41B0-AAA3-BDC9D6AABC8D}" srcOrd="3" destOrd="0" parTransId="{AD887210-8A6D-4ABB-A548-09071FC8844F}" sibTransId="{B9F21E83-AB25-44F4-968C-3A1FDE91DFC4}"/>
    <dgm:cxn modelId="{34DB3B74-AB58-46DF-B5B6-FE63ABC6350B}" srcId="{A359E50C-995F-448C-9470-183D021FF7F5}" destId="{0F441012-6902-46FF-9FB5-46F96AD5E7B4}" srcOrd="2" destOrd="0" parTransId="{13862F04-C743-43A6-8FB1-925B81370000}" sibTransId="{DF9098E9-6FCA-4D17-B6FC-2509A2FA4F05}"/>
    <dgm:cxn modelId="{92AAE99F-7D0B-48D7-98FE-0B5E997EB9DD}" type="presOf" srcId="{D73F37B8-40AB-423D-BC26-761169F0D8EB}" destId="{F30E0E9D-46E0-4BD3-A320-949E3D9863D2}" srcOrd="0" destOrd="0" presId="urn:microsoft.com/office/officeart/2005/8/layout/vList2"/>
    <dgm:cxn modelId="{21D3D9B2-DABA-41B5-BE1A-C7FA73E4810B}" srcId="{A359E50C-995F-448C-9470-183D021FF7F5}" destId="{60769F2E-8D41-4A3C-92B8-B0846A57964A}" srcOrd="0" destOrd="0" parTransId="{92FDC48D-A029-4FCC-AF3B-322F7613EBD9}" sibTransId="{F6B3534E-779A-4C12-94F4-5DF15E9B13B8}"/>
    <dgm:cxn modelId="{408C6BC5-9BF9-4C53-BF62-C05D1415D14A}" type="presOf" srcId="{0F441012-6902-46FF-9FB5-46F96AD5E7B4}" destId="{5342056E-614B-487B-B4FE-FC23717A903E}" srcOrd="0" destOrd="0" presId="urn:microsoft.com/office/officeart/2005/8/layout/vList2"/>
    <dgm:cxn modelId="{3D67A2D9-7536-4CA1-AC47-9450B6A5AEF0}" type="presOf" srcId="{578E9D86-7914-41B0-AAA3-BDC9D6AABC8D}" destId="{054C6532-75EE-46D1-9F9D-EF4296ECB280}" srcOrd="0" destOrd="0" presId="urn:microsoft.com/office/officeart/2005/8/layout/vList2"/>
    <dgm:cxn modelId="{075C11E0-1B43-4EBC-898E-D250825CAF8C}" type="presOf" srcId="{B2AAEB05-9B5D-41DC-8C47-C7494FB2AF10}" destId="{1CEF2525-6BAF-4405-A990-2E04A956BC04}" srcOrd="0" destOrd="0" presId="urn:microsoft.com/office/officeart/2005/8/layout/vList2"/>
    <dgm:cxn modelId="{544B8DFD-408E-48C7-86B0-F137D1F88A9C}" type="presOf" srcId="{A359E50C-995F-448C-9470-183D021FF7F5}" destId="{893564FB-226D-4976-B5CF-A18442A7AAAD}" srcOrd="0" destOrd="0" presId="urn:microsoft.com/office/officeart/2005/8/layout/vList2"/>
    <dgm:cxn modelId="{607A695D-8A90-4F02-91CE-6ACF59736A31}" type="presParOf" srcId="{893564FB-226D-4976-B5CF-A18442A7AAAD}" destId="{33B84198-D7EB-49B0-9357-D4DE64B9FD0E}" srcOrd="0" destOrd="0" presId="urn:microsoft.com/office/officeart/2005/8/layout/vList2"/>
    <dgm:cxn modelId="{C585FB47-0D05-4312-A117-AE17AAC2B97B}" type="presParOf" srcId="{893564FB-226D-4976-B5CF-A18442A7AAAD}" destId="{63AD0583-0F61-4C31-AAC7-AA7CBB44F23A}" srcOrd="1" destOrd="0" presId="urn:microsoft.com/office/officeart/2005/8/layout/vList2"/>
    <dgm:cxn modelId="{A4430403-BF05-4F20-BBD1-C17898B2576A}" type="presParOf" srcId="{893564FB-226D-4976-B5CF-A18442A7AAAD}" destId="{F30E0E9D-46E0-4BD3-A320-949E3D9863D2}" srcOrd="2" destOrd="0" presId="urn:microsoft.com/office/officeart/2005/8/layout/vList2"/>
    <dgm:cxn modelId="{9E56C807-8EC3-442A-8A7E-49599C7E325F}" type="presParOf" srcId="{893564FB-226D-4976-B5CF-A18442A7AAAD}" destId="{9C4ED7E0-2FED-4BF1-8D6E-0C97742573D8}" srcOrd="3" destOrd="0" presId="urn:microsoft.com/office/officeart/2005/8/layout/vList2"/>
    <dgm:cxn modelId="{3FDEB3F9-2FB8-4F8D-BD66-525F80B17D23}" type="presParOf" srcId="{893564FB-226D-4976-B5CF-A18442A7AAAD}" destId="{5342056E-614B-487B-B4FE-FC23717A903E}" srcOrd="4" destOrd="0" presId="urn:microsoft.com/office/officeart/2005/8/layout/vList2"/>
    <dgm:cxn modelId="{E1844283-A10C-434F-ABFA-5CCCA92F33AB}" type="presParOf" srcId="{893564FB-226D-4976-B5CF-A18442A7AAAD}" destId="{725BB5CE-39A9-48BD-BC4E-E5B5A36AF9A2}" srcOrd="5" destOrd="0" presId="urn:microsoft.com/office/officeart/2005/8/layout/vList2"/>
    <dgm:cxn modelId="{8D89C158-F440-4525-B848-BA2705C82423}" type="presParOf" srcId="{893564FB-226D-4976-B5CF-A18442A7AAAD}" destId="{054C6532-75EE-46D1-9F9D-EF4296ECB280}" srcOrd="6" destOrd="0" presId="urn:microsoft.com/office/officeart/2005/8/layout/vList2"/>
    <dgm:cxn modelId="{6FCECCA6-7026-410F-892B-5437C9765BB8}" type="presParOf" srcId="{893564FB-226D-4976-B5CF-A18442A7AAAD}" destId="{6D4AB795-66BD-4146-A79E-2547123F74AC}" srcOrd="7" destOrd="0" presId="urn:microsoft.com/office/officeart/2005/8/layout/vList2"/>
    <dgm:cxn modelId="{BB0C14F9-72A0-4EE2-98EF-AA553EE3DE46}" type="presParOf" srcId="{893564FB-226D-4976-B5CF-A18442A7AAAD}" destId="{1CEF2525-6BAF-4405-A990-2E04A956BC04}"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D9A66B-71BE-4F09-B4F0-FDC37FDD70E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D303507-AA6D-4901-87CA-C67F6E14A329}">
      <dgm:prSet/>
      <dgm:spPr/>
      <dgm:t>
        <a:bodyPr/>
        <a:lstStyle/>
        <a:p>
          <a:r>
            <a:rPr lang="en-US"/>
            <a:t>Classes act as the building blocks for the overall application in Java. You can have separate classes for different functionalities.</a:t>
          </a:r>
        </a:p>
      </dgm:t>
    </dgm:pt>
    <dgm:pt modelId="{950EA1C2-3057-48C1-B3C8-189E495E54E3}" type="parTrans" cxnId="{7A01DFB3-8AFA-4FF4-ADC9-F84315C94324}">
      <dgm:prSet/>
      <dgm:spPr/>
      <dgm:t>
        <a:bodyPr/>
        <a:lstStyle/>
        <a:p>
          <a:endParaRPr lang="en-US"/>
        </a:p>
      </dgm:t>
    </dgm:pt>
    <dgm:pt modelId="{1052BB99-3066-41C2-8AF3-A43B7C7DB119}" type="sibTrans" cxnId="{7A01DFB3-8AFA-4FF4-ADC9-F84315C94324}">
      <dgm:prSet/>
      <dgm:spPr/>
      <dgm:t>
        <a:bodyPr/>
        <a:lstStyle/>
        <a:p>
          <a:endParaRPr lang="en-US"/>
        </a:p>
      </dgm:t>
    </dgm:pt>
    <dgm:pt modelId="{737A65DB-ECBA-4B84-92A9-C27595511FED}">
      <dgm:prSet/>
      <dgm:spPr/>
      <dgm:t>
        <a:bodyPr/>
        <a:lstStyle/>
        <a:p>
          <a:r>
            <a:rPr lang="en-US"/>
            <a:t>Every Java program must have a main method. When the Java compiler starts executing our code, it starts from the main method.</a:t>
          </a:r>
        </a:p>
      </dgm:t>
    </dgm:pt>
    <dgm:pt modelId="{E3989B10-852D-4C1F-9A23-57C6D4FEADAA}" type="parTrans" cxnId="{2A007E65-FC29-44CD-99BC-516E171B0026}">
      <dgm:prSet/>
      <dgm:spPr/>
      <dgm:t>
        <a:bodyPr/>
        <a:lstStyle/>
        <a:p>
          <a:endParaRPr lang="en-US"/>
        </a:p>
      </dgm:t>
    </dgm:pt>
    <dgm:pt modelId="{8AFA0C17-87A0-456A-8D9A-3831BD973D66}" type="sibTrans" cxnId="{2A007E65-FC29-44CD-99BC-516E171B0026}">
      <dgm:prSet/>
      <dgm:spPr/>
      <dgm:t>
        <a:bodyPr/>
        <a:lstStyle/>
        <a:p>
          <a:endParaRPr lang="en-US"/>
        </a:p>
      </dgm:t>
    </dgm:pt>
    <dgm:pt modelId="{7FFD9050-A984-404A-8786-BE0E0DF9E51C}">
      <dgm:prSet/>
      <dgm:spPr/>
      <dgm:t>
        <a:bodyPr/>
        <a:lstStyle/>
        <a:p>
          <a:r>
            <a:rPr lang="en-US"/>
            <a:t>We use the System.out.println() statement to print information to the console. The statement takes an argument. Arguments are written between parentheses.</a:t>
          </a:r>
        </a:p>
      </dgm:t>
    </dgm:pt>
    <dgm:pt modelId="{CFF1FCD6-7611-4FFD-8825-23789F10AA26}" type="parTrans" cxnId="{1E33D8D5-AB33-4D83-82F0-E11461640E67}">
      <dgm:prSet/>
      <dgm:spPr/>
      <dgm:t>
        <a:bodyPr/>
        <a:lstStyle/>
        <a:p>
          <a:endParaRPr lang="en-US"/>
        </a:p>
      </dgm:t>
    </dgm:pt>
    <dgm:pt modelId="{169C7744-61B5-45F0-9808-A52642C7C972}" type="sibTrans" cxnId="{1E33D8D5-AB33-4D83-82F0-E11461640E67}">
      <dgm:prSet/>
      <dgm:spPr/>
      <dgm:t>
        <a:bodyPr/>
        <a:lstStyle/>
        <a:p>
          <a:endParaRPr lang="en-US"/>
        </a:p>
      </dgm:t>
    </dgm:pt>
    <dgm:pt modelId="{4BDC8A60-A818-4A4B-9A7C-91AFE3521A0C}">
      <dgm:prSet/>
      <dgm:spPr/>
      <dgm:t>
        <a:bodyPr/>
        <a:lstStyle/>
        <a:p>
          <a:r>
            <a:rPr lang="en-US"/>
            <a:t>In the "Hello World!"  program HELLO WORLD is an argument and is surrounded by quotation marks. This tells the compiler that the argument is a string. Strings in programming are just a collection of characters.</a:t>
          </a:r>
        </a:p>
      </dgm:t>
    </dgm:pt>
    <dgm:pt modelId="{FAEDF681-037E-4078-A7F4-295AA15AA86C}" type="parTrans" cxnId="{B05B2728-C551-42FC-9C11-30043207E525}">
      <dgm:prSet/>
      <dgm:spPr/>
      <dgm:t>
        <a:bodyPr/>
        <a:lstStyle/>
        <a:p>
          <a:endParaRPr lang="en-US"/>
        </a:p>
      </dgm:t>
    </dgm:pt>
    <dgm:pt modelId="{63B4FD39-DEA8-45C4-8879-1D78326708B7}" type="sibTrans" cxnId="{B05B2728-C551-42FC-9C11-30043207E525}">
      <dgm:prSet/>
      <dgm:spPr/>
      <dgm:t>
        <a:bodyPr/>
        <a:lstStyle/>
        <a:p>
          <a:endParaRPr lang="en-US"/>
        </a:p>
      </dgm:t>
    </dgm:pt>
    <dgm:pt modelId="{9A8959F5-5879-41E0-9126-78CA740BAE41}" type="pres">
      <dgm:prSet presAssocID="{5BD9A66B-71BE-4F09-B4F0-FDC37FDD70E8}" presName="vert0" presStyleCnt="0">
        <dgm:presLayoutVars>
          <dgm:dir/>
          <dgm:animOne val="branch"/>
          <dgm:animLvl val="lvl"/>
        </dgm:presLayoutVars>
      </dgm:prSet>
      <dgm:spPr/>
    </dgm:pt>
    <dgm:pt modelId="{E3EF318D-6B04-4118-8C19-954975BF1A42}" type="pres">
      <dgm:prSet presAssocID="{FD303507-AA6D-4901-87CA-C67F6E14A329}" presName="thickLine" presStyleLbl="alignNode1" presStyleIdx="0" presStyleCnt="4"/>
      <dgm:spPr/>
    </dgm:pt>
    <dgm:pt modelId="{920ADED3-0A57-4417-B685-AFF29FFE98BD}" type="pres">
      <dgm:prSet presAssocID="{FD303507-AA6D-4901-87CA-C67F6E14A329}" presName="horz1" presStyleCnt="0"/>
      <dgm:spPr/>
    </dgm:pt>
    <dgm:pt modelId="{3F7B002F-67F8-4F90-9DE2-7DAF1C6FBE93}" type="pres">
      <dgm:prSet presAssocID="{FD303507-AA6D-4901-87CA-C67F6E14A329}" presName="tx1" presStyleLbl="revTx" presStyleIdx="0" presStyleCnt="4"/>
      <dgm:spPr/>
    </dgm:pt>
    <dgm:pt modelId="{323DD5C2-A591-4C78-80B3-AC308C04DA71}" type="pres">
      <dgm:prSet presAssocID="{FD303507-AA6D-4901-87CA-C67F6E14A329}" presName="vert1" presStyleCnt="0"/>
      <dgm:spPr/>
    </dgm:pt>
    <dgm:pt modelId="{C166894D-C26E-4F9C-8A76-5B87C55977C1}" type="pres">
      <dgm:prSet presAssocID="{737A65DB-ECBA-4B84-92A9-C27595511FED}" presName="thickLine" presStyleLbl="alignNode1" presStyleIdx="1" presStyleCnt="4"/>
      <dgm:spPr/>
    </dgm:pt>
    <dgm:pt modelId="{A3DAD937-56A4-457D-8EF2-380CF41772CC}" type="pres">
      <dgm:prSet presAssocID="{737A65DB-ECBA-4B84-92A9-C27595511FED}" presName="horz1" presStyleCnt="0"/>
      <dgm:spPr/>
    </dgm:pt>
    <dgm:pt modelId="{6525039C-1AB4-4A57-9E7D-75187BC58BA2}" type="pres">
      <dgm:prSet presAssocID="{737A65DB-ECBA-4B84-92A9-C27595511FED}" presName="tx1" presStyleLbl="revTx" presStyleIdx="1" presStyleCnt="4"/>
      <dgm:spPr/>
    </dgm:pt>
    <dgm:pt modelId="{9B6555B5-1CB9-42D6-B83D-025E86E51857}" type="pres">
      <dgm:prSet presAssocID="{737A65DB-ECBA-4B84-92A9-C27595511FED}" presName="vert1" presStyleCnt="0"/>
      <dgm:spPr/>
    </dgm:pt>
    <dgm:pt modelId="{1BBA5F06-3F55-4C87-A686-8B772C4465A6}" type="pres">
      <dgm:prSet presAssocID="{7FFD9050-A984-404A-8786-BE0E0DF9E51C}" presName="thickLine" presStyleLbl="alignNode1" presStyleIdx="2" presStyleCnt="4"/>
      <dgm:spPr/>
    </dgm:pt>
    <dgm:pt modelId="{D304B5BE-2468-4308-AFF9-6E88FE65C995}" type="pres">
      <dgm:prSet presAssocID="{7FFD9050-A984-404A-8786-BE0E0DF9E51C}" presName="horz1" presStyleCnt="0"/>
      <dgm:spPr/>
    </dgm:pt>
    <dgm:pt modelId="{8C2396E3-8AEA-464B-A897-5F3335F6867C}" type="pres">
      <dgm:prSet presAssocID="{7FFD9050-A984-404A-8786-BE0E0DF9E51C}" presName="tx1" presStyleLbl="revTx" presStyleIdx="2" presStyleCnt="4"/>
      <dgm:spPr/>
    </dgm:pt>
    <dgm:pt modelId="{342BCF8A-5381-489B-9567-497D0ECED405}" type="pres">
      <dgm:prSet presAssocID="{7FFD9050-A984-404A-8786-BE0E0DF9E51C}" presName="vert1" presStyleCnt="0"/>
      <dgm:spPr/>
    </dgm:pt>
    <dgm:pt modelId="{159513B0-889F-468F-8FCC-7DA77915277E}" type="pres">
      <dgm:prSet presAssocID="{4BDC8A60-A818-4A4B-9A7C-91AFE3521A0C}" presName="thickLine" presStyleLbl="alignNode1" presStyleIdx="3" presStyleCnt="4"/>
      <dgm:spPr/>
    </dgm:pt>
    <dgm:pt modelId="{8E1B43C4-7E53-4070-B22F-C6711AE96D83}" type="pres">
      <dgm:prSet presAssocID="{4BDC8A60-A818-4A4B-9A7C-91AFE3521A0C}" presName="horz1" presStyleCnt="0"/>
      <dgm:spPr/>
    </dgm:pt>
    <dgm:pt modelId="{8A5D293D-03F2-4488-9EC2-FC1DA079E346}" type="pres">
      <dgm:prSet presAssocID="{4BDC8A60-A818-4A4B-9A7C-91AFE3521A0C}" presName="tx1" presStyleLbl="revTx" presStyleIdx="3" presStyleCnt="4"/>
      <dgm:spPr/>
    </dgm:pt>
    <dgm:pt modelId="{177F3EAD-E12E-4030-9D6D-1DB6999653BD}" type="pres">
      <dgm:prSet presAssocID="{4BDC8A60-A818-4A4B-9A7C-91AFE3521A0C}" presName="vert1" presStyleCnt="0"/>
      <dgm:spPr/>
    </dgm:pt>
  </dgm:ptLst>
  <dgm:cxnLst>
    <dgm:cxn modelId="{B05B2728-C551-42FC-9C11-30043207E525}" srcId="{5BD9A66B-71BE-4F09-B4F0-FDC37FDD70E8}" destId="{4BDC8A60-A818-4A4B-9A7C-91AFE3521A0C}" srcOrd="3" destOrd="0" parTransId="{FAEDF681-037E-4078-A7F4-295AA15AA86C}" sibTransId="{63B4FD39-DEA8-45C4-8879-1D78326708B7}"/>
    <dgm:cxn modelId="{732D8339-CE6F-4B06-884C-C14B179153EF}" type="presOf" srcId="{7FFD9050-A984-404A-8786-BE0E0DF9E51C}" destId="{8C2396E3-8AEA-464B-A897-5F3335F6867C}" srcOrd="0" destOrd="0" presId="urn:microsoft.com/office/officeart/2008/layout/LinedList"/>
    <dgm:cxn modelId="{31B1CF5D-9AC6-49F6-8727-D516B49909B6}" type="presOf" srcId="{4BDC8A60-A818-4A4B-9A7C-91AFE3521A0C}" destId="{8A5D293D-03F2-4488-9EC2-FC1DA079E346}" srcOrd="0" destOrd="0" presId="urn:microsoft.com/office/officeart/2008/layout/LinedList"/>
    <dgm:cxn modelId="{2A007E65-FC29-44CD-99BC-516E171B0026}" srcId="{5BD9A66B-71BE-4F09-B4F0-FDC37FDD70E8}" destId="{737A65DB-ECBA-4B84-92A9-C27595511FED}" srcOrd="1" destOrd="0" parTransId="{E3989B10-852D-4C1F-9A23-57C6D4FEADAA}" sibTransId="{8AFA0C17-87A0-456A-8D9A-3831BD973D66}"/>
    <dgm:cxn modelId="{9D8EDE6F-460E-4909-867A-780C30A593E3}" type="presOf" srcId="{737A65DB-ECBA-4B84-92A9-C27595511FED}" destId="{6525039C-1AB4-4A57-9E7D-75187BC58BA2}" srcOrd="0" destOrd="0" presId="urn:microsoft.com/office/officeart/2008/layout/LinedList"/>
    <dgm:cxn modelId="{BFF1B498-8635-4925-9886-26FDFCAE22EC}" type="presOf" srcId="{FD303507-AA6D-4901-87CA-C67F6E14A329}" destId="{3F7B002F-67F8-4F90-9DE2-7DAF1C6FBE93}" srcOrd="0" destOrd="0" presId="urn:microsoft.com/office/officeart/2008/layout/LinedList"/>
    <dgm:cxn modelId="{7A01DFB3-8AFA-4FF4-ADC9-F84315C94324}" srcId="{5BD9A66B-71BE-4F09-B4F0-FDC37FDD70E8}" destId="{FD303507-AA6D-4901-87CA-C67F6E14A329}" srcOrd="0" destOrd="0" parTransId="{950EA1C2-3057-48C1-B3C8-189E495E54E3}" sibTransId="{1052BB99-3066-41C2-8AF3-A43B7C7DB119}"/>
    <dgm:cxn modelId="{C0DE9FC5-4A97-4680-891E-54AA205CAD16}" type="presOf" srcId="{5BD9A66B-71BE-4F09-B4F0-FDC37FDD70E8}" destId="{9A8959F5-5879-41E0-9126-78CA740BAE41}" srcOrd="0" destOrd="0" presId="urn:microsoft.com/office/officeart/2008/layout/LinedList"/>
    <dgm:cxn modelId="{1E33D8D5-AB33-4D83-82F0-E11461640E67}" srcId="{5BD9A66B-71BE-4F09-B4F0-FDC37FDD70E8}" destId="{7FFD9050-A984-404A-8786-BE0E0DF9E51C}" srcOrd="2" destOrd="0" parTransId="{CFF1FCD6-7611-4FFD-8825-23789F10AA26}" sibTransId="{169C7744-61B5-45F0-9808-A52642C7C972}"/>
    <dgm:cxn modelId="{E73C8DE6-CAE9-469D-AD45-355756D2551F}" type="presParOf" srcId="{9A8959F5-5879-41E0-9126-78CA740BAE41}" destId="{E3EF318D-6B04-4118-8C19-954975BF1A42}" srcOrd="0" destOrd="0" presId="urn:microsoft.com/office/officeart/2008/layout/LinedList"/>
    <dgm:cxn modelId="{8B875709-90BC-4F93-BB1B-93DAE289B951}" type="presParOf" srcId="{9A8959F5-5879-41E0-9126-78CA740BAE41}" destId="{920ADED3-0A57-4417-B685-AFF29FFE98BD}" srcOrd="1" destOrd="0" presId="urn:microsoft.com/office/officeart/2008/layout/LinedList"/>
    <dgm:cxn modelId="{0E3E2383-60F8-49D5-9961-9CDCB4CB17C5}" type="presParOf" srcId="{920ADED3-0A57-4417-B685-AFF29FFE98BD}" destId="{3F7B002F-67F8-4F90-9DE2-7DAF1C6FBE93}" srcOrd="0" destOrd="0" presId="urn:microsoft.com/office/officeart/2008/layout/LinedList"/>
    <dgm:cxn modelId="{C5C82ABA-6509-42CF-BE73-B02C50AD6322}" type="presParOf" srcId="{920ADED3-0A57-4417-B685-AFF29FFE98BD}" destId="{323DD5C2-A591-4C78-80B3-AC308C04DA71}" srcOrd="1" destOrd="0" presId="urn:microsoft.com/office/officeart/2008/layout/LinedList"/>
    <dgm:cxn modelId="{5539B2A0-A24A-4DDB-A94D-D492352CAC55}" type="presParOf" srcId="{9A8959F5-5879-41E0-9126-78CA740BAE41}" destId="{C166894D-C26E-4F9C-8A76-5B87C55977C1}" srcOrd="2" destOrd="0" presId="urn:microsoft.com/office/officeart/2008/layout/LinedList"/>
    <dgm:cxn modelId="{1F7E3377-417D-4DFC-A4EE-ABDD3319CAC4}" type="presParOf" srcId="{9A8959F5-5879-41E0-9126-78CA740BAE41}" destId="{A3DAD937-56A4-457D-8EF2-380CF41772CC}" srcOrd="3" destOrd="0" presId="urn:microsoft.com/office/officeart/2008/layout/LinedList"/>
    <dgm:cxn modelId="{ECCA04FB-B13F-419F-B92F-30506ABB2351}" type="presParOf" srcId="{A3DAD937-56A4-457D-8EF2-380CF41772CC}" destId="{6525039C-1AB4-4A57-9E7D-75187BC58BA2}" srcOrd="0" destOrd="0" presId="urn:microsoft.com/office/officeart/2008/layout/LinedList"/>
    <dgm:cxn modelId="{CCD1EBC3-1454-499C-AC8B-22493B1C26D4}" type="presParOf" srcId="{A3DAD937-56A4-457D-8EF2-380CF41772CC}" destId="{9B6555B5-1CB9-42D6-B83D-025E86E51857}" srcOrd="1" destOrd="0" presId="urn:microsoft.com/office/officeart/2008/layout/LinedList"/>
    <dgm:cxn modelId="{A0157EFF-49F3-4B0D-9D5A-6A99590C6F68}" type="presParOf" srcId="{9A8959F5-5879-41E0-9126-78CA740BAE41}" destId="{1BBA5F06-3F55-4C87-A686-8B772C4465A6}" srcOrd="4" destOrd="0" presId="urn:microsoft.com/office/officeart/2008/layout/LinedList"/>
    <dgm:cxn modelId="{BD0FBD22-7C68-4A02-93B3-469F683967E1}" type="presParOf" srcId="{9A8959F5-5879-41E0-9126-78CA740BAE41}" destId="{D304B5BE-2468-4308-AFF9-6E88FE65C995}" srcOrd="5" destOrd="0" presId="urn:microsoft.com/office/officeart/2008/layout/LinedList"/>
    <dgm:cxn modelId="{3C2AB42A-8D81-4138-A223-9286BF3BC524}" type="presParOf" srcId="{D304B5BE-2468-4308-AFF9-6E88FE65C995}" destId="{8C2396E3-8AEA-464B-A897-5F3335F6867C}" srcOrd="0" destOrd="0" presId="urn:microsoft.com/office/officeart/2008/layout/LinedList"/>
    <dgm:cxn modelId="{E8C7B6F2-B519-4CF2-847D-1FDB6A455D03}" type="presParOf" srcId="{D304B5BE-2468-4308-AFF9-6E88FE65C995}" destId="{342BCF8A-5381-489B-9567-497D0ECED405}" srcOrd="1" destOrd="0" presId="urn:microsoft.com/office/officeart/2008/layout/LinedList"/>
    <dgm:cxn modelId="{DB6591A8-959C-4F88-BE89-66D15AACE1CF}" type="presParOf" srcId="{9A8959F5-5879-41E0-9126-78CA740BAE41}" destId="{159513B0-889F-468F-8FCC-7DA77915277E}" srcOrd="6" destOrd="0" presId="urn:microsoft.com/office/officeart/2008/layout/LinedList"/>
    <dgm:cxn modelId="{38BDDAC6-F809-4ACB-8C4C-2EEB33E2275C}" type="presParOf" srcId="{9A8959F5-5879-41E0-9126-78CA740BAE41}" destId="{8E1B43C4-7E53-4070-B22F-C6711AE96D83}" srcOrd="7" destOrd="0" presId="urn:microsoft.com/office/officeart/2008/layout/LinedList"/>
    <dgm:cxn modelId="{B9DC8A88-D27C-4EBD-A3ED-03D85CF308E5}" type="presParOf" srcId="{8E1B43C4-7E53-4070-B22F-C6711AE96D83}" destId="{8A5D293D-03F2-4488-9EC2-FC1DA079E346}" srcOrd="0" destOrd="0" presId="urn:microsoft.com/office/officeart/2008/layout/LinedList"/>
    <dgm:cxn modelId="{E51E1C13-A37F-4614-BF0D-3BE12BF6BEF8}" type="presParOf" srcId="{8E1B43C4-7E53-4070-B22F-C6711AE96D83}" destId="{177F3EAD-E12E-4030-9D6D-1DB6999653BD}"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52479-6F38-4046-B866-46CC3FE77941}">
      <dsp:nvSpPr>
        <dsp:cNvPr id="0" name=""/>
        <dsp:cNvSpPr/>
      </dsp:nvSpPr>
      <dsp:spPr>
        <a:xfrm>
          <a:off x="0" y="56054"/>
          <a:ext cx="5157787"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V</a:t>
          </a:r>
          <a:r>
            <a:rPr lang="en-IN" sz="1700" b="0" i="0" kern="1200" dirty="0"/>
            <a:t>ery easy to understand.</a:t>
          </a:r>
          <a:endParaRPr lang="en-US" sz="1700" kern="1200" dirty="0"/>
        </a:p>
      </dsp:txBody>
      <dsp:txXfrm>
        <a:off x="32967" y="89021"/>
        <a:ext cx="5091853" cy="609393"/>
      </dsp:txXfrm>
    </dsp:sp>
    <dsp:sp modelId="{C7826598-A115-479F-8F0F-3039C1873F85}">
      <dsp:nvSpPr>
        <dsp:cNvPr id="0" name=""/>
        <dsp:cNvSpPr/>
      </dsp:nvSpPr>
      <dsp:spPr>
        <a:xfrm>
          <a:off x="0" y="780342"/>
          <a:ext cx="5157787"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Debugging is not very difficult.</a:t>
          </a:r>
          <a:endParaRPr lang="en-US" sz="1700" kern="1200"/>
        </a:p>
      </dsp:txBody>
      <dsp:txXfrm>
        <a:off x="32967" y="813309"/>
        <a:ext cx="5091853" cy="609393"/>
      </dsp:txXfrm>
    </dsp:sp>
    <dsp:sp modelId="{08CA884D-D579-43C1-A7A9-E469353F622D}">
      <dsp:nvSpPr>
        <dsp:cNvPr id="0" name=""/>
        <dsp:cNvSpPr/>
      </dsp:nvSpPr>
      <dsp:spPr>
        <a:xfrm>
          <a:off x="0" y="1504630"/>
          <a:ext cx="5157787"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A user can port them from one location to another.</a:t>
          </a:r>
          <a:endParaRPr lang="en-US" sz="1700" kern="1200"/>
        </a:p>
      </dsp:txBody>
      <dsp:txXfrm>
        <a:off x="32967" y="1537597"/>
        <a:ext cx="5091853" cy="609393"/>
      </dsp:txXfrm>
    </dsp:sp>
    <dsp:sp modelId="{B8D60D7E-6CA2-4741-86E1-FC4E86CF1CE2}">
      <dsp:nvSpPr>
        <dsp:cNvPr id="0" name=""/>
        <dsp:cNvSpPr/>
      </dsp:nvSpPr>
      <dsp:spPr>
        <a:xfrm>
          <a:off x="0" y="2228917"/>
          <a:ext cx="5157787"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They are very widely used and popular in today’s times.</a:t>
          </a:r>
          <a:endParaRPr lang="en-US" sz="1700" kern="1200"/>
        </a:p>
      </dsp:txBody>
      <dsp:txXfrm>
        <a:off x="32967" y="2261884"/>
        <a:ext cx="5091853" cy="609393"/>
      </dsp:txXfrm>
    </dsp:sp>
    <dsp:sp modelId="{F352DAD3-DDBE-45F5-80C6-6E29F299034A}">
      <dsp:nvSpPr>
        <dsp:cNvPr id="0" name=""/>
        <dsp:cNvSpPr/>
      </dsp:nvSpPr>
      <dsp:spPr>
        <a:xfrm>
          <a:off x="0" y="2953205"/>
          <a:ext cx="5157787"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Java, C, C++, Python, etc., are a few examples of high-level languages.</a:t>
          </a:r>
          <a:endParaRPr lang="en-US" sz="1700" kern="1200"/>
        </a:p>
      </dsp:txBody>
      <dsp:txXfrm>
        <a:off x="32967" y="2986172"/>
        <a:ext cx="5091853" cy="60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84198-D7EB-49B0-9357-D4DE64B9FD0E}">
      <dsp:nvSpPr>
        <dsp:cNvPr id="0" name=""/>
        <dsp:cNvSpPr/>
      </dsp:nvSpPr>
      <dsp:spPr>
        <a:xfrm>
          <a:off x="0" y="56054"/>
          <a:ext cx="5183188"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Difficult to </a:t>
          </a:r>
          <a:r>
            <a:rPr lang="en-IN" sz="1700" b="0" i="0" kern="1200"/>
            <a:t>understand.</a:t>
          </a:r>
          <a:endParaRPr lang="en-US" sz="1700" kern="1200"/>
        </a:p>
      </dsp:txBody>
      <dsp:txXfrm>
        <a:off x="32967" y="89021"/>
        <a:ext cx="5117254" cy="609393"/>
      </dsp:txXfrm>
    </dsp:sp>
    <dsp:sp modelId="{F30E0E9D-46E0-4BD3-A320-949E3D9863D2}">
      <dsp:nvSpPr>
        <dsp:cNvPr id="0" name=""/>
        <dsp:cNvSpPr/>
      </dsp:nvSpPr>
      <dsp:spPr>
        <a:xfrm>
          <a:off x="0" y="780342"/>
          <a:ext cx="5183188"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Debugging them is very difficult.</a:t>
          </a:r>
          <a:endParaRPr lang="en-US" sz="1700" kern="1200"/>
        </a:p>
      </dsp:txBody>
      <dsp:txXfrm>
        <a:off x="32967" y="813309"/>
        <a:ext cx="5117254" cy="609393"/>
      </dsp:txXfrm>
    </dsp:sp>
    <dsp:sp modelId="{5342056E-614B-487B-B4FE-FC23717A903E}">
      <dsp:nvSpPr>
        <dsp:cNvPr id="0" name=""/>
        <dsp:cNvSpPr/>
      </dsp:nvSpPr>
      <dsp:spPr>
        <a:xfrm>
          <a:off x="0" y="1504630"/>
          <a:ext cx="5183188"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They are not portable.</a:t>
          </a:r>
          <a:endParaRPr lang="en-US" sz="1700" kern="1200"/>
        </a:p>
      </dsp:txBody>
      <dsp:txXfrm>
        <a:off x="32967" y="1537597"/>
        <a:ext cx="5117254" cy="609393"/>
      </dsp:txXfrm>
    </dsp:sp>
    <dsp:sp modelId="{054C6532-75EE-46D1-9F9D-EF4296ECB280}">
      <dsp:nvSpPr>
        <dsp:cNvPr id="0" name=""/>
        <dsp:cNvSpPr/>
      </dsp:nvSpPr>
      <dsp:spPr>
        <a:xfrm>
          <a:off x="0" y="2228917"/>
          <a:ext cx="5183188"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Low-level languages do not have a very wide application in today’s times.</a:t>
          </a:r>
          <a:endParaRPr lang="en-US" sz="1700" kern="1200"/>
        </a:p>
      </dsp:txBody>
      <dsp:txXfrm>
        <a:off x="32967" y="2261884"/>
        <a:ext cx="5117254" cy="609393"/>
      </dsp:txXfrm>
    </dsp:sp>
    <dsp:sp modelId="{1CEF2525-6BAF-4405-A990-2E04A956BC04}">
      <dsp:nvSpPr>
        <dsp:cNvPr id="0" name=""/>
        <dsp:cNvSpPr/>
      </dsp:nvSpPr>
      <dsp:spPr>
        <a:xfrm>
          <a:off x="0" y="2953205"/>
          <a:ext cx="5183188"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Binary code, and machine language are a few examples of high-level languages.</a:t>
          </a:r>
          <a:endParaRPr lang="en-US" sz="1700" kern="1200"/>
        </a:p>
      </dsp:txBody>
      <dsp:txXfrm>
        <a:off x="32967" y="2986172"/>
        <a:ext cx="5117254" cy="60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F318D-6B04-4118-8C19-954975BF1A42}">
      <dsp:nvSpPr>
        <dsp:cNvPr id="0" name=""/>
        <dsp:cNvSpPr/>
      </dsp:nvSpPr>
      <dsp:spPr>
        <a:xfrm>
          <a:off x="0" y="0"/>
          <a:ext cx="39188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7B002F-67F8-4F90-9DE2-7DAF1C6FBE93}">
      <dsp:nvSpPr>
        <dsp:cNvPr id="0" name=""/>
        <dsp:cNvSpPr/>
      </dsp:nvSpPr>
      <dsp:spPr>
        <a:xfrm>
          <a:off x="0" y="0"/>
          <a:ext cx="3918856" cy="144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Classes act as the building blocks for the overall application in Java. You can have separate classes for different functionalities.</a:t>
          </a:r>
        </a:p>
      </dsp:txBody>
      <dsp:txXfrm>
        <a:off x="0" y="0"/>
        <a:ext cx="3918856" cy="1443633"/>
      </dsp:txXfrm>
    </dsp:sp>
    <dsp:sp modelId="{C166894D-C26E-4F9C-8A76-5B87C55977C1}">
      <dsp:nvSpPr>
        <dsp:cNvPr id="0" name=""/>
        <dsp:cNvSpPr/>
      </dsp:nvSpPr>
      <dsp:spPr>
        <a:xfrm>
          <a:off x="0" y="1443633"/>
          <a:ext cx="39188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5039C-1AB4-4A57-9E7D-75187BC58BA2}">
      <dsp:nvSpPr>
        <dsp:cNvPr id="0" name=""/>
        <dsp:cNvSpPr/>
      </dsp:nvSpPr>
      <dsp:spPr>
        <a:xfrm>
          <a:off x="0" y="1443633"/>
          <a:ext cx="3918856" cy="144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Every Java program must have a main method. When the Java compiler starts executing our code, it starts from the main method.</a:t>
          </a:r>
        </a:p>
      </dsp:txBody>
      <dsp:txXfrm>
        <a:off x="0" y="1443633"/>
        <a:ext cx="3918856" cy="1443633"/>
      </dsp:txXfrm>
    </dsp:sp>
    <dsp:sp modelId="{1BBA5F06-3F55-4C87-A686-8B772C4465A6}">
      <dsp:nvSpPr>
        <dsp:cNvPr id="0" name=""/>
        <dsp:cNvSpPr/>
      </dsp:nvSpPr>
      <dsp:spPr>
        <a:xfrm>
          <a:off x="0" y="2887266"/>
          <a:ext cx="39188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2396E3-8AEA-464B-A897-5F3335F6867C}">
      <dsp:nvSpPr>
        <dsp:cNvPr id="0" name=""/>
        <dsp:cNvSpPr/>
      </dsp:nvSpPr>
      <dsp:spPr>
        <a:xfrm>
          <a:off x="0" y="2887267"/>
          <a:ext cx="3918856" cy="144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We use the System.out.println() statement to print information to the console. The statement takes an argument. Arguments are written between parentheses.</a:t>
          </a:r>
        </a:p>
      </dsp:txBody>
      <dsp:txXfrm>
        <a:off x="0" y="2887267"/>
        <a:ext cx="3918856" cy="1443633"/>
      </dsp:txXfrm>
    </dsp:sp>
    <dsp:sp modelId="{159513B0-889F-468F-8FCC-7DA77915277E}">
      <dsp:nvSpPr>
        <dsp:cNvPr id="0" name=""/>
        <dsp:cNvSpPr/>
      </dsp:nvSpPr>
      <dsp:spPr>
        <a:xfrm>
          <a:off x="0" y="4330900"/>
          <a:ext cx="39188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D293D-03F2-4488-9EC2-FC1DA079E346}">
      <dsp:nvSpPr>
        <dsp:cNvPr id="0" name=""/>
        <dsp:cNvSpPr/>
      </dsp:nvSpPr>
      <dsp:spPr>
        <a:xfrm>
          <a:off x="0" y="4330900"/>
          <a:ext cx="3918856" cy="144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In the "Hello World!"  program HELLO WORLD is an argument and is surrounded by quotation marks. This tells the compiler that the argument is a string. Strings in programming are just a collection of characters.</a:t>
          </a:r>
        </a:p>
      </dsp:txBody>
      <dsp:txXfrm>
        <a:off x="0" y="4330900"/>
        <a:ext cx="3918856" cy="14436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EB7A-2BFC-B6A2-A0F1-C74DCD171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AEFC53-B01B-2FB1-0B97-9F20DB0E1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C13F81-CD78-6315-6DFE-221C3AF1BCD0}"/>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5" name="Footer Placeholder 4">
            <a:extLst>
              <a:ext uri="{FF2B5EF4-FFF2-40B4-BE49-F238E27FC236}">
                <a16:creationId xmlns:a16="http://schemas.microsoft.com/office/drawing/2014/main" id="{EEBCF375-595A-E6B3-5A63-5811B218B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10C49-C280-245F-352D-A947E6F53779}"/>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258873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531E-83B8-8905-F2BE-98A06AA338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DCF3B-C536-DDDD-A34A-FD5F18355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CDC7E-D559-9C21-25EB-F2D50F7F6B19}"/>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5" name="Footer Placeholder 4">
            <a:extLst>
              <a:ext uri="{FF2B5EF4-FFF2-40B4-BE49-F238E27FC236}">
                <a16:creationId xmlns:a16="http://schemas.microsoft.com/office/drawing/2014/main" id="{220BBA84-3596-DBE0-7B18-D4D5D2125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6F155-A738-399C-F61D-D9FFFB0E5FE0}"/>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362066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4AE25-BF7A-B2FF-8378-E5435FFFEA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FD434D-D251-ABC9-4A52-D243A1E633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5CA30-C1AA-9E71-928F-5D69BEAD4EFD}"/>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5" name="Footer Placeholder 4">
            <a:extLst>
              <a:ext uri="{FF2B5EF4-FFF2-40B4-BE49-F238E27FC236}">
                <a16:creationId xmlns:a16="http://schemas.microsoft.com/office/drawing/2014/main" id="{DE5A3CFA-138F-3833-7165-0971D0B3F4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8BACC-06DB-5E5B-2A52-9D74A9752DAC}"/>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167441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96E6-37D3-391F-6C23-273A0F6981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681B8-3FF0-D289-0391-6A1DB7FE1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C7D53-583D-A5DE-B28E-C24BA88710F6}"/>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5" name="Footer Placeholder 4">
            <a:extLst>
              <a:ext uri="{FF2B5EF4-FFF2-40B4-BE49-F238E27FC236}">
                <a16:creationId xmlns:a16="http://schemas.microsoft.com/office/drawing/2014/main" id="{42039D27-ED46-ABD8-6FD5-D2AB206945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67FF9-2067-DA6A-E8C8-5C04C73F3A94}"/>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384953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6583-C738-3EA4-E0F6-927C974B6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B67CC-6CFB-CD1B-00A5-486FA4282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DD0A0-9842-89F4-9BD6-C9DB8931A366}"/>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5" name="Footer Placeholder 4">
            <a:extLst>
              <a:ext uri="{FF2B5EF4-FFF2-40B4-BE49-F238E27FC236}">
                <a16:creationId xmlns:a16="http://schemas.microsoft.com/office/drawing/2014/main" id="{38F68048-8ED7-9D9D-0ED9-6C33715DF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BCE24-BF49-865C-426A-D274F811383C}"/>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391577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E8CF-8FD8-8ECF-E6E5-DBA005467D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03565-D244-1A1E-9EA6-063AE83C3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309999-9569-A6CF-885A-A2A67A73E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69F098-5212-8029-16CF-2154D43F46AF}"/>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6" name="Footer Placeholder 5">
            <a:extLst>
              <a:ext uri="{FF2B5EF4-FFF2-40B4-BE49-F238E27FC236}">
                <a16:creationId xmlns:a16="http://schemas.microsoft.com/office/drawing/2014/main" id="{996CBD94-5EB5-878E-8F7D-0FE5FAE620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FA6DC1-EDBF-A21C-8D24-721CEA66D7C2}"/>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199062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78E3-3CAE-9EAE-E932-5F11A9B29C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E4872-EB58-08D5-3AE1-82AEAE787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C024C7-47E8-D8BF-E5B3-7EDC8C8D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74CBC2-092E-ADE9-F536-E72838B1D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D27D80-48C1-6D80-739F-55EF0EF52A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7A123-B5AC-0D6D-82BE-A1541BF2915E}"/>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8" name="Footer Placeholder 7">
            <a:extLst>
              <a:ext uri="{FF2B5EF4-FFF2-40B4-BE49-F238E27FC236}">
                <a16:creationId xmlns:a16="http://schemas.microsoft.com/office/drawing/2014/main" id="{57F4C659-65F7-4E3E-3715-42717E6B75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38F1F9-E6DE-CEC0-8619-386C799723C3}"/>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25522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BEB8-96C7-93F1-192D-6DEB6703C7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7540E2-CD9A-CF9C-609F-D6360115FB66}"/>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4" name="Footer Placeholder 3">
            <a:extLst>
              <a:ext uri="{FF2B5EF4-FFF2-40B4-BE49-F238E27FC236}">
                <a16:creationId xmlns:a16="http://schemas.microsoft.com/office/drawing/2014/main" id="{2605A6C4-5C7F-AD31-FCFC-468FAFC908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B79D5B-597E-533C-0372-07DCC8D275B6}"/>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229160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3F114-001A-C3F3-8153-BD2B33824716}"/>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3" name="Footer Placeholder 2">
            <a:extLst>
              <a:ext uri="{FF2B5EF4-FFF2-40B4-BE49-F238E27FC236}">
                <a16:creationId xmlns:a16="http://schemas.microsoft.com/office/drawing/2014/main" id="{F29733EE-7D79-F726-BA8B-87AE0B2AD9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C888EB-80F3-C527-BB8F-A662F569BEA6}"/>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399511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0C0C-D283-B949-87F5-43DCFF9BD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8A138B-6F5C-5005-43AC-3CECA94655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4CDCCD-765F-1FE2-1B63-C067F3C28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8C53B-9D4B-81F4-C5BA-BA78E04FF977}"/>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6" name="Footer Placeholder 5">
            <a:extLst>
              <a:ext uri="{FF2B5EF4-FFF2-40B4-BE49-F238E27FC236}">
                <a16:creationId xmlns:a16="http://schemas.microsoft.com/office/drawing/2014/main" id="{313C889E-634F-B536-CEFB-46338F171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C982A-01DD-9150-3823-2AAE714C577A}"/>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237689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C9DD-88F3-B1FE-6933-2643A0F0E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7C6C06-173E-3835-53FC-70E0E4F87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FB44CD-02AE-9EFD-33BB-28F87E351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D815F-092A-3FF7-9E02-313024A92213}"/>
              </a:ext>
            </a:extLst>
          </p:cNvPr>
          <p:cNvSpPr>
            <a:spLocks noGrp="1"/>
          </p:cNvSpPr>
          <p:nvPr>
            <p:ph type="dt" sz="half" idx="10"/>
          </p:nvPr>
        </p:nvSpPr>
        <p:spPr/>
        <p:txBody>
          <a:bodyPr/>
          <a:lstStyle/>
          <a:p>
            <a:fld id="{E2EECAE6-A128-4334-B6FC-D6CA7FEF7DB8}" type="datetimeFigureOut">
              <a:rPr lang="en-IN" smtClean="0"/>
              <a:t>20-01-2023</a:t>
            </a:fld>
            <a:endParaRPr lang="en-IN"/>
          </a:p>
        </p:txBody>
      </p:sp>
      <p:sp>
        <p:nvSpPr>
          <p:cNvPr id="6" name="Footer Placeholder 5">
            <a:extLst>
              <a:ext uri="{FF2B5EF4-FFF2-40B4-BE49-F238E27FC236}">
                <a16:creationId xmlns:a16="http://schemas.microsoft.com/office/drawing/2014/main" id="{6BA82A1C-9EB8-AF59-1D71-297598CCF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875A69-A2DD-49B9-1F11-DDC0183AD10F}"/>
              </a:ext>
            </a:extLst>
          </p:cNvPr>
          <p:cNvSpPr>
            <a:spLocks noGrp="1"/>
          </p:cNvSpPr>
          <p:nvPr>
            <p:ph type="sldNum" sz="quarter" idx="12"/>
          </p:nvPr>
        </p:nvSpPr>
        <p:spPr/>
        <p:txBody>
          <a:bodyPr/>
          <a:lstStyle/>
          <a:p>
            <a:fld id="{9D7366EE-E9D4-4BB9-A7E4-D25FB0A5395C}" type="slidenum">
              <a:rPr lang="en-IN" smtClean="0"/>
              <a:t>‹#›</a:t>
            </a:fld>
            <a:endParaRPr lang="en-IN"/>
          </a:p>
        </p:txBody>
      </p:sp>
    </p:spTree>
    <p:extLst>
      <p:ext uri="{BB962C8B-B14F-4D97-AF65-F5344CB8AC3E}">
        <p14:creationId xmlns:p14="http://schemas.microsoft.com/office/powerpoint/2010/main" val="7982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AF3E5-1096-1D0C-4DF3-AC256C067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DB9399-36EC-3219-8CFA-66B1104A3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3B6F0-11DD-6CE1-14C6-A2ABFB7AE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ECAE6-A128-4334-B6FC-D6CA7FEF7DB8}" type="datetimeFigureOut">
              <a:rPr lang="en-IN" smtClean="0"/>
              <a:t>20-01-2023</a:t>
            </a:fld>
            <a:endParaRPr lang="en-IN"/>
          </a:p>
        </p:txBody>
      </p:sp>
      <p:sp>
        <p:nvSpPr>
          <p:cNvPr id="5" name="Footer Placeholder 4">
            <a:extLst>
              <a:ext uri="{FF2B5EF4-FFF2-40B4-BE49-F238E27FC236}">
                <a16:creationId xmlns:a16="http://schemas.microsoft.com/office/drawing/2014/main" id="{9D79E815-4324-644C-AA8C-5E9BE65F7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D434E6-E42F-F26B-C867-9CADE02C3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366EE-E9D4-4BB9-A7E4-D25FB0A5395C}" type="slidenum">
              <a:rPr lang="en-IN" smtClean="0"/>
              <a:t>‹#›</a:t>
            </a:fld>
            <a:endParaRPr lang="en-IN"/>
          </a:p>
        </p:txBody>
      </p:sp>
    </p:spTree>
    <p:extLst>
      <p:ext uri="{BB962C8B-B14F-4D97-AF65-F5344CB8AC3E}">
        <p14:creationId xmlns:p14="http://schemas.microsoft.com/office/powerpoint/2010/main" val="2060923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5.png"/><Relationship Id="rId7" Type="http://schemas.openxmlformats.org/officeDocument/2006/relationships/diagramLayout" Target="../diagrams/layout3.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Data" Target="../diagrams/data3.xml"/><Relationship Id="rId11" Type="http://schemas.openxmlformats.org/officeDocument/2006/relationships/image" Target="../media/image18.png"/><Relationship Id="rId5" Type="http://schemas.openxmlformats.org/officeDocument/2006/relationships/image" Target="../media/image17.png"/><Relationship Id="rId10" Type="http://schemas.microsoft.com/office/2007/relationships/diagramDrawing" Target="../diagrams/drawing3.xml"/><Relationship Id="rId4" Type="http://schemas.openxmlformats.org/officeDocument/2006/relationships/image" Target="../media/image16.png"/><Relationship Id="rId9" Type="http://schemas.openxmlformats.org/officeDocument/2006/relationships/diagramColors" Target="../diagrams/colors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2" name="Picture 6" descr="12,691 Digitalisation Stock Photos, Pictures &amp; Royalty-Free Images - iStock">
            <a:extLst>
              <a:ext uri="{FF2B5EF4-FFF2-40B4-BE49-F238E27FC236}">
                <a16:creationId xmlns:a16="http://schemas.microsoft.com/office/drawing/2014/main" id="{22706E38-5BDD-DCF5-DDD5-5A85F7A78B7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0"/>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B20862-B810-A88C-982A-88D61B57FEED}"/>
              </a:ext>
            </a:extLst>
          </p:cNvPr>
          <p:cNvSpPr>
            <a:spLocks noGrp="1"/>
          </p:cNvSpPr>
          <p:nvPr>
            <p:ph type="ctrTitle"/>
          </p:nvPr>
        </p:nvSpPr>
        <p:spPr>
          <a:xfrm>
            <a:off x="965200" y="965200"/>
            <a:ext cx="10261600" cy="3564869"/>
          </a:xfrm>
        </p:spPr>
        <p:txBody>
          <a:bodyPr>
            <a:normAutofit/>
          </a:bodyPr>
          <a:lstStyle/>
          <a:p>
            <a:pPr algn="l"/>
            <a:r>
              <a:rPr lang="en-IN" sz="10600">
                <a:ln w="22225">
                  <a:solidFill>
                    <a:schemeClr val="tx1"/>
                  </a:solidFill>
                  <a:miter lim="800000"/>
                </a:ln>
              </a:rPr>
              <a:t>WELCOME TO THE WORLD OF JAVA</a:t>
            </a:r>
            <a:endParaRPr lang="en-IN" sz="10600" dirty="0">
              <a:ln w="22225">
                <a:solidFill>
                  <a:schemeClr val="tx1"/>
                </a:solidFill>
                <a:miter lim="800000"/>
              </a:ln>
            </a:endParaRPr>
          </a:p>
        </p:txBody>
      </p:sp>
      <p:sp>
        <p:nvSpPr>
          <p:cNvPr id="3" name="Subtitle 2">
            <a:extLst>
              <a:ext uri="{FF2B5EF4-FFF2-40B4-BE49-F238E27FC236}">
                <a16:creationId xmlns:a16="http://schemas.microsoft.com/office/drawing/2014/main" id="{F89D5F60-3D64-5E2D-66F3-7DF6937E4CF0}"/>
              </a:ext>
            </a:extLst>
          </p:cNvPr>
          <p:cNvSpPr>
            <a:spLocks noGrp="1"/>
          </p:cNvSpPr>
          <p:nvPr>
            <p:ph type="subTitle" idx="1"/>
          </p:nvPr>
        </p:nvSpPr>
        <p:spPr>
          <a:xfrm>
            <a:off x="965200" y="4572002"/>
            <a:ext cx="10261600" cy="1202995"/>
          </a:xfrm>
        </p:spPr>
        <p:txBody>
          <a:bodyPr>
            <a:normAutofit/>
          </a:bodyPr>
          <a:lstStyle/>
          <a:p>
            <a:r>
              <a:rPr lang="en-IN" sz="3200"/>
              <a:t>WHERE YOU </a:t>
            </a:r>
            <a:r>
              <a:rPr lang="en-IN" sz="3200" b="1" u="sng"/>
              <a:t>WRITE ONCE </a:t>
            </a:r>
            <a:r>
              <a:rPr lang="en-IN" sz="3200"/>
              <a:t>&amp; </a:t>
            </a:r>
            <a:r>
              <a:rPr lang="en-IN" sz="3200" b="1" u="sng"/>
              <a:t>RUN IT EVERYWHERE</a:t>
            </a:r>
            <a:endParaRPr lang="en-IN" sz="3200" b="1" u="sng" dirty="0"/>
          </a:p>
        </p:txBody>
      </p:sp>
      <p:sp>
        <p:nvSpPr>
          <p:cNvPr id="6" name="TextBox 5">
            <a:extLst>
              <a:ext uri="{FF2B5EF4-FFF2-40B4-BE49-F238E27FC236}">
                <a16:creationId xmlns:a16="http://schemas.microsoft.com/office/drawing/2014/main" id="{71BFAB7A-9B71-A27F-4D6E-E38F5F783F6A}"/>
              </a:ext>
            </a:extLst>
          </p:cNvPr>
          <p:cNvSpPr txBox="1"/>
          <p:nvPr/>
        </p:nvSpPr>
        <p:spPr>
          <a:xfrm>
            <a:off x="8858290" y="5903893"/>
            <a:ext cx="3843665" cy="954107"/>
          </a:xfrm>
          <a:prstGeom prst="rect">
            <a:avLst/>
          </a:prstGeom>
          <a:noFill/>
        </p:spPr>
        <p:txBody>
          <a:bodyPr wrap="square" rtlCol="0">
            <a:spAutoFit/>
          </a:bodyPr>
          <a:lstStyle/>
          <a:p>
            <a:r>
              <a:rPr lang="en-IN" sz="2800" b="1" dirty="0">
                <a:latin typeface="Agency FB" panose="020B0503020202020204" pitchFamily="34" charset="0"/>
              </a:rPr>
              <a:t>      PREPARED BY </a:t>
            </a:r>
          </a:p>
          <a:p>
            <a:r>
              <a:rPr lang="en-IN" sz="2800" b="1" dirty="0">
                <a:latin typeface="Agency FB" panose="020B0503020202020204" pitchFamily="34" charset="0"/>
              </a:rPr>
              <a:t>AMITA NARAYANAN KUTTY </a:t>
            </a:r>
          </a:p>
        </p:txBody>
      </p:sp>
    </p:spTree>
    <p:extLst>
      <p:ext uri="{BB962C8B-B14F-4D97-AF65-F5344CB8AC3E}">
        <p14:creationId xmlns:p14="http://schemas.microsoft.com/office/powerpoint/2010/main" val="9834636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92" name="Rectangle 929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Digital Wallpapers - Wallpaper Cave">
            <a:extLst>
              <a:ext uri="{FF2B5EF4-FFF2-40B4-BE49-F238E27FC236}">
                <a16:creationId xmlns:a16="http://schemas.microsoft.com/office/drawing/2014/main" id="{BE6AFC2F-5D70-71F3-5618-4A2FC75B9D9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4585" b="5415"/>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6F3751-7EF8-D911-D66A-6508FB307EB9}"/>
              </a:ext>
            </a:extLst>
          </p:cNvPr>
          <p:cNvSpPr>
            <a:spLocks noGrp="1"/>
          </p:cNvSpPr>
          <p:nvPr>
            <p:ph type="title"/>
          </p:nvPr>
        </p:nvSpPr>
        <p:spPr>
          <a:xfrm>
            <a:off x="838201" y="1065862"/>
            <a:ext cx="3313164" cy="4726276"/>
          </a:xfrm>
        </p:spPr>
        <p:txBody>
          <a:bodyPr>
            <a:normAutofit/>
          </a:bodyPr>
          <a:lstStyle/>
          <a:p>
            <a:pPr algn="r"/>
            <a:r>
              <a:rPr lang="en-IN" sz="3700" b="1" dirty="0">
                <a:ln w="22225">
                  <a:solidFill>
                    <a:srgbClr val="FFFFFF"/>
                  </a:solidFill>
                </a:ln>
                <a:solidFill>
                  <a:srgbClr val="FFFFFF"/>
                </a:solidFill>
              </a:rPr>
              <a:t>TYPES OF PROGRAMMING LANGUAGES</a:t>
            </a:r>
          </a:p>
        </p:txBody>
      </p:sp>
      <p:cxnSp>
        <p:nvCxnSpPr>
          <p:cNvPr id="9294" name="Straight Connector 929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32B03E-9549-C2E4-37EE-4A44121E45C9}"/>
              </a:ext>
            </a:extLst>
          </p:cNvPr>
          <p:cNvSpPr>
            <a:spLocks noGrp="1"/>
          </p:cNvSpPr>
          <p:nvPr>
            <p:ph idx="1"/>
          </p:nvPr>
        </p:nvSpPr>
        <p:spPr>
          <a:xfrm>
            <a:off x="5155380" y="65313"/>
            <a:ext cx="5744684" cy="6596743"/>
          </a:xfrm>
        </p:spPr>
        <p:txBody>
          <a:bodyPr anchor="ctr">
            <a:normAutofit/>
          </a:bodyPr>
          <a:lstStyle/>
          <a:p>
            <a:pPr marL="0" indent="0">
              <a:buNone/>
            </a:pPr>
            <a:r>
              <a:rPr lang="en-GB" sz="1400" b="0" i="0" dirty="0">
                <a:solidFill>
                  <a:srgbClr val="FFFFFF"/>
                </a:solidFill>
                <a:effectLst/>
                <a:latin typeface="Helvetica Neue"/>
              </a:rPr>
              <a:t>There are basically two types of computer programming languages, as given below:</a:t>
            </a:r>
            <a:endParaRPr lang="en-IN" sz="1400" b="0" i="0" dirty="0">
              <a:solidFill>
                <a:srgbClr val="FFFFFF"/>
              </a:solidFill>
              <a:effectLst/>
              <a:latin typeface="Helvetica Neue"/>
            </a:endParaRPr>
          </a:p>
          <a:p>
            <a:r>
              <a:rPr lang="en-IN" sz="1400" dirty="0">
                <a:solidFill>
                  <a:srgbClr val="FFFFFF"/>
                </a:solidFill>
                <a:latin typeface="Helvetica Neue"/>
              </a:rPr>
              <a:t>1.Low-level languages</a:t>
            </a:r>
          </a:p>
          <a:p>
            <a:r>
              <a:rPr lang="en-IN" sz="1400" b="0" i="0" dirty="0">
                <a:solidFill>
                  <a:srgbClr val="FFFFFF"/>
                </a:solidFill>
                <a:effectLst/>
                <a:latin typeface="Helvetica Neue"/>
              </a:rPr>
              <a:t>2.High-level languages</a:t>
            </a:r>
          </a:p>
          <a:p>
            <a:pPr marL="0" indent="0">
              <a:buNone/>
            </a:pPr>
            <a:r>
              <a:rPr lang="en-GB" sz="1400" b="1" i="0" u="sng" dirty="0">
                <a:solidFill>
                  <a:schemeClr val="accent1">
                    <a:lumMod val="60000"/>
                    <a:lumOff val="40000"/>
                  </a:schemeClr>
                </a:solidFill>
                <a:effectLst/>
                <a:latin typeface="Helvetica Neue"/>
              </a:rPr>
              <a:t>Low-Level Languages</a:t>
            </a:r>
          </a:p>
          <a:p>
            <a:r>
              <a:rPr lang="en-GB" sz="1400" b="0" i="0" dirty="0">
                <a:solidFill>
                  <a:srgbClr val="FFFFFF"/>
                </a:solidFill>
                <a:effectLst/>
                <a:latin typeface="Helvetica Neue"/>
              </a:rPr>
              <a:t>The programming languages that are very close to machine code (0s and 1s) are called low-level programming languages. The program instructions written in these languages are in binary form.</a:t>
            </a:r>
          </a:p>
          <a:p>
            <a:r>
              <a:rPr lang="en-GB" sz="1400" b="0" i="0" dirty="0">
                <a:solidFill>
                  <a:srgbClr val="FFFFFF"/>
                </a:solidFill>
                <a:effectLst/>
                <a:latin typeface="Helvetica Neue"/>
              </a:rPr>
              <a:t>These are the two types of low-level computer languages.</a:t>
            </a:r>
          </a:p>
          <a:p>
            <a:r>
              <a:rPr lang="en-GB" sz="1400" b="0" i="0" dirty="0">
                <a:solidFill>
                  <a:srgbClr val="FFFFFF"/>
                </a:solidFill>
                <a:effectLst/>
                <a:latin typeface="Helvetica Neue"/>
              </a:rPr>
              <a:t>1.Machine language</a:t>
            </a:r>
          </a:p>
          <a:p>
            <a:r>
              <a:rPr lang="en-GB" sz="1400" b="0" i="0" dirty="0">
                <a:solidFill>
                  <a:srgbClr val="FFFFFF"/>
                </a:solidFill>
                <a:effectLst/>
                <a:latin typeface="Helvetica Neue"/>
              </a:rPr>
              <a:t>2.Assembly language</a:t>
            </a:r>
          </a:p>
          <a:p>
            <a:pPr marL="0" indent="0">
              <a:buNone/>
            </a:pPr>
            <a:r>
              <a:rPr lang="en-GB" sz="1400" b="1" i="0" u="sng" dirty="0">
                <a:solidFill>
                  <a:schemeClr val="accent1">
                    <a:lumMod val="60000"/>
                    <a:lumOff val="40000"/>
                  </a:schemeClr>
                </a:solidFill>
                <a:effectLst/>
                <a:latin typeface="Helvetica Neue"/>
              </a:rPr>
              <a:t>High-Level Languages</a:t>
            </a:r>
          </a:p>
          <a:p>
            <a:r>
              <a:rPr lang="en-GB" sz="1400" b="0" i="0" dirty="0">
                <a:solidFill>
                  <a:srgbClr val="FFFFFF"/>
                </a:solidFill>
                <a:effectLst/>
                <a:latin typeface="Helvetica Neue"/>
              </a:rPr>
              <a:t>Programming languages that are the most like the language (English) spoken by humans are known as "high-level languages."</a:t>
            </a:r>
          </a:p>
          <a:p>
            <a:r>
              <a:rPr lang="en-GB" sz="1400" b="0" i="0" dirty="0">
                <a:solidFill>
                  <a:srgbClr val="FFFFFF"/>
                </a:solidFill>
                <a:effectLst/>
                <a:latin typeface="Helvetica Neue"/>
              </a:rPr>
              <a:t>Types of High-level Languages</a:t>
            </a:r>
          </a:p>
          <a:p>
            <a:r>
              <a:rPr lang="en-GB" sz="1400" b="0" i="0" dirty="0">
                <a:solidFill>
                  <a:srgbClr val="FFFFFF"/>
                </a:solidFill>
                <a:effectLst/>
                <a:latin typeface="Helvetica Neue"/>
              </a:rPr>
              <a:t>The high-level programming languages can be further broken down into the following categories:</a:t>
            </a:r>
          </a:p>
          <a:p>
            <a:r>
              <a:rPr lang="en-GB" sz="1400" b="0" i="0" dirty="0">
                <a:solidFill>
                  <a:srgbClr val="FFFFFF"/>
                </a:solidFill>
                <a:effectLst/>
                <a:latin typeface="Helvetica Neue"/>
              </a:rPr>
              <a:t>1.Procedural languages</a:t>
            </a:r>
          </a:p>
          <a:p>
            <a:r>
              <a:rPr lang="en-GB" sz="1400" b="0" i="0" dirty="0">
                <a:solidFill>
                  <a:srgbClr val="FFFFFF"/>
                </a:solidFill>
                <a:effectLst/>
                <a:latin typeface="Helvetica Neue"/>
              </a:rPr>
              <a:t>2.Non-procedural languages</a:t>
            </a:r>
          </a:p>
          <a:p>
            <a:r>
              <a:rPr lang="en-GB" sz="1400" b="0" i="0" dirty="0">
                <a:solidFill>
                  <a:srgbClr val="FFFFFF"/>
                </a:solidFill>
                <a:effectLst/>
                <a:latin typeface="Helvetica Neue"/>
              </a:rPr>
              <a:t>3.Object-oriented programming languages</a:t>
            </a:r>
          </a:p>
          <a:p>
            <a:endParaRPr lang="en-GB" sz="1000" b="0" i="0" dirty="0">
              <a:solidFill>
                <a:srgbClr val="FFFFFF"/>
              </a:solidFill>
              <a:effectLst/>
              <a:latin typeface="Helvetica Neue"/>
            </a:endParaRPr>
          </a:p>
        </p:txBody>
      </p:sp>
    </p:spTree>
    <p:extLst>
      <p:ext uri="{BB962C8B-B14F-4D97-AF65-F5344CB8AC3E}">
        <p14:creationId xmlns:p14="http://schemas.microsoft.com/office/powerpoint/2010/main" val="104748946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Digital Wallpapers - Wallpaper Cave">
            <a:extLst>
              <a:ext uri="{FF2B5EF4-FFF2-40B4-BE49-F238E27FC236}">
                <a16:creationId xmlns:a16="http://schemas.microsoft.com/office/drawing/2014/main" id="{76DA4769-D3DE-F398-1B72-BF2B9C5B7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36" r="1" b="4167"/>
          <a:stretch/>
        </p:blipFill>
        <p:spPr bwMode="auto">
          <a:xfrm>
            <a:off x="0"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76F5E9-A6E5-8FCE-C234-5F4647DFEAC9}"/>
              </a:ext>
            </a:extLst>
          </p:cNvPr>
          <p:cNvSpPr>
            <a:spLocks noGrp="1"/>
          </p:cNvSpPr>
          <p:nvPr>
            <p:ph type="title"/>
          </p:nvPr>
        </p:nvSpPr>
        <p:spPr/>
        <p:txBody>
          <a:bodyPr>
            <a:normAutofit fontScale="90000"/>
          </a:bodyPr>
          <a:lstStyle/>
          <a:p>
            <a:r>
              <a:rPr lang="en-IN" dirty="0">
                <a:solidFill>
                  <a:schemeClr val="bg1"/>
                </a:solidFill>
                <a:latin typeface="Amasis MT Pro Black" panose="020B0604020202020204" pitchFamily="18" charset="0"/>
              </a:rPr>
              <a:t>DIFFERENCE BETWEEN HIGH-LEVEL AND LOW-LEVEL PROGRAMMING LANGUAGE</a:t>
            </a:r>
          </a:p>
        </p:txBody>
      </p:sp>
      <p:sp>
        <p:nvSpPr>
          <p:cNvPr id="3" name="Text Placeholder 2">
            <a:extLst>
              <a:ext uri="{FF2B5EF4-FFF2-40B4-BE49-F238E27FC236}">
                <a16:creationId xmlns:a16="http://schemas.microsoft.com/office/drawing/2014/main" id="{3FDBBD5B-9588-0221-5C47-9DFF344EDC32}"/>
              </a:ext>
            </a:extLst>
          </p:cNvPr>
          <p:cNvSpPr>
            <a:spLocks noGrp="1"/>
          </p:cNvSpPr>
          <p:nvPr>
            <p:ph type="body" idx="1"/>
          </p:nvPr>
        </p:nvSpPr>
        <p:spPr>
          <a:xfrm>
            <a:off x="836612" y="1494551"/>
            <a:ext cx="5157787" cy="823912"/>
          </a:xfrm>
        </p:spPr>
        <p:txBody>
          <a:bodyPr/>
          <a:lstStyle/>
          <a:p>
            <a:r>
              <a:rPr lang="en-IN" u="sng" dirty="0">
                <a:solidFill>
                  <a:schemeClr val="bg1"/>
                </a:solidFill>
              </a:rPr>
              <a:t>       </a:t>
            </a:r>
            <a:r>
              <a:rPr lang="en-IN" u="sng" dirty="0">
                <a:solidFill>
                  <a:schemeClr val="bg1">
                    <a:lumMod val="95000"/>
                  </a:schemeClr>
                </a:solidFill>
              </a:rPr>
              <a:t>HIGH-LEVEL LANGUAGES</a:t>
            </a:r>
          </a:p>
        </p:txBody>
      </p:sp>
      <p:graphicFrame>
        <p:nvGraphicFramePr>
          <p:cNvPr id="7172" name="Content Placeholder 3">
            <a:extLst>
              <a:ext uri="{FF2B5EF4-FFF2-40B4-BE49-F238E27FC236}">
                <a16:creationId xmlns:a16="http://schemas.microsoft.com/office/drawing/2014/main" id="{1C8DCFA0-B354-2C37-C8DB-B53ED9AA4844}"/>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a:extLst>
              <a:ext uri="{FF2B5EF4-FFF2-40B4-BE49-F238E27FC236}">
                <a16:creationId xmlns:a16="http://schemas.microsoft.com/office/drawing/2014/main" id="{346DC696-5EE0-3015-B260-3FA5E9782F5A}"/>
              </a:ext>
            </a:extLst>
          </p:cNvPr>
          <p:cNvSpPr>
            <a:spLocks noGrp="1"/>
          </p:cNvSpPr>
          <p:nvPr>
            <p:ph type="body" sz="quarter" idx="3"/>
          </p:nvPr>
        </p:nvSpPr>
        <p:spPr>
          <a:xfrm>
            <a:off x="6172200" y="1494551"/>
            <a:ext cx="5183188" cy="823912"/>
          </a:xfrm>
        </p:spPr>
        <p:txBody>
          <a:bodyPr>
            <a:normAutofit/>
          </a:bodyPr>
          <a:lstStyle/>
          <a:p>
            <a:r>
              <a:rPr lang="en-IN" u="sng" dirty="0">
                <a:solidFill>
                  <a:schemeClr val="bg1"/>
                </a:solidFill>
              </a:rPr>
              <a:t>         LOW-LEVEL LANGUAGES</a:t>
            </a:r>
          </a:p>
        </p:txBody>
      </p:sp>
      <p:graphicFrame>
        <p:nvGraphicFramePr>
          <p:cNvPr id="7174" name="Content Placeholder 5">
            <a:extLst>
              <a:ext uri="{FF2B5EF4-FFF2-40B4-BE49-F238E27FC236}">
                <a16:creationId xmlns:a16="http://schemas.microsoft.com/office/drawing/2014/main" id="{4EED6CFB-F986-F34B-D5AC-2BC1FD736185}"/>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004004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03" name="Rectangle 5202">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8795B-DA51-35C2-3FAE-22279C0357FB}"/>
              </a:ext>
            </a:extLst>
          </p:cNvPr>
          <p:cNvSpPr>
            <a:spLocks noGrp="1"/>
          </p:cNvSpPr>
          <p:nvPr>
            <p:ph type="ctrTitle"/>
          </p:nvPr>
        </p:nvSpPr>
        <p:spPr>
          <a:xfrm>
            <a:off x="6726578" y="685680"/>
            <a:ext cx="4203323" cy="3596201"/>
          </a:xfrm>
        </p:spPr>
        <p:txBody>
          <a:bodyPr>
            <a:normAutofit/>
          </a:bodyPr>
          <a:lstStyle/>
          <a:p>
            <a:pPr algn="r"/>
            <a:r>
              <a:rPr lang="en-IN" sz="5400" b="1">
                <a:solidFill>
                  <a:schemeClr val="bg1"/>
                </a:solidFill>
              </a:rPr>
              <a:t>THE FOURTH STEP LEADING TO JAVA</a:t>
            </a:r>
          </a:p>
        </p:txBody>
      </p:sp>
      <p:sp>
        <p:nvSpPr>
          <p:cNvPr id="3" name="Subtitle 2">
            <a:extLst>
              <a:ext uri="{FF2B5EF4-FFF2-40B4-BE49-F238E27FC236}">
                <a16:creationId xmlns:a16="http://schemas.microsoft.com/office/drawing/2014/main" id="{87E91390-6B35-0EB5-0978-3ECA741CA60A}"/>
              </a:ext>
            </a:extLst>
          </p:cNvPr>
          <p:cNvSpPr>
            <a:spLocks noGrp="1"/>
          </p:cNvSpPr>
          <p:nvPr>
            <p:ph type="subTitle" idx="1"/>
          </p:nvPr>
        </p:nvSpPr>
        <p:spPr>
          <a:xfrm>
            <a:off x="6726578" y="4373955"/>
            <a:ext cx="4203323" cy="1143291"/>
          </a:xfrm>
        </p:spPr>
        <p:txBody>
          <a:bodyPr>
            <a:normAutofit/>
          </a:bodyPr>
          <a:lstStyle/>
          <a:p>
            <a:pPr algn="r"/>
            <a:r>
              <a:rPr lang="en-IN" sz="2000" b="1">
                <a:solidFill>
                  <a:schemeClr val="bg1"/>
                </a:solidFill>
              </a:rPr>
              <a:t># PROGRAMMING PARADIGMS</a:t>
            </a:r>
          </a:p>
        </p:txBody>
      </p:sp>
      <p:grpSp>
        <p:nvGrpSpPr>
          <p:cNvPr id="5205" name="Group 5204">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5206" name="Rectangle 5205">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7" name="Rectangle 5206">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09" name="Freeform: Shape 5208">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211" name="Freeform: Shape 5210">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213" name="Rectangle 5212">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5" name="Rectangle 5214">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7" name="Oval 5216">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19" name="Oval 5218">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122" name="Picture 2" descr="programmer a cla">
            <a:extLst>
              <a:ext uri="{FF2B5EF4-FFF2-40B4-BE49-F238E27FC236}">
                <a16:creationId xmlns:a16="http://schemas.microsoft.com/office/drawing/2014/main" id="{12BE7647-FF61-7591-A14B-07E9DF6BC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89" b="2811"/>
          <a:stretch/>
        </p:blipFill>
        <p:spPr bwMode="auto">
          <a:xfrm>
            <a:off x="1700022" y="2176216"/>
            <a:ext cx="4172845" cy="2347225"/>
          </a:xfrm>
          <a:prstGeom prst="rect">
            <a:avLst/>
          </a:prstGeom>
          <a:noFill/>
          <a:ln w="28575">
            <a:noFill/>
          </a:ln>
          <a:extLst>
            <a:ext uri="{909E8E84-426E-40DD-AFC4-6F175D3DCCD1}">
              <a14:hiddenFill xmlns:a14="http://schemas.microsoft.com/office/drawing/2010/main">
                <a:solidFill>
                  <a:srgbClr val="FFFFFF"/>
                </a:solidFill>
              </a14:hiddenFill>
            </a:ext>
          </a:extLst>
        </p:spPr>
      </p:pic>
      <p:sp>
        <p:nvSpPr>
          <p:cNvPr id="5221"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71EB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23"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71EBFF">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225"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226" name="Freeform: Shape 5225">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27" name="Freeform: Shape 5226">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28" name="Freeform: Shape 5227">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29" name="Freeform: Shape 5228">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30" name="Freeform: Shape 5229">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940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3" name="Rectangle 1024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878AA6-5B62-04CD-5E96-8D7CFB822E21}"/>
              </a:ext>
            </a:extLst>
          </p:cNvPr>
          <p:cNvSpPr>
            <a:spLocks noGrp="1"/>
          </p:cNvSpPr>
          <p:nvPr>
            <p:ph type="title"/>
          </p:nvPr>
        </p:nvSpPr>
        <p:spPr>
          <a:xfrm>
            <a:off x="6234865" y="568517"/>
            <a:ext cx="5248221" cy="1067209"/>
          </a:xfrm>
        </p:spPr>
        <p:txBody>
          <a:bodyPr>
            <a:normAutofit/>
          </a:bodyPr>
          <a:lstStyle/>
          <a:p>
            <a:r>
              <a:rPr lang="en-IN" sz="3400" b="1" u="sng" dirty="0">
                <a:solidFill>
                  <a:schemeClr val="bg1"/>
                </a:solidFill>
              </a:rPr>
              <a:t>PROGRAMMING PARADIGMS</a:t>
            </a:r>
          </a:p>
        </p:txBody>
      </p:sp>
      <p:pic>
        <p:nvPicPr>
          <p:cNvPr id="10242" name="Picture 2" descr="1920x1080px | free download | HD wallpaper: blue tunnel digital wallpaper,  abstract, Digital Blas… | Background hd wallpaper, Dark blue wallpaper,  Digital wallpaper">
            <a:extLst>
              <a:ext uri="{FF2B5EF4-FFF2-40B4-BE49-F238E27FC236}">
                <a16:creationId xmlns:a16="http://schemas.microsoft.com/office/drawing/2014/main" id="{778FC5D4-A992-4331-CD48-827ED39E0D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642" r="108"/>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10249" name="Group 10248">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0250" name="Freeform: Shape 10249">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251" name="Freeform: Shape 10250">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1C39840E-37FD-71A0-6F0D-5AB1FA188B79}"/>
              </a:ext>
            </a:extLst>
          </p:cNvPr>
          <p:cNvSpPr>
            <a:spLocks noGrp="1"/>
          </p:cNvSpPr>
          <p:nvPr>
            <p:ph idx="1"/>
          </p:nvPr>
        </p:nvSpPr>
        <p:spPr>
          <a:xfrm>
            <a:off x="6203822" y="1416760"/>
            <a:ext cx="5248220" cy="5254628"/>
          </a:xfrm>
        </p:spPr>
        <p:txBody>
          <a:bodyPr>
            <a:normAutofit/>
          </a:bodyPr>
          <a:lstStyle/>
          <a:p>
            <a:pPr>
              <a:spcAft>
                <a:spcPts val="800"/>
              </a:spcAft>
            </a:pPr>
            <a:r>
              <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From a layman’s point of conviction, programming paradigms are a fundamental style of computer programming.</a:t>
            </a:r>
            <a:endParaRPr lang="en-IN"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Technically, a programming paradigm is a way to deal with and tackle issues utilizing some programming language. Additionally, we can say that it is a strategy to take care of an issue using tools and techniques that are accessible to us following some methodology.</a:t>
            </a:r>
            <a:endParaRPr lang="en-IN"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There are two programming paradigms. They are:</a:t>
            </a:r>
            <a:endParaRPr lang="en-IN"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Imperative Programming Paradigm - Imperative programming is a programming paradigm that uses statements that change a program's state. </a:t>
            </a:r>
            <a:r>
              <a:rPr lang="en-GB" sz="1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Eg</a:t>
            </a:r>
            <a:r>
              <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 C, Fortran, Basic, Java, C++</a:t>
            </a:r>
          </a:p>
          <a:p>
            <a:pPr marL="342900" lvl="0" indent="-342900">
              <a:buFont typeface="+mj-lt"/>
              <a:buAutoNum type="arabicPeriod"/>
            </a:pPr>
            <a:r>
              <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Declarative Programming Paradigm - Declarative programming is a style of building the structure and elements of computer programs. It expresses the logic of a computation without describing its control flow. </a:t>
            </a:r>
            <a:r>
              <a:rPr lang="en-GB" sz="1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Eg</a:t>
            </a:r>
            <a:r>
              <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-Scala, Haskell, Erlang</a:t>
            </a:r>
            <a:endParaRPr lang="en-IN"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indent="0">
              <a:spcAft>
                <a:spcPts val="800"/>
              </a:spcAft>
              <a:buNone/>
            </a:pPr>
            <a:endParaRPr lang="en-GB"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indent="0">
              <a:spcAft>
                <a:spcPts val="800"/>
              </a:spcAft>
              <a:buNone/>
            </a:pPr>
            <a:r>
              <a:rPr lang="en-GB" sz="1800" b="1" dirty="0">
                <a:solidFill>
                  <a:schemeClr val="accent5">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rPr>
              <a:t>Java is multi-paradigm. That is, it is generic, object-oriented (class-based), functional, imperative, reflective, and concurrent.</a:t>
            </a:r>
            <a:endParaRPr lang="en-IN" sz="1800" b="1" dirty="0">
              <a:solidFill>
                <a:schemeClr val="accent5">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en-IN" sz="1300" dirty="0">
              <a:solidFill>
                <a:schemeClr val="bg1"/>
              </a:solidFill>
            </a:endParaRPr>
          </a:p>
        </p:txBody>
      </p:sp>
      <p:grpSp>
        <p:nvGrpSpPr>
          <p:cNvPr id="10253"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0254" name="Freeform: Shape 10253">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255" name="Freeform: Shape 10254">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256" name="Freeform: Shape 10255">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257" name="Freeform: Shape 10256">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258" name="Freeform: Shape 10257">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7826236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0" name="Rectangle 520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programmer a cla">
            <a:extLst>
              <a:ext uri="{FF2B5EF4-FFF2-40B4-BE49-F238E27FC236}">
                <a16:creationId xmlns:a16="http://schemas.microsoft.com/office/drawing/2014/main" id="{12BE7647-FF61-7591-A14B-07E9DF6BC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48" r="22052" b="-1"/>
          <a:stretch/>
        </p:blipFill>
        <p:spPr bwMode="auto">
          <a:xfrm>
            <a:off x="6536411" y="254456"/>
            <a:ext cx="4203526" cy="4203526"/>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a:noFill/>
          <a:extLst>
            <a:ext uri="{909E8E84-426E-40DD-AFC4-6F175D3DCCD1}">
              <a14:hiddenFill xmlns:a14="http://schemas.microsoft.com/office/drawing/2010/main">
                <a:solidFill>
                  <a:srgbClr val="FFFFFF"/>
                </a:solidFill>
              </a14:hiddenFill>
            </a:ext>
          </a:extLst>
        </p:spPr>
      </p:pic>
      <p:sp>
        <p:nvSpPr>
          <p:cNvPr id="5212" name="Oval 5204">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4" name="Oval 5206">
            <a:extLst>
              <a:ext uri="{FF2B5EF4-FFF2-40B4-BE49-F238E27FC236}">
                <a16:creationId xmlns:a16="http://schemas.microsoft.com/office/drawing/2014/main" id="{2B369A2E-99B1-4A2B-9343-957A6C16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0778" y="1131641"/>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9" name="Oval 5208">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8795B-DA51-35C2-3FAE-22279C0357FB}"/>
              </a:ext>
            </a:extLst>
          </p:cNvPr>
          <p:cNvSpPr>
            <a:spLocks noGrp="1"/>
          </p:cNvSpPr>
          <p:nvPr>
            <p:ph type="ctrTitle"/>
          </p:nvPr>
        </p:nvSpPr>
        <p:spPr>
          <a:xfrm>
            <a:off x="2238233" y="2101755"/>
            <a:ext cx="4298178" cy="2669223"/>
          </a:xfrm>
        </p:spPr>
        <p:txBody>
          <a:bodyPr>
            <a:normAutofit/>
          </a:bodyPr>
          <a:lstStyle/>
          <a:p>
            <a:r>
              <a:rPr lang="en-IN" sz="5400" b="1">
                <a:solidFill>
                  <a:schemeClr val="bg1"/>
                </a:solidFill>
              </a:rPr>
              <a:t>THE FIFTH STEP LEADING TO JAVA</a:t>
            </a:r>
          </a:p>
        </p:txBody>
      </p:sp>
      <p:sp>
        <p:nvSpPr>
          <p:cNvPr id="3" name="Subtitle 2">
            <a:extLst>
              <a:ext uri="{FF2B5EF4-FFF2-40B4-BE49-F238E27FC236}">
                <a16:creationId xmlns:a16="http://schemas.microsoft.com/office/drawing/2014/main" id="{87E91390-6B35-0EB5-0978-3ECA741CA60A}"/>
              </a:ext>
            </a:extLst>
          </p:cNvPr>
          <p:cNvSpPr>
            <a:spLocks noGrp="1"/>
          </p:cNvSpPr>
          <p:nvPr>
            <p:ph type="subTitle" idx="1"/>
          </p:nvPr>
        </p:nvSpPr>
        <p:spPr>
          <a:xfrm>
            <a:off x="2545517" y="4863054"/>
            <a:ext cx="3624471" cy="811604"/>
          </a:xfrm>
        </p:spPr>
        <p:txBody>
          <a:bodyPr>
            <a:normAutofit/>
          </a:bodyPr>
          <a:lstStyle/>
          <a:p>
            <a:r>
              <a:rPr lang="en-IN" sz="2000" b="1">
                <a:solidFill>
                  <a:schemeClr val="bg1"/>
                </a:solidFill>
              </a:rPr>
              <a:t># INFLUENCED AND INFLUENCER</a:t>
            </a:r>
          </a:p>
        </p:txBody>
      </p:sp>
      <p:sp>
        <p:nvSpPr>
          <p:cNvPr id="5211"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13" name="Graphic 212">
            <a:extLst>
              <a:ext uri="{FF2B5EF4-FFF2-40B4-BE49-F238E27FC236}">
                <a16:creationId xmlns:a16="http://schemas.microsoft.com/office/drawing/2014/main" id="{B3D7D008-0B6D-4161-BEDA-6AF6A03BC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15" name="Group 5214">
            <a:extLst>
              <a:ext uri="{FF2B5EF4-FFF2-40B4-BE49-F238E27FC236}">
                <a16:creationId xmlns:a16="http://schemas.microsoft.com/office/drawing/2014/main" id="{E0339FE9-6931-4B68-8E22-6539BB608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rgbClr val="FFFFFF"/>
          </a:solidFill>
        </p:grpSpPr>
        <p:sp>
          <p:nvSpPr>
            <p:cNvPr id="5216" name="Freeform: Shape 521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217" name="Freeform: Shape 521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5219" name="Group 5218">
            <a:extLst>
              <a:ext uri="{FF2B5EF4-FFF2-40B4-BE49-F238E27FC236}">
                <a16:creationId xmlns:a16="http://schemas.microsoft.com/office/drawing/2014/main" id="{D0218489-E03B-4E4F-9ADA-EC579122A1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5220" name="Freeform: Shape 5219">
              <a:extLst>
                <a:ext uri="{FF2B5EF4-FFF2-40B4-BE49-F238E27FC236}">
                  <a16:creationId xmlns:a16="http://schemas.microsoft.com/office/drawing/2014/main" id="{D36F491E-9A40-46C5-BD55-356F1502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221" name="Freeform: Shape 5220">
              <a:extLst>
                <a:ext uri="{FF2B5EF4-FFF2-40B4-BE49-F238E27FC236}">
                  <a16:creationId xmlns:a16="http://schemas.microsoft.com/office/drawing/2014/main" id="{0EC201AA-621E-4837-A31C-D061443F7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52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8320" y="4140693"/>
            <a:ext cx="1054466" cy="469689"/>
            <a:chOff x="9841624" y="4115729"/>
            <a:chExt cx="602169" cy="268223"/>
          </a:xfrm>
          <a:solidFill>
            <a:schemeClr val="bg1"/>
          </a:solidFill>
        </p:grpSpPr>
        <p:sp>
          <p:nvSpPr>
            <p:cNvPr id="5224" name="Freeform: Shape 52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25" name="Freeform: Shape 52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26" name="Freeform: Shape 52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27" name="Freeform: Shape 52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28" name="Freeform: Shape 52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230" name="Oval 52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2" name="Oval 5231">
            <a:extLst>
              <a:ext uri="{FF2B5EF4-FFF2-40B4-BE49-F238E27FC236}">
                <a16:creationId xmlns:a16="http://schemas.microsoft.com/office/drawing/2014/main" id="{6AA707BA-98B0-47C5-B34A-63D60A010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1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2" name="Rectangle 820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Digital Wallpapers - Wallpaper Cave">
            <a:extLst>
              <a:ext uri="{FF2B5EF4-FFF2-40B4-BE49-F238E27FC236}">
                <a16:creationId xmlns:a16="http://schemas.microsoft.com/office/drawing/2014/main" id="{D1251E3D-EBD4-320F-6C40-83736F241F6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4585" b="5415"/>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B9E7FE7-165E-319C-CFAB-2910C7F29A54}"/>
              </a:ext>
            </a:extLst>
          </p:cNvPr>
          <p:cNvSpPr>
            <a:spLocks noGrp="1"/>
          </p:cNvSpPr>
          <p:nvPr>
            <p:ph type="title"/>
          </p:nvPr>
        </p:nvSpPr>
        <p:spPr>
          <a:xfrm>
            <a:off x="838201" y="1065862"/>
            <a:ext cx="3313164" cy="4726276"/>
          </a:xfrm>
        </p:spPr>
        <p:txBody>
          <a:bodyPr>
            <a:normAutofit/>
          </a:bodyPr>
          <a:lstStyle/>
          <a:p>
            <a:pPr algn="r"/>
            <a:r>
              <a:rPr lang="en-IN" sz="4000" b="1" dirty="0">
                <a:solidFill>
                  <a:srgbClr val="FFFFFF"/>
                </a:solidFill>
              </a:rPr>
              <a:t>INFLUENCED AND INFLUENCER</a:t>
            </a:r>
          </a:p>
        </p:txBody>
      </p:sp>
      <p:cxnSp>
        <p:nvCxnSpPr>
          <p:cNvPr id="8203" name="Straight Connector 820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6E283754-382D-2A1D-0615-79D19CFBA2A7}"/>
              </a:ext>
            </a:extLst>
          </p:cNvPr>
          <p:cNvSpPr>
            <a:spLocks noGrp="1"/>
          </p:cNvSpPr>
          <p:nvPr>
            <p:ph idx="1"/>
          </p:nvPr>
        </p:nvSpPr>
        <p:spPr>
          <a:xfrm>
            <a:off x="5155379" y="1065862"/>
            <a:ext cx="5744685" cy="4726276"/>
          </a:xfrm>
        </p:spPr>
        <p:txBody>
          <a:bodyPr anchor="ctr">
            <a:normAutofit lnSpcReduction="10000"/>
          </a:bodyPr>
          <a:lstStyle/>
          <a:p>
            <a:pPr marL="0" indent="0">
              <a:buNone/>
            </a:pPr>
            <a:r>
              <a:rPr lang="en-GB" sz="2000" b="1" u="sng" dirty="0">
                <a:solidFill>
                  <a:srgbClr val="FFFFFF"/>
                </a:solidFill>
              </a:rPr>
              <a:t>INFLUENCED</a:t>
            </a:r>
          </a:p>
          <a:p>
            <a:r>
              <a:rPr lang="en-GB" sz="2000" dirty="0">
                <a:solidFill>
                  <a:srgbClr val="FFFFFF"/>
                </a:solidFill>
              </a:rPr>
              <a:t>The syntax of Java is largely influenced by </a:t>
            </a:r>
            <a:r>
              <a:rPr lang="en-GB" sz="2000" dirty="0">
                <a:solidFill>
                  <a:schemeClr val="accent5">
                    <a:lumMod val="40000"/>
                    <a:lumOff val="60000"/>
                  </a:schemeClr>
                </a:solidFill>
              </a:rPr>
              <a:t>C++ and C</a:t>
            </a:r>
            <a:r>
              <a:rPr lang="en-GB" sz="2000" dirty="0">
                <a:solidFill>
                  <a:srgbClr val="FFFFFF"/>
                </a:solidFill>
              </a:rPr>
              <a:t>. Unlike C++, which combines the syntax for structured, generic, and object-oriented programming, Java was built almost exclusively as an object-oriented language.</a:t>
            </a:r>
          </a:p>
          <a:p>
            <a:pPr marL="0" indent="0">
              <a:buNone/>
            </a:pPr>
            <a:r>
              <a:rPr lang="en-GB" sz="2000" b="1" u="sng" dirty="0">
                <a:solidFill>
                  <a:srgbClr val="FFFFFF"/>
                </a:solidFill>
              </a:rPr>
              <a:t>INFLUENCER</a:t>
            </a:r>
          </a:p>
          <a:p>
            <a:r>
              <a:rPr lang="en-GB" sz="2000" dirty="0">
                <a:solidFill>
                  <a:schemeClr val="accent5">
                    <a:lumMod val="40000"/>
                    <a:lumOff val="60000"/>
                  </a:schemeClr>
                </a:solidFill>
              </a:rPr>
              <a:t>Scala</a:t>
            </a:r>
            <a:r>
              <a:rPr lang="en-GB" sz="2000" dirty="0">
                <a:solidFill>
                  <a:srgbClr val="FFFFFF"/>
                </a:solidFill>
              </a:rPr>
              <a:t> is a statically typed language that is based on Java. Thus, anyone who's well-versed in Java's syntax will find it pretty easy to learn Scala. </a:t>
            </a:r>
          </a:p>
          <a:p>
            <a:r>
              <a:rPr lang="en-GB" sz="2000" dirty="0">
                <a:solidFill>
                  <a:srgbClr val="FFFFFF"/>
                </a:solidFill>
              </a:rPr>
              <a:t>We must explicitly implement a Java interface within our </a:t>
            </a:r>
            <a:r>
              <a:rPr lang="en-GB" sz="2000" dirty="0" err="1">
                <a:solidFill>
                  <a:schemeClr val="accent5">
                    <a:lumMod val="40000"/>
                    <a:lumOff val="60000"/>
                  </a:schemeClr>
                </a:solidFill>
              </a:rPr>
              <a:t>Jython</a:t>
            </a:r>
            <a:r>
              <a:rPr lang="en-GB" sz="2000" dirty="0">
                <a:solidFill>
                  <a:srgbClr val="FFFFFF"/>
                </a:solidFill>
              </a:rPr>
              <a:t> class. This will allow the Python interpreter to coerce our object later. </a:t>
            </a:r>
          </a:p>
          <a:p>
            <a:r>
              <a:rPr lang="en-GB" sz="2000" dirty="0">
                <a:solidFill>
                  <a:schemeClr val="accent5">
                    <a:lumMod val="40000"/>
                    <a:lumOff val="60000"/>
                  </a:schemeClr>
                </a:solidFill>
              </a:rPr>
              <a:t>Apache Groovy </a:t>
            </a:r>
            <a:r>
              <a:rPr lang="en-GB" sz="2000" dirty="0">
                <a:solidFill>
                  <a:srgbClr val="FFFFFF"/>
                </a:solidFill>
              </a:rPr>
              <a:t>is a Java-syntax-compatible object-oriented programming language for the Java platform.</a:t>
            </a:r>
          </a:p>
          <a:p>
            <a:endParaRPr lang="en-IN" sz="2000" dirty="0">
              <a:solidFill>
                <a:srgbClr val="FFFFFF"/>
              </a:solidFill>
            </a:endParaRPr>
          </a:p>
        </p:txBody>
      </p:sp>
    </p:spTree>
    <p:extLst>
      <p:ext uri="{BB962C8B-B14F-4D97-AF65-F5344CB8AC3E}">
        <p14:creationId xmlns:p14="http://schemas.microsoft.com/office/powerpoint/2010/main" val="3327569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210" name="Rectangle 5209">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148795B-DA51-35C2-3FAE-22279C0357FB}"/>
              </a:ext>
            </a:extLst>
          </p:cNvPr>
          <p:cNvSpPr>
            <a:spLocks noGrp="1"/>
          </p:cNvSpPr>
          <p:nvPr>
            <p:ph type="ctrTitle"/>
          </p:nvPr>
        </p:nvSpPr>
        <p:spPr>
          <a:xfrm>
            <a:off x="8153400" y="818457"/>
            <a:ext cx="3322317" cy="2975876"/>
          </a:xfrm>
        </p:spPr>
        <p:txBody>
          <a:bodyPr anchor="b">
            <a:normAutofit/>
          </a:bodyPr>
          <a:lstStyle/>
          <a:p>
            <a:pPr algn="l"/>
            <a:r>
              <a:rPr lang="en-IN" sz="4400" b="1"/>
              <a:t>THE SIXTH STEP LEADING TO JAVA</a:t>
            </a:r>
          </a:p>
        </p:txBody>
      </p:sp>
      <p:sp>
        <p:nvSpPr>
          <p:cNvPr id="3" name="Subtitle 2">
            <a:extLst>
              <a:ext uri="{FF2B5EF4-FFF2-40B4-BE49-F238E27FC236}">
                <a16:creationId xmlns:a16="http://schemas.microsoft.com/office/drawing/2014/main" id="{87E91390-6B35-0EB5-0978-3ECA741CA60A}"/>
              </a:ext>
            </a:extLst>
          </p:cNvPr>
          <p:cNvSpPr>
            <a:spLocks noGrp="1"/>
          </p:cNvSpPr>
          <p:nvPr>
            <p:ph type="subTitle" idx="1"/>
          </p:nvPr>
        </p:nvSpPr>
        <p:spPr>
          <a:xfrm>
            <a:off x="8153401" y="3948158"/>
            <a:ext cx="3322316" cy="1692066"/>
          </a:xfrm>
        </p:spPr>
        <p:txBody>
          <a:bodyPr anchor="t">
            <a:normAutofit/>
          </a:bodyPr>
          <a:lstStyle/>
          <a:p>
            <a:pPr algn="l"/>
            <a:r>
              <a:rPr lang="en-IN" sz="2000" b="1" dirty="0"/>
              <a:t># IMPLEMENTATION</a:t>
            </a:r>
            <a:endParaRPr lang="en-IN" sz="2000" b="1"/>
          </a:p>
        </p:txBody>
      </p:sp>
      <p:pic>
        <p:nvPicPr>
          <p:cNvPr id="5122" name="Picture 2" descr="programmer a cla">
            <a:extLst>
              <a:ext uri="{FF2B5EF4-FFF2-40B4-BE49-F238E27FC236}">
                <a16:creationId xmlns:a16="http://schemas.microsoft.com/office/drawing/2014/main" id="{12BE7647-FF61-7591-A14B-07E9DF6BC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10" t="9091" r="3780" b="-1"/>
          <a:stretch/>
        </p:blipFill>
        <p:spPr bwMode="auto">
          <a:xfrm>
            <a:off x="716280" y="951581"/>
            <a:ext cx="6436548" cy="4954837"/>
          </a:xfrm>
          <a:prstGeom prst="rect">
            <a:avLst/>
          </a:prstGeom>
          <a:noFill/>
          <a:extLst>
            <a:ext uri="{909E8E84-426E-40DD-AFC4-6F175D3DCCD1}">
              <a14:hiddenFill xmlns:a14="http://schemas.microsoft.com/office/drawing/2010/main">
                <a:solidFill>
                  <a:srgbClr val="FFFFFF"/>
                </a:solidFill>
              </a14:hiddenFill>
            </a:ext>
          </a:extLst>
        </p:spPr>
      </p:pic>
      <p:cxnSp>
        <p:nvCxnSpPr>
          <p:cNvPr id="5212" name="Straight Connector 5211">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786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7742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ogrammers And Coders Wallpapers HD by PCbots ~ PCbots Labs">
            <a:extLst>
              <a:ext uri="{FF2B5EF4-FFF2-40B4-BE49-F238E27FC236}">
                <a16:creationId xmlns:a16="http://schemas.microsoft.com/office/drawing/2014/main" id="{14B7676F-94CC-8056-9D82-4D89D19CD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84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4" name="Rectangle 31">
            <a:extLst>
              <a:ext uri="{FF2B5EF4-FFF2-40B4-BE49-F238E27FC236}">
                <a16:creationId xmlns:a16="http://schemas.microsoft.com/office/drawing/2014/main" id="{99CEE05D-F25C-4EC3-B527-D9C999E3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652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33">
            <a:extLst>
              <a:ext uri="{FF2B5EF4-FFF2-40B4-BE49-F238E27FC236}">
                <a16:creationId xmlns:a16="http://schemas.microsoft.com/office/drawing/2014/main" id="{4F036726-0C05-446E-91C3-B986EBEA0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02" y="438538"/>
            <a:ext cx="6710184" cy="6002060"/>
          </a:xfrm>
          <a:prstGeom prst="rect">
            <a:avLst/>
          </a:prstGeom>
          <a:solidFill>
            <a:schemeClr val="bg1">
              <a:alpha val="40000"/>
            </a:schemeClr>
          </a:solidFill>
          <a:ln w="6350" cap="flat" cmpd="sng" algn="ctr">
            <a:noFill/>
            <a:prstDash val="solid"/>
          </a:ln>
          <a:effectLst>
            <a:softEdge rad="0"/>
          </a:effectLst>
        </p:spPr>
      </p:sp>
      <p:sp>
        <p:nvSpPr>
          <p:cNvPr id="106" name="Rectangle 35">
            <a:extLst>
              <a:ext uri="{FF2B5EF4-FFF2-40B4-BE49-F238E27FC236}">
                <a16:creationId xmlns:a16="http://schemas.microsoft.com/office/drawing/2014/main" id="{A310ABCD-C34B-42D1-9BEB-47755A3E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285" y="650014"/>
            <a:ext cx="3367217" cy="32660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7286BE1-0079-1F56-B49E-016CE6DD2448}"/>
              </a:ext>
            </a:extLst>
          </p:cNvPr>
          <p:cNvPicPr>
            <a:picLocks noChangeAspect="1"/>
          </p:cNvPicPr>
          <p:nvPr/>
        </p:nvPicPr>
        <p:blipFill>
          <a:blip r:embed="rId2"/>
          <a:stretch>
            <a:fillRect/>
          </a:stretch>
        </p:blipFill>
        <p:spPr>
          <a:xfrm>
            <a:off x="787544" y="960554"/>
            <a:ext cx="3044697" cy="1664771"/>
          </a:xfrm>
          <a:prstGeom prst="rect">
            <a:avLst/>
          </a:prstGeom>
        </p:spPr>
      </p:pic>
      <p:sp>
        <p:nvSpPr>
          <p:cNvPr id="107" name="Rectangle 37">
            <a:extLst>
              <a:ext uri="{FF2B5EF4-FFF2-40B4-BE49-F238E27FC236}">
                <a16:creationId xmlns:a16="http://schemas.microsoft.com/office/drawing/2014/main" id="{F38AB6A2-89F7-43B5-B608-50DFC740D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2946" y="650014"/>
            <a:ext cx="2765758" cy="21367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DBF0924-82A1-E89C-FCDE-980863E285C7}"/>
              </a:ext>
            </a:extLst>
          </p:cNvPr>
          <p:cNvPicPr>
            <a:picLocks noChangeAspect="1"/>
          </p:cNvPicPr>
          <p:nvPr/>
        </p:nvPicPr>
        <p:blipFill>
          <a:blip r:embed="rId3"/>
          <a:stretch>
            <a:fillRect/>
          </a:stretch>
        </p:blipFill>
        <p:spPr>
          <a:xfrm>
            <a:off x="4343375" y="1291353"/>
            <a:ext cx="2434338" cy="1243066"/>
          </a:xfrm>
          <a:prstGeom prst="rect">
            <a:avLst/>
          </a:prstGeom>
        </p:spPr>
      </p:pic>
      <p:sp>
        <p:nvSpPr>
          <p:cNvPr id="108" name="Rectangle 39">
            <a:extLst>
              <a:ext uri="{FF2B5EF4-FFF2-40B4-BE49-F238E27FC236}">
                <a16:creationId xmlns:a16="http://schemas.microsoft.com/office/drawing/2014/main" id="{06585B74-DAF6-470E-B2F3-B5530A709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285" y="4088215"/>
            <a:ext cx="3367217" cy="21248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212BC7DC-FE9F-ED59-1D0D-3D06CE97F76B}"/>
              </a:ext>
            </a:extLst>
          </p:cNvPr>
          <p:cNvPicPr>
            <a:picLocks noChangeAspect="1"/>
          </p:cNvPicPr>
          <p:nvPr/>
        </p:nvPicPr>
        <p:blipFill>
          <a:blip r:embed="rId4"/>
          <a:stretch>
            <a:fillRect/>
          </a:stretch>
        </p:blipFill>
        <p:spPr>
          <a:xfrm>
            <a:off x="798460" y="4484615"/>
            <a:ext cx="3044697" cy="1332055"/>
          </a:xfrm>
          <a:prstGeom prst="rect">
            <a:avLst/>
          </a:prstGeom>
        </p:spPr>
      </p:pic>
      <p:sp>
        <p:nvSpPr>
          <p:cNvPr id="109" name="Rectangle 41">
            <a:extLst>
              <a:ext uri="{FF2B5EF4-FFF2-40B4-BE49-F238E27FC236}">
                <a16:creationId xmlns:a16="http://schemas.microsoft.com/office/drawing/2014/main" id="{30BAD96F-CE2F-4682-99B8-0DD9E6AE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2946" y="2947051"/>
            <a:ext cx="2765758" cy="32660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A1215960-41C6-AA4A-D17F-C5D4957148B4}"/>
              </a:ext>
            </a:extLst>
          </p:cNvPr>
          <p:cNvPicPr>
            <a:picLocks noChangeAspect="1"/>
          </p:cNvPicPr>
          <p:nvPr/>
        </p:nvPicPr>
        <p:blipFill>
          <a:blip r:embed="rId5"/>
          <a:stretch>
            <a:fillRect/>
          </a:stretch>
        </p:blipFill>
        <p:spPr>
          <a:xfrm>
            <a:off x="11457806" y="5867067"/>
            <a:ext cx="581297" cy="828077"/>
          </a:xfrm>
          <a:prstGeom prst="rect">
            <a:avLst/>
          </a:prstGeom>
        </p:spPr>
      </p:pic>
      <p:graphicFrame>
        <p:nvGraphicFramePr>
          <p:cNvPr id="110" name="TextBox 11">
            <a:extLst>
              <a:ext uri="{FF2B5EF4-FFF2-40B4-BE49-F238E27FC236}">
                <a16:creationId xmlns:a16="http://schemas.microsoft.com/office/drawing/2014/main" id="{897CAB6D-31B6-FC36-6A09-6A7C463114D5}"/>
              </a:ext>
            </a:extLst>
          </p:cNvPr>
          <p:cNvGraphicFramePr/>
          <p:nvPr/>
        </p:nvGraphicFramePr>
        <p:xfrm>
          <a:off x="7828385" y="438539"/>
          <a:ext cx="3918856" cy="5774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5" name="Picture 14">
            <a:extLst>
              <a:ext uri="{FF2B5EF4-FFF2-40B4-BE49-F238E27FC236}">
                <a16:creationId xmlns:a16="http://schemas.microsoft.com/office/drawing/2014/main" id="{924EE750-6DF4-41A8-4AEA-74AB2E0DCA2F}"/>
              </a:ext>
            </a:extLst>
          </p:cNvPr>
          <p:cNvPicPr>
            <a:picLocks noChangeAspect="1"/>
          </p:cNvPicPr>
          <p:nvPr/>
        </p:nvPicPr>
        <p:blipFill>
          <a:blip r:embed="rId11"/>
          <a:stretch>
            <a:fillRect/>
          </a:stretch>
        </p:blipFill>
        <p:spPr>
          <a:xfrm>
            <a:off x="626285" y="2935865"/>
            <a:ext cx="6292419" cy="3277207"/>
          </a:xfrm>
          <a:prstGeom prst="rect">
            <a:avLst/>
          </a:prstGeom>
        </p:spPr>
      </p:pic>
    </p:spTree>
    <p:extLst>
      <p:ext uri="{BB962C8B-B14F-4D97-AF65-F5344CB8AC3E}">
        <p14:creationId xmlns:p14="http://schemas.microsoft.com/office/powerpoint/2010/main" val="113929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rogrammer a cla">
            <a:extLst>
              <a:ext uri="{FF2B5EF4-FFF2-40B4-BE49-F238E27FC236}">
                <a16:creationId xmlns:a16="http://schemas.microsoft.com/office/drawing/2014/main" id="{12BE7647-FF61-7591-A14B-07E9DF6BC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0221" b="-1"/>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5208" name="Freeform: Shape 5207">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10" name="Freeform: Shape 5209">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48795B-DA51-35C2-3FAE-22279C0357FB}"/>
              </a:ext>
            </a:extLst>
          </p:cNvPr>
          <p:cNvSpPr>
            <a:spLocks noGrp="1"/>
          </p:cNvSpPr>
          <p:nvPr>
            <p:ph type="ctrTitle"/>
          </p:nvPr>
        </p:nvSpPr>
        <p:spPr>
          <a:xfrm>
            <a:off x="804672" y="4042611"/>
            <a:ext cx="3879232" cy="2177215"/>
          </a:xfrm>
        </p:spPr>
        <p:txBody>
          <a:bodyPr anchor="t">
            <a:normAutofit/>
          </a:bodyPr>
          <a:lstStyle/>
          <a:p>
            <a:pPr algn="l"/>
            <a:r>
              <a:rPr lang="en-IN" sz="5000" b="1"/>
              <a:t>THE SEVENTH STEP LEADING TO JAVA</a:t>
            </a:r>
          </a:p>
        </p:txBody>
      </p:sp>
      <p:sp>
        <p:nvSpPr>
          <p:cNvPr id="3" name="Subtitle 2">
            <a:extLst>
              <a:ext uri="{FF2B5EF4-FFF2-40B4-BE49-F238E27FC236}">
                <a16:creationId xmlns:a16="http://schemas.microsoft.com/office/drawing/2014/main" id="{87E91390-6B35-0EB5-0978-3ECA741CA60A}"/>
              </a:ext>
            </a:extLst>
          </p:cNvPr>
          <p:cNvSpPr>
            <a:spLocks noGrp="1"/>
          </p:cNvSpPr>
          <p:nvPr>
            <p:ph type="subTitle" idx="1"/>
          </p:nvPr>
        </p:nvSpPr>
        <p:spPr>
          <a:xfrm>
            <a:off x="804672" y="2755231"/>
            <a:ext cx="3205463" cy="1155525"/>
          </a:xfrm>
        </p:spPr>
        <p:txBody>
          <a:bodyPr anchor="b">
            <a:normAutofit/>
          </a:bodyPr>
          <a:lstStyle/>
          <a:p>
            <a:pPr algn="l"/>
            <a:r>
              <a:rPr lang="en-IN" sz="2000" b="1"/>
              <a:t># APPLICATIONS</a:t>
            </a:r>
          </a:p>
        </p:txBody>
      </p:sp>
    </p:spTree>
    <p:extLst>
      <p:ext uri="{BB962C8B-B14F-4D97-AF65-F5344CB8AC3E}">
        <p14:creationId xmlns:p14="http://schemas.microsoft.com/office/powerpoint/2010/main" val="12672749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01" name="Rectangle 8297">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ntroduction to Java Programming: Writing Good Code | edX">
            <a:extLst>
              <a:ext uri="{FF2B5EF4-FFF2-40B4-BE49-F238E27FC236}">
                <a16:creationId xmlns:a16="http://schemas.microsoft.com/office/drawing/2014/main" id="{10061DA6-0BFA-F765-60B9-C878BD9A7A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
          <a:stretch/>
        </p:blipFill>
        <p:spPr bwMode="auto">
          <a:xfrm>
            <a:off x="6069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8300" name="Rectangle 829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2" name="Rectangle 830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04" name="Group 8303">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8305"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6"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7"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8"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9"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0"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1"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2"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3"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4"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5"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6"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7"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8"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9"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0"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1"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2"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3"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4"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26" name="Rectangle 832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3" name="TextBox 2">
            <a:extLst>
              <a:ext uri="{FF2B5EF4-FFF2-40B4-BE49-F238E27FC236}">
                <a16:creationId xmlns:a16="http://schemas.microsoft.com/office/drawing/2014/main" id="{F222A65D-CDF1-872E-35C7-949F14077576}"/>
              </a:ext>
            </a:extLst>
          </p:cNvPr>
          <p:cNvSpPr txBox="1"/>
          <p:nvPr/>
        </p:nvSpPr>
        <p:spPr>
          <a:xfrm>
            <a:off x="1166649" y="494523"/>
            <a:ext cx="3874685" cy="6071816"/>
          </a:xfrm>
          <a:prstGeom prst="rect">
            <a:avLst/>
          </a:prstGeom>
        </p:spPr>
        <p:txBody>
          <a:bodyPr vert="horz" lIns="91440" tIns="45720" rIns="91440" bIns="45720" rtlCol="0" anchor="ctr">
            <a:normAutofit/>
          </a:bodyPr>
          <a:lstStyle/>
          <a:p>
            <a:pPr>
              <a:lnSpc>
                <a:spcPct val="90000"/>
              </a:lnSpc>
              <a:spcAft>
                <a:spcPts val="600"/>
              </a:spcAft>
            </a:pPr>
            <a:r>
              <a:rPr lang="en-US" b="1" dirty="0" err="1">
                <a:solidFill>
                  <a:schemeClr val="bg1"/>
                </a:solidFill>
              </a:rPr>
              <a:t>Heyyy</a:t>
            </a:r>
            <a:r>
              <a:rPr lang="en-US" b="1" dirty="0">
                <a:solidFill>
                  <a:schemeClr val="bg1"/>
                </a:solidFill>
              </a:rPr>
              <a:t> it’s me Amita, an aspiring B tech student juggling every day with assignments but enjoying each and every bit of it…The idea of ppt and all these slides started when </a:t>
            </a:r>
            <a:r>
              <a:rPr lang="en-US" b="1" dirty="0" err="1">
                <a:solidFill>
                  <a:schemeClr val="bg1"/>
                </a:solidFill>
              </a:rPr>
              <a:t>Ramaguru</a:t>
            </a:r>
            <a:r>
              <a:rPr lang="en-US" b="1" dirty="0">
                <a:solidFill>
                  <a:schemeClr val="bg1"/>
                </a:solidFill>
              </a:rPr>
              <a:t> sir advised us to do research on a specific programming language…</a:t>
            </a:r>
          </a:p>
          <a:p>
            <a:pPr>
              <a:lnSpc>
                <a:spcPct val="90000"/>
              </a:lnSpc>
              <a:spcAft>
                <a:spcPts val="600"/>
              </a:spcAft>
            </a:pPr>
            <a:r>
              <a:rPr lang="en-US" b="1" dirty="0">
                <a:solidFill>
                  <a:schemeClr val="bg1"/>
                </a:solidFill>
              </a:rPr>
              <a:t>From that day onwards a simple 4 letter word became my world…It caught my interest as this particular programming language was easy to write, compile, debug, and learn.</a:t>
            </a:r>
          </a:p>
          <a:p>
            <a:pPr>
              <a:lnSpc>
                <a:spcPct val="90000"/>
              </a:lnSpc>
              <a:spcAft>
                <a:spcPts val="600"/>
              </a:spcAft>
            </a:pPr>
            <a:r>
              <a:rPr lang="en-US" b="1" dirty="0">
                <a:solidFill>
                  <a:schemeClr val="bg1"/>
                </a:solidFill>
              </a:rPr>
              <a:t>Then it was a long marathon from gathering data to setting it up on each slide.</a:t>
            </a:r>
          </a:p>
          <a:p>
            <a:pPr>
              <a:lnSpc>
                <a:spcPct val="90000"/>
              </a:lnSpc>
              <a:spcAft>
                <a:spcPts val="600"/>
              </a:spcAft>
            </a:pPr>
            <a:r>
              <a:rPr lang="en-US" b="1" dirty="0">
                <a:solidFill>
                  <a:schemeClr val="bg1"/>
                </a:solidFill>
              </a:rPr>
              <a:t>The joy was in the running, the happiness was in the exploration and the smile was achieved when I opened the doors of a big wide world that the masses called JAVA !!</a:t>
            </a:r>
          </a:p>
        </p:txBody>
      </p:sp>
    </p:spTree>
    <p:extLst>
      <p:ext uri="{BB962C8B-B14F-4D97-AF65-F5344CB8AC3E}">
        <p14:creationId xmlns:p14="http://schemas.microsoft.com/office/powerpoint/2010/main" val="3703470434"/>
      </p:ext>
    </p:ext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14" name="Rectangle 113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763DCD79-AEC3-5C7F-592A-3664686F1112}"/>
              </a:ext>
            </a:extLst>
          </p:cNvPr>
          <p:cNvSpPr>
            <a:spLocks noGrp="1"/>
          </p:cNvSpPr>
          <p:nvPr>
            <p:ph type="title"/>
          </p:nvPr>
        </p:nvSpPr>
        <p:spPr>
          <a:xfrm>
            <a:off x="5882139" y="-225961"/>
            <a:ext cx="5217172" cy="1158857"/>
          </a:xfrm>
        </p:spPr>
        <p:txBody>
          <a:bodyPr anchor="b">
            <a:normAutofit/>
          </a:bodyPr>
          <a:lstStyle/>
          <a:p>
            <a:r>
              <a:rPr lang="en-IN" sz="4100" b="1" u="sng" dirty="0">
                <a:solidFill>
                  <a:schemeClr val="bg1"/>
                </a:solidFill>
              </a:rPr>
              <a:t>APPLICATIONS OF JAVA</a:t>
            </a:r>
          </a:p>
        </p:txBody>
      </p:sp>
      <p:grpSp>
        <p:nvGrpSpPr>
          <p:cNvPr id="11316"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bg1"/>
          </a:solidFill>
        </p:grpSpPr>
        <p:sp>
          <p:nvSpPr>
            <p:cNvPr id="11317" name="Freeform: Shape 11316">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1321" name="Freeform: Shape 11317">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1320" name="Oval 11319">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22" name="Oval 11321">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266" name="Picture 2" descr="Blue Background Digital Hd - 1920x1080 Wallpaper - teahub.io">
            <a:extLst>
              <a:ext uri="{FF2B5EF4-FFF2-40B4-BE49-F238E27FC236}">
                <a16:creationId xmlns:a16="http://schemas.microsoft.com/office/drawing/2014/main" id="{6B3882B2-6C1D-27A0-CE10-58B1764C0C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99" r="21046" b="-2"/>
          <a:stretch/>
        </p:blipFill>
        <p:spPr bwMode="auto">
          <a:xfrm>
            <a:off x="1526293" y="1554974"/>
            <a:ext cx="3555043"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11324"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3770" y="4637983"/>
            <a:ext cx="975169" cy="975171"/>
            <a:chOff x="5829300" y="3162300"/>
            <a:chExt cx="532256" cy="532257"/>
          </a:xfrm>
          <a:solidFill>
            <a:schemeClr val="bg1"/>
          </a:solidFill>
        </p:grpSpPr>
        <p:sp>
          <p:nvSpPr>
            <p:cNvPr id="11325" name="Freeform: Shape 11324">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1326" name="Freeform: Shape 11325">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1327" name="Freeform: Shape 11326">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1328" name="Freeform: Shape 11327">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1329" name="Freeform: Shape 11328">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1330" name="Freeform: Shape 11329">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1331" name="Freeform: Shape 11330">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1332" name="Freeform: Shape 11331">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1333" name="Freeform: Shape 11332">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1334" name="Freeform: Shape 11333">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1335" name="Freeform: Shape 11334">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1336" name="Freeform: Shape 11335">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1337" name="Freeform: Shape 11336">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11323" name="Content Placeholder 5">
            <a:extLst>
              <a:ext uri="{FF2B5EF4-FFF2-40B4-BE49-F238E27FC236}">
                <a16:creationId xmlns:a16="http://schemas.microsoft.com/office/drawing/2014/main" id="{E47D7B14-CC28-DF6D-352A-BCFDC0432AF9}"/>
              </a:ext>
            </a:extLst>
          </p:cNvPr>
          <p:cNvSpPr>
            <a:spLocks noGrp="1"/>
          </p:cNvSpPr>
          <p:nvPr>
            <p:ph idx="1"/>
          </p:nvPr>
        </p:nvSpPr>
        <p:spPr>
          <a:xfrm>
            <a:off x="5985688" y="1033215"/>
            <a:ext cx="5217173" cy="5516875"/>
          </a:xfrm>
        </p:spPr>
        <p:txBody>
          <a:bodyPr>
            <a:normAutofit fontScale="92500" lnSpcReduction="10000"/>
          </a:bodyPr>
          <a:lstStyle/>
          <a:p>
            <a:r>
              <a:rPr lang="en-GB" sz="1600" dirty="0">
                <a:solidFill>
                  <a:schemeClr val="bg1"/>
                </a:solidFill>
              </a:rPr>
              <a:t>Java has become the most robust programming language because of its amazing features. Some of its features are </a:t>
            </a:r>
          </a:p>
          <a:p>
            <a:r>
              <a:rPr lang="en-GB" sz="1600" dirty="0">
                <a:solidFill>
                  <a:schemeClr val="bg1"/>
                </a:solidFill>
              </a:rPr>
              <a:t>Platform independence</a:t>
            </a:r>
          </a:p>
          <a:p>
            <a:r>
              <a:rPr lang="en-GB" sz="1600" dirty="0">
                <a:solidFill>
                  <a:schemeClr val="bg1"/>
                </a:solidFill>
              </a:rPr>
              <a:t>High performance</a:t>
            </a:r>
          </a:p>
          <a:p>
            <a:r>
              <a:rPr lang="en-GB" sz="1600" dirty="0">
                <a:solidFill>
                  <a:schemeClr val="bg1"/>
                </a:solidFill>
              </a:rPr>
              <a:t>Object orientation</a:t>
            </a:r>
          </a:p>
          <a:p>
            <a:r>
              <a:rPr lang="en-GB" sz="1600" dirty="0">
                <a:solidFill>
                  <a:schemeClr val="bg1"/>
                </a:solidFill>
              </a:rPr>
              <a:t>Support for automatic garbage management and many more. </a:t>
            </a:r>
          </a:p>
          <a:p>
            <a:endParaRPr lang="en-GB" sz="1600" dirty="0">
              <a:solidFill>
                <a:schemeClr val="bg1"/>
              </a:solidFill>
            </a:endParaRPr>
          </a:p>
          <a:p>
            <a:r>
              <a:rPr lang="en-GB" sz="1600" dirty="0">
                <a:solidFill>
                  <a:schemeClr val="bg1"/>
                </a:solidFill>
              </a:rPr>
              <a:t>The top ten most useful applications of java are: -</a:t>
            </a:r>
          </a:p>
          <a:p>
            <a:r>
              <a:rPr lang="en-GB" sz="1600" dirty="0">
                <a:solidFill>
                  <a:schemeClr val="bg1"/>
                </a:solidFill>
              </a:rPr>
              <a:t>1. Desktop GUI Applications</a:t>
            </a:r>
          </a:p>
          <a:p>
            <a:r>
              <a:rPr lang="en-GB" sz="1600" dirty="0">
                <a:solidFill>
                  <a:schemeClr val="bg1"/>
                </a:solidFill>
              </a:rPr>
              <a:t>2. Mobile Applications</a:t>
            </a:r>
          </a:p>
          <a:p>
            <a:r>
              <a:rPr lang="en-GB" sz="1600" dirty="0">
                <a:solidFill>
                  <a:schemeClr val="bg1"/>
                </a:solidFill>
              </a:rPr>
              <a:t>3. Artificial intelligence</a:t>
            </a:r>
          </a:p>
          <a:p>
            <a:r>
              <a:rPr lang="en-GB" sz="1600" dirty="0">
                <a:solidFill>
                  <a:schemeClr val="bg1"/>
                </a:solidFill>
              </a:rPr>
              <a:t>4. Web applications</a:t>
            </a:r>
          </a:p>
          <a:p>
            <a:r>
              <a:rPr lang="en-GB" sz="1600" dirty="0">
                <a:solidFill>
                  <a:schemeClr val="bg1"/>
                </a:solidFill>
              </a:rPr>
              <a:t>5. Big Data technology</a:t>
            </a:r>
          </a:p>
          <a:p>
            <a:r>
              <a:rPr lang="en-GB" sz="1600" dirty="0">
                <a:solidFill>
                  <a:schemeClr val="bg1"/>
                </a:solidFill>
              </a:rPr>
              <a:t>6. Gaming applications</a:t>
            </a:r>
          </a:p>
          <a:p>
            <a:r>
              <a:rPr lang="en-GB" sz="1600" dirty="0">
                <a:solidFill>
                  <a:schemeClr val="bg1"/>
                </a:solidFill>
              </a:rPr>
              <a:t>7. Business applications</a:t>
            </a:r>
          </a:p>
          <a:p>
            <a:r>
              <a:rPr lang="en-GB" sz="1600" dirty="0">
                <a:solidFill>
                  <a:schemeClr val="bg1"/>
                </a:solidFill>
              </a:rPr>
              <a:t>8. Embedded systems</a:t>
            </a:r>
          </a:p>
          <a:p>
            <a:r>
              <a:rPr lang="en-GB" sz="1600" dirty="0">
                <a:solidFill>
                  <a:schemeClr val="bg1"/>
                </a:solidFill>
              </a:rPr>
              <a:t>9. Cloud applications</a:t>
            </a:r>
          </a:p>
          <a:p>
            <a:r>
              <a:rPr lang="en-GB" sz="1600" dirty="0">
                <a:solidFill>
                  <a:schemeClr val="bg1"/>
                </a:solidFill>
              </a:rPr>
              <a:t>10. Scientific applications</a:t>
            </a:r>
          </a:p>
          <a:p>
            <a:endParaRPr lang="en-IN" sz="900" dirty="0">
              <a:solidFill>
                <a:schemeClr val="bg1"/>
              </a:solidFill>
            </a:endParaRPr>
          </a:p>
        </p:txBody>
      </p:sp>
    </p:spTree>
    <p:extLst>
      <p:ext uri="{BB962C8B-B14F-4D97-AF65-F5344CB8AC3E}">
        <p14:creationId xmlns:p14="http://schemas.microsoft.com/office/powerpoint/2010/main" val="327162325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795B-DA51-35C2-3FAE-22279C0357FB}"/>
              </a:ext>
            </a:extLst>
          </p:cNvPr>
          <p:cNvSpPr>
            <a:spLocks noGrp="1"/>
          </p:cNvSpPr>
          <p:nvPr>
            <p:ph type="ctrTitle"/>
          </p:nvPr>
        </p:nvSpPr>
        <p:spPr>
          <a:xfrm>
            <a:off x="7464614" y="1783959"/>
            <a:ext cx="4087306" cy="2889114"/>
          </a:xfrm>
        </p:spPr>
        <p:txBody>
          <a:bodyPr anchor="b">
            <a:normAutofit/>
          </a:bodyPr>
          <a:lstStyle/>
          <a:p>
            <a:pPr algn="l"/>
            <a:r>
              <a:rPr lang="en-IN" sz="5400" b="1"/>
              <a:t>THE EIGHTH STEP LEADING TO JAVA</a:t>
            </a:r>
          </a:p>
        </p:txBody>
      </p:sp>
      <p:sp>
        <p:nvSpPr>
          <p:cNvPr id="3" name="Subtitle 2">
            <a:extLst>
              <a:ext uri="{FF2B5EF4-FFF2-40B4-BE49-F238E27FC236}">
                <a16:creationId xmlns:a16="http://schemas.microsoft.com/office/drawing/2014/main" id="{87E91390-6B35-0EB5-0978-3ECA741CA60A}"/>
              </a:ext>
            </a:extLst>
          </p:cNvPr>
          <p:cNvSpPr>
            <a:spLocks noGrp="1"/>
          </p:cNvSpPr>
          <p:nvPr>
            <p:ph type="subTitle" idx="1"/>
          </p:nvPr>
        </p:nvSpPr>
        <p:spPr>
          <a:xfrm>
            <a:off x="7464612" y="4750893"/>
            <a:ext cx="4087305" cy="1147863"/>
          </a:xfrm>
        </p:spPr>
        <p:txBody>
          <a:bodyPr anchor="t">
            <a:normAutofit/>
          </a:bodyPr>
          <a:lstStyle/>
          <a:p>
            <a:pPr algn="l"/>
            <a:r>
              <a:rPr lang="en-IN" sz="2000" b="1" dirty="0"/>
              <a:t># STAY MOTIVATED</a:t>
            </a:r>
            <a:endParaRPr lang="en-IN" sz="2000" b="1"/>
          </a:p>
        </p:txBody>
      </p:sp>
      <p:sp>
        <p:nvSpPr>
          <p:cNvPr id="5203" name="Freeform: Shape 520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programmer a cla">
            <a:extLst>
              <a:ext uri="{FF2B5EF4-FFF2-40B4-BE49-F238E27FC236}">
                <a16:creationId xmlns:a16="http://schemas.microsoft.com/office/drawing/2014/main" id="{12BE7647-FF61-7591-A14B-07E9DF6BC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71" r="21276"/>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6408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omputer science quotes HD wallpapers | Pxfuel">
            <a:extLst>
              <a:ext uri="{FF2B5EF4-FFF2-40B4-BE49-F238E27FC236}">
                <a16:creationId xmlns:a16="http://schemas.microsoft.com/office/drawing/2014/main" id="{4B3D293E-0B86-CF9B-D8E7-9942C1D87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66" r="7588"/>
          <a:stretch/>
        </p:blipFill>
        <p:spPr bwMode="auto">
          <a:xfrm>
            <a:off x="20" y="10"/>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9218" name="Picture 2" descr="Things You Can Learn from a Java Programming Course | Skill-Lync Blogs">
            <a:extLst>
              <a:ext uri="{FF2B5EF4-FFF2-40B4-BE49-F238E27FC236}">
                <a16:creationId xmlns:a16="http://schemas.microsoft.com/office/drawing/2014/main" id="{10CFAD4A-D700-EDF1-D241-509E0BBFE4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86" r="-3" b="-3"/>
          <a:stretch/>
        </p:blipFill>
        <p:spPr bwMode="auto">
          <a:xfrm>
            <a:off x="5790353" y="10"/>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5057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Image of Java Wallpapers Hd">
            <a:extLst>
              <a:ext uri="{FF2B5EF4-FFF2-40B4-BE49-F238E27FC236}">
                <a16:creationId xmlns:a16="http://schemas.microsoft.com/office/drawing/2014/main" id="{7BF1CACE-C6E7-DCF7-028B-3D82B636593F}"/>
              </a:ext>
            </a:extLst>
          </p:cNvPr>
          <p:cNvPicPr>
            <a:picLocks noChangeAspect="1" noChangeArrowheads="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b="10027"/>
          <a:stretch/>
        </p:blipFill>
        <p:spPr bwMode="auto">
          <a:xfrm>
            <a:off x="-7" y="-6"/>
            <a:ext cx="12192000" cy="6855958"/>
          </a:xfrm>
          <a:prstGeom prst="rect">
            <a:avLst/>
          </a:prstGeom>
          <a:noFill/>
          <a:extLst>
            <a:ext uri="{909E8E84-426E-40DD-AFC4-6F175D3DCCD1}">
              <a14:hiddenFill xmlns:a14="http://schemas.microsoft.com/office/drawing/2010/main">
                <a:solidFill>
                  <a:srgbClr val="FFFFFF"/>
                </a:solidFill>
              </a14:hiddenFill>
            </a:ext>
          </a:extLst>
        </p:spPr>
      </p:pic>
      <p:sp>
        <p:nvSpPr>
          <p:cNvPr id="1085" name="Freeform: Shape 1078">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6" name="Freeform: Shape 1080">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7" name="Oval 1082">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6302" y="2496668"/>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Java 1080P, 2K, 4K, 5K HD wallpapers free download | Wallpaper Flare">
            <a:extLst>
              <a:ext uri="{FF2B5EF4-FFF2-40B4-BE49-F238E27FC236}">
                <a16:creationId xmlns:a16="http://schemas.microsoft.com/office/drawing/2014/main" id="{2A7D8BAE-6595-235D-E9D5-AD75989243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43" r="23658"/>
          <a:stretch/>
        </p:blipFill>
        <p:spPr bwMode="auto">
          <a:xfrm>
            <a:off x="3580894" y="2661260"/>
            <a:ext cx="2834640" cy="283464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Java Logo Wallpapers - Wallpaper Cave">
            <a:extLst>
              <a:ext uri="{FF2B5EF4-FFF2-40B4-BE49-F238E27FC236}">
                <a16:creationId xmlns:a16="http://schemas.microsoft.com/office/drawing/2014/main" id="{808F3066-C689-C0E2-B073-775ED8C4B6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078" r="16948" b="-5"/>
          <a:stretch/>
        </p:blipFill>
        <p:spPr bwMode="auto">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extLst>
            <a:ext uri="{909E8E84-426E-40DD-AFC4-6F175D3DCCD1}">
              <a14:hiddenFill xmlns:a14="http://schemas.microsoft.com/office/drawing/2010/main">
                <a:solidFill>
                  <a:srgbClr val="FFFFFF"/>
                </a:solidFill>
              </a14:hiddenFill>
            </a:ext>
          </a:extLst>
        </p:spPr>
      </p:pic>
      <p:pic>
        <p:nvPicPr>
          <p:cNvPr id="2" name="Picture 2" descr="How to Choose a Programming Language for Your Product - Oak City Labs">
            <a:extLst>
              <a:ext uri="{FF2B5EF4-FFF2-40B4-BE49-F238E27FC236}">
                <a16:creationId xmlns:a16="http://schemas.microsoft.com/office/drawing/2014/main" id="{708BD581-F06B-BB26-0C2B-3640183B79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926" r="19698" b="2"/>
          <a:stretch/>
        </p:blipFill>
        <p:spPr bwMode="auto">
          <a:xfrm>
            <a:off x="4828"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729465-1D3B-7851-D826-3454003E1885}"/>
              </a:ext>
            </a:extLst>
          </p:cNvPr>
          <p:cNvSpPr txBox="1"/>
          <p:nvPr/>
        </p:nvSpPr>
        <p:spPr>
          <a:xfrm>
            <a:off x="7993544" y="1421027"/>
            <a:ext cx="4244122" cy="4842320"/>
          </a:xfrm>
          <a:prstGeom prst="rect">
            <a:avLst/>
          </a:prstGeom>
        </p:spPr>
        <p:txBody>
          <a:bodyPr vert="horz" lIns="91440" tIns="45720" rIns="91440" bIns="45720" rtlCol="0" anchor="t">
            <a:normAutofit/>
          </a:bodyPr>
          <a:lstStyle/>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r>
              <a:rPr lang="en-US" dirty="0"/>
              <a:t>END OF PPT BUT NOT THE END OF OUR IMAGINATION !! </a:t>
            </a:r>
          </a:p>
          <a:p>
            <a:pPr>
              <a:lnSpc>
                <a:spcPct val="90000"/>
              </a:lnSpc>
              <a:spcAft>
                <a:spcPts val="600"/>
              </a:spcAft>
            </a:pPr>
            <a:r>
              <a:rPr lang="en-US" dirty="0"/>
              <a:t>EXPLORE JAVA BECAUSE AT THE END OF THE DAY A COMPUTER, A PROGRAMMING LANGUAGE, AND AN ENTHUSIASTIC PROGRAMMER NOT WITH AN INSTANT CUP OF COFFEE BUT WITH AN INSTANT CUP OF JAVA CAN CHANGE THE WORLD …</a:t>
            </a:r>
          </a:p>
          <a:p>
            <a:pPr>
              <a:lnSpc>
                <a:spcPct val="90000"/>
              </a:lnSpc>
              <a:spcAft>
                <a:spcPts val="600"/>
              </a:spcAft>
            </a:pPr>
            <a:r>
              <a:rPr lang="en-US" dirty="0"/>
              <a:t>                                          SIGNING OFF </a:t>
            </a:r>
          </a:p>
          <a:p>
            <a:pPr>
              <a:lnSpc>
                <a:spcPct val="90000"/>
              </a:lnSpc>
              <a:spcAft>
                <a:spcPts val="600"/>
              </a:spcAft>
            </a:pPr>
            <a:r>
              <a:rPr lang="en-US" dirty="0"/>
              <a:t>                         AMITA NARAYANAN KUTTY</a:t>
            </a:r>
          </a:p>
          <a:p>
            <a:pPr>
              <a:lnSpc>
                <a:spcPct val="90000"/>
              </a:lnSpc>
              <a:spcAft>
                <a:spcPts val="600"/>
              </a:spcAft>
            </a:pPr>
            <a:r>
              <a:rPr lang="en-US" dirty="0"/>
              <a:t>                         ROLL NO - 67</a:t>
            </a:r>
          </a:p>
          <a:p>
            <a:pPr>
              <a:lnSpc>
                <a:spcPct val="90000"/>
              </a:lnSpc>
              <a:spcAft>
                <a:spcPts val="600"/>
              </a:spcAft>
            </a:pPr>
            <a:r>
              <a:rPr lang="en-US" dirty="0"/>
              <a:t>                         CYS(2022-26) </a:t>
            </a:r>
          </a:p>
        </p:txBody>
      </p:sp>
    </p:spTree>
    <p:extLst>
      <p:ext uri="{BB962C8B-B14F-4D97-AF65-F5344CB8AC3E}">
        <p14:creationId xmlns:p14="http://schemas.microsoft.com/office/powerpoint/2010/main" val="2826304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rogrammer a cla">
            <a:extLst>
              <a:ext uri="{FF2B5EF4-FFF2-40B4-BE49-F238E27FC236}">
                <a16:creationId xmlns:a16="http://schemas.microsoft.com/office/drawing/2014/main" id="{12BE7647-FF61-7591-A14B-07E9DF6BC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89" b="28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19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148795B-DA51-35C2-3FAE-22279C0357FB}"/>
              </a:ext>
            </a:extLst>
          </p:cNvPr>
          <p:cNvSpPr>
            <a:spLocks noGrp="1"/>
          </p:cNvSpPr>
          <p:nvPr>
            <p:ph type="ctrTitle"/>
          </p:nvPr>
        </p:nvSpPr>
        <p:spPr>
          <a:xfrm>
            <a:off x="8022021" y="3231931"/>
            <a:ext cx="3852041" cy="1834056"/>
          </a:xfrm>
        </p:spPr>
        <p:txBody>
          <a:bodyPr>
            <a:normAutofit/>
          </a:bodyPr>
          <a:lstStyle/>
          <a:p>
            <a:r>
              <a:rPr lang="en-IN" sz="4000" b="1"/>
              <a:t>THE FIRST STEP LEADING TO JAVA</a:t>
            </a:r>
          </a:p>
        </p:txBody>
      </p:sp>
      <p:sp>
        <p:nvSpPr>
          <p:cNvPr id="3" name="Subtitle 2">
            <a:extLst>
              <a:ext uri="{FF2B5EF4-FFF2-40B4-BE49-F238E27FC236}">
                <a16:creationId xmlns:a16="http://schemas.microsoft.com/office/drawing/2014/main" id="{87E91390-6B35-0EB5-0978-3ECA741CA60A}"/>
              </a:ext>
            </a:extLst>
          </p:cNvPr>
          <p:cNvSpPr>
            <a:spLocks noGrp="1"/>
          </p:cNvSpPr>
          <p:nvPr>
            <p:ph type="subTitle" idx="1"/>
          </p:nvPr>
        </p:nvSpPr>
        <p:spPr>
          <a:xfrm>
            <a:off x="7782910" y="5242675"/>
            <a:ext cx="4330262" cy="683284"/>
          </a:xfrm>
        </p:spPr>
        <p:txBody>
          <a:bodyPr>
            <a:normAutofit/>
          </a:bodyPr>
          <a:lstStyle/>
          <a:p>
            <a:r>
              <a:rPr lang="en-IN" sz="2000" b="1" dirty="0"/>
              <a:t># LANGUAGE HISTORY</a:t>
            </a:r>
          </a:p>
        </p:txBody>
      </p:sp>
      <p:cxnSp>
        <p:nvCxnSpPr>
          <p:cNvPr id="5198" name="Straight Connector 519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48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6" name="Rectangle 6175">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igital Light Wallpapers - Top Free Digital Light Backgrounds -  WallpaperAccess">
            <a:extLst>
              <a:ext uri="{FF2B5EF4-FFF2-40B4-BE49-F238E27FC236}">
                <a16:creationId xmlns:a16="http://schemas.microsoft.com/office/drawing/2014/main" id="{A66E2C3A-B5C4-C4A0-D3BA-9BBEBE68F1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34" r="117"/>
          <a:stretch/>
        </p:blipFill>
        <p:spPr bwMode="auto">
          <a:xfrm>
            <a:off x="6069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6178" name="Rectangle 6177">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BB6E-9015-B741-4105-595EF3238CA0}"/>
              </a:ext>
            </a:extLst>
          </p:cNvPr>
          <p:cNvSpPr>
            <a:spLocks noGrp="1"/>
          </p:cNvSpPr>
          <p:nvPr>
            <p:ph type="title"/>
          </p:nvPr>
        </p:nvSpPr>
        <p:spPr>
          <a:xfrm>
            <a:off x="2472188" y="-530527"/>
            <a:ext cx="3874686" cy="2147520"/>
          </a:xfrm>
        </p:spPr>
        <p:txBody>
          <a:bodyPr>
            <a:normAutofit/>
          </a:bodyPr>
          <a:lstStyle/>
          <a:p>
            <a:r>
              <a:rPr lang="en-GB" b="1" u="sng" dirty="0">
                <a:solidFill>
                  <a:schemeClr val="bg1"/>
                </a:solidFill>
              </a:rPr>
              <a:t>HISTORY</a:t>
            </a:r>
            <a:endParaRPr lang="en-IN" b="1" u="sng" dirty="0">
              <a:solidFill>
                <a:schemeClr val="bg1"/>
              </a:solidFill>
            </a:endParaRPr>
          </a:p>
        </p:txBody>
      </p:sp>
      <p:sp>
        <p:nvSpPr>
          <p:cNvPr id="6180" name="Rectangle 617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82" name="Group 6181">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6183"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4"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5"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6"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7"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8"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9"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0"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1"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2"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3"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4"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5"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6"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7"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8"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9"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0"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1"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2"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4" name="Rectangle 620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8DB440-ACF3-B072-AF23-4B4771AF1741}"/>
              </a:ext>
            </a:extLst>
          </p:cNvPr>
          <p:cNvSpPr>
            <a:spLocks noGrp="1"/>
          </p:cNvSpPr>
          <p:nvPr>
            <p:ph idx="1"/>
          </p:nvPr>
        </p:nvSpPr>
        <p:spPr>
          <a:xfrm>
            <a:off x="1461205" y="1234439"/>
            <a:ext cx="3867613" cy="5696712"/>
          </a:xfrm>
        </p:spPr>
        <p:txBody>
          <a:bodyPr anchor="ctr">
            <a:normAutofit fontScale="92500" lnSpcReduction="10000"/>
          </a:bodyPr>
          <a:lstStyle/>
          <a:p>
            <a:pPr marL="0" indent="0">
              <a:buNone/>
            </a:pPr>
            <a:r>
              <a:rPr lang="en-GB" sz="1800" dirty="0">
                <a:solidFill>
                  <a:schemeClr val="bg1"/>
                </a:solidFill>
              </a:rPr>
              <a:t>When we dive deeper into the history of java, we find that it is way more interesting than we thought. </a:t>
            </a:r>
          </a:p>
          <a:p>
            <a:pPr marL="0" indent="0">
              <a:buNone/>
            </a:pPr>
            <a:r>
              <a:rPr lang="en-GB" sz="1800" dirty="0">
                <a:solidFill>
                  <a:schemeClr val="bg1"/>
                </a:solidFill>
              </a:rPr>
              <a:t>Java was originally designed for interactive television, but it was too advanced technology for the digital cable television industry at that time. The history of Java starts with the </a:t>
            </a:r>
            <a:r>
              <a:rPr lang="en-GB" sz="1800" dirty="0">
                <a:solidFill>
                  <a:schemeClr val="accent1">
                    <a:lumMod val="60000"/>
                    <a:lumOff val="40000"/>
                  </a:schemeClr>
                </a:solidFill>
              </a:rPr>
              <a:t>Green Team.</a:t>
            </a:r>
          </a:p>
          <a:p>
            <a:pPr marL="0" indent="0">
              <a:buNone/>
            </a:pPr>
            <a:r>
              <a:rPr lang="en-GB" sz="1800" dirty="0">
                <a:solidFill>
                  <a:schemeClr val="bg1"/>
                </a:solidFill>
              </a:rPr>
              <a:t>Java was developed by </a:t>
            </a:r>
            <a:r>
              <a:rPr lang="en-GB" sz="1800" dirty="0">
                <a:solidFill>
                  <a:schemeClr val="accent1">
                    <a:lumMod val="60000"/>
                    <a:lumOff val="40000"/>
                  </a:schemeClr>
                </a:solidFill>
              </a:rPr>
              <a:t>James Gosling</a:t>
            </a:r>
            <a:r>
              <a:rPr lang="en-GB" sz="1800" dirty="0">
                <a:solidFill>
                  <a:schemeClr val="bg1"/>
                </a:solidFill>
              </a:rPr>
              <a:t>, who is known as the </a:t>
            </a:r>
            <a:r>
              <a:rPr lang="en-GB" sz="1800" dirty="0">
                <a:solidFill>
                  <a:schemeClr val="accent1">
                    <a:lumMod val="60000"/>
                    <a:lumOff val="40000"/>
                  </a:schemeClr>
                </a:solidFill>
              </a:rPr>
              <a:t>father of Java</a:t>
            </a:r>
            <a:r>
              <a:rPr lang="en-GB" sz="1800" dirty="0">
                <a:solidFill>
                  <a:schemeClr val="bg1"/>
                </a:solidFill>
              </a:rPr>
              <a:t>, in </a:t>
            </a:r>
            <a:r>
              <a:rPr lang="en-GB" sz="1800" dirty="0">
                <a:solidFill>
                  <a:schemeClr val="accent1">
                    <a:lumMod val="60000"/>
                    <a:lumOff val="40000"/>
                  </a:schemeClr>
                </a:solidFill>
              </a:rPr>
              <a:t>1995</a:t>
            </a:r>
            <a:r>
              <a:rPr lang="en-GB" sz="1800" dirty="0">
                <a:solidFill>
                  <a:schemeClr val="bg1"/>
                </a:solidFill>
              </a:rPr>
              <a:t>. James Gosling and his team members started the project in the early '90s. James Gosling, Mike Sheridan, and Patrick Naughton initiated the Java language project in June 1991.</a:t>
            </a:r>
          </a:p>
          <a:p>
            <a:pPr marL="0" indent="0">
              <a:buNone/>
            </a:pPr>
            <a:r>
              <a:rPr lang="en-GB" sz="1800" dirty="0">
                <a:solidFill>
                  <a:schemeClr val="bg1"/>
                </a:solidFill>
              </a:rPr>
              <a:t> The small team of sun engineers was called Green Team. Initially, Java was designed for small systems in electronic appliances like set-top boxes. Firstly, it was called "</a:t>
            </a:r>
            <a:r>
              <a:rPr lang="en-GB" sz="1800" dirty="0">
                <a:solidFill>
                  <a:schemeClr val="accent1">
                    <a:lumMod val="60000"/>
                    <a:lumOff val="40000"/>
                  </a:schemeClr>
                </a:solidFill>
              </a:rPr>
              <a:t>Green talk</a:t>
            </a:r>
            <a:r>
              <a:rPr lang="en-GB" sz="1800" dirty="0">
                <a:solidFill>
                  <a:schemeClr val="bg1"/>
                </a:solidFill>
              </a:rPr>
              <a:t>" by James Gosling. After that, it was called </a:t>
            </a:r>
            <a:r>
              <a:rPr lang="en-GB" sz="1800" dirty="0">
                <a:solidFill>
                  <a:schemeClr val="accent1">
                    <a:lumMod val="60000"/>
                    <a:lumOff val="40000"/>
                  </a:schemeClr>
                </a:solidFill>
              </a:rPr>
              <a:t>Oak</a:t>
            </a:r>
            <a:r>
              <a:rPr lang="en-GB" sz="1800" dirty="0">
                <a:solidFill>
                  <a:schemeClr val="bg1"/>
                </a:solidFill>
              </a:rPr>
              <a:t> and was developed as a part of the Green project.</a:t>
            </a:r>
            <a:endParaRPr lang="en-IN" sz="1800" dirty="0">
              <a:solidFill>
                <a:schemeClr val="bg1"/>
              </a:solidFill>
            </a:endParaRPr>
          </a:p>
          <a:p>
            <a:pPr marL="0" indent="0">
              <a:buNone/>
            </a:pPr>
            <a:endParaRPr lang="en-IN" sz="1800" dirty="0">
              <a:solidFill>
                <a:schemeClr val="bg1"/>
              </a:solidFill>
            </a:endParaRPr>
          </a:p>
        </p:txBody>
      </p:sp>
    </p:spTree>
    <p:extLst>
      <p:ext uri="{BB962C8B-B14F-4D97-AF65-F5344CB8AC3E}">
        <p14:creationId xmlns:p14="http://schemas.microsoft.com/office/powerpoint/2010/main" val="420217842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Digital Light Wallpapers - Top Free Digital Light Backgrounds -  WallpaperAccess">
            <a:extLst>
              <a:ext uri="{FF2B5EF4-FFF2-40B4-BE49-F238E27FC236}">
                <a16:creationId xmlns:a16="http://schemas.microsoft.com/office/drawing/2014/main" id="{A66E2C3A-B5C4-C4A0-D3BA-9BBEBE68F132}"/>
              </a:ext>
            </a:extLst>
          </p:cNvPr>
          <p:cNvPicPr>
            <a:picLocks noChangeAspect="1" noChangeArrowheads="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b="30"/>
          <a:stretch/>
        </p:blipFill>
        <p:spPr bwMode="auto">
          <a:xfrm>
            <a:off x="-7" y="-8"/>
            <a:ext cx="12192000" cy="68559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C9ABB6E-9015-B741-4105-595EF3238CA0}"/>
              </a:ext>
            </a:extLst>
          </p:cNvPr>
          <p:cNvSpPr>
            <a:spLocks noGrp="1"/>
          </p:cNvSpPr>
          <p:nvPr>
            <p:ph type="title"/>
          </p:nvPr>
        </p:nvSpPr>
        <p:spPr>
          <a:xfrm>
            <a:off x="259923" y="141552"/>
            <a:ext cx="6387102" cy="1325563"/>
          </a:xfrm>
        </p:spPr>
        <p:txBody>
          <a:bodyPr>
            <a:normAutofit/>
          </a:bodyPr>
          <a:lstStyle/>
          <a:p>
            <a:r>
              <a:rPr lang="en-GB" b="1" u="sng" dirty="0"/>
              <a:t>HISTORY</a:t>
            </a:r>
            <a:endParaRPr lang="en-IN" b="1" u="sng" dirty="0"/>
          </a:p>
        </p:txBody>
      </p:sp>
      <p:sp>
        <p:nvSpPr>
          <p:cNvPr id="3" name="Content Placeholder 2">
            <a:extLst>
              <a:ext uri="{FF2B5EF4-FFF2-40B4-BE49-F238E27FC236}">
                <a16:creationId xmlns:a16="http://schemas.microsoft.com/office/drawing/2014/main" id="{318DB440-ACF3-B072-AF23-4B4771AF1741}"/>
              </a:ext>
            </a:extLst>
          </p:cNvPr>
          <p:cNvSpPr>
            <a:spLocks noGrp="1"/>
          </p:cNvSpPr>
          <p:nvPr>
            <p:ph idx="1"/>
          </p:nvPr>
        </p:nvSpPr>
        <p:spPr>
          <a:xfrm>
            <a:off x="259924" y="1296955"/>
            <a:ext cx="6928276" cy="4756711"/>
          </a:xfrm>
        </p:spPr>
        <p:txBody>
          <a:bodyPr anchor="t">
            <a:normAutofit lnSpcReduction="10000"/>
          </a:bodyPr>
          <a:lstStyle/>
          <a:p>
            <a:pPr marL="0" indent="0">
              <a:buNone/>
            </a:pPr>
            <a:r>
              <a:rPr lang="en-GB" sz="1700" b="1" dirty="0">
                <a:solidFill>
                  <a:schemeClr val="tx1">
                    <a:lumMod val="85000"/>
                  </a:schemeClr>
                </a:solidFill>
              </a:rPr>
              <a:t>Why was Java named "Oak"?</a:t>
            </a:r>
          </a:p>
          <a:p>
            <a:pPr marL="0" indent="0">
              <a:buNone/>
            </a:pPr>
            <a:r>
              <a:rPr lang="en-GB" sz="1700" b="1" dirty="0">
                <a:solidFill>
                  <a:schemeClr val="tx1">
                    <a:lumMod val="85000"/>
                  </a:schemeClr>
                </a:solidFill>
              </a:rPr>
              <a:t>Oak is considered as a symbol of strength and chosen as a national tree of many countries like the U.S.A., France, Germany, Romania, etc. In 1995, Oak was renamed "Java" because it was already a trademark by Oak Technologies.</a:t>
            </a:r>
          </a:p>
          <a:p>
            <a:pPr marL="0" indent="0">
              <a:buNone/>
            </a:pPr>
            <a:r>
              <a:rPr lang="en-GB" sz="1700" b="1" dirty="0"/>
              <a:t>How did java language get the name java?</a:t>
            </a:r>
          </a:p>
          <a:p>
            <a:pPr marL="0" indent="0">
              <a:buNone/>
            </a:pPr>
            <a:r>
              <a:rPr lang="en-GB" sz="1700" b="1" dirty="0"/>
              <a:t>The team gathered to choose a new name. The suggested words were "dynamic", "revolutionary", "Silk", "jolt", "DNA", etc. They wanted something that reflected the essence of the technology: revolutionary, dynamic, lively, cool, unique, easy to spell, and fun to say. According to James Gosling, "Java was one of the top choices along with Silk". Since Java was so unique, most of the team members preferred Java to other names.</a:t>
            </a:r>
          </a:p>
          <a:p>
            <a:pPr marL="0" indent="0">
              <a:buNone/>
            </a:pPr>
            <a:r>
              <a:rPr lang="en-GB" sz="1700" b="1" dirty="0"/>
              <a:t>Java is an island in Indonesia where the first coffee was produced (called Java coffee). It is a kind of espresso bean. The name JAVA was chosen by James Gosling while having a cup of coffee nearby his office.</a:t>
            </a:r>
          </a:p>
          <a:p>
            <a:pPr marL="0" indent="0">
              <a:buNone/>
            </a:pPr>
            <a:r>
              <a:rPr lang="en-GB" sz="1700" b="1" dirty="0"/>
              <a:t>Java was initially developed by James Gosling at Sun Microsystems (which is now a subsidiary of Oracle Corporation) and released in 1995. In 1995, Time magazine called Java one of the Ten Best Products of 1995.</a:t>
            </a:r>
          </a:p>
          <a:p>
            <a:pPr marL="0" indent="0">
              <a:buNone/>
            </a:pPr>
            <a:endParaRPr lang="en-GB" sz="1400" dirty="0"/>
          </a:p>
          <a:p>
            <a:pPr marL="0" indent="0">
              <a:buNone/>
            </a:pPr>
            <a:endParaRPr lang="en-IN" sz="1100" dirty="0"/>
          </a:p>
        </p:txBody>
      </p:sp>
      <p:sp>
        <p:nvSpPr>
          <p:cNvPr id="6231" name="Freeform: Shape 6230">
            <a:extLst>
              <a:ext uri="{FF2B5EF4-FFF2-40B4-BE49-F238E27FC236}">
                <a16:creationId xmlns:a16="http://schemas.microsoft.com/office/drawing/2014/main" id="{86B8807B-7828-4E42-86D6-939A5397D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2055"/>
            <a:ext cx="4666892" cy="3481643"/>
          </a:xfrm>
          <a:custGeom>
            <a:avLst/>
            <a:gdLst>
              <a:gd name="connsiteX0" fmla="*/ 144173 w 4666892"/>
              <a:gd name="connsiteY0" fmla="*/ 0 h 3481643"/>
              <a:gd name="connsiteX1" fmla="*/ 4666892 w 4666892"/>
              <a:gd name="connsiteY1" fmla="*/ 0 h 3481643"/>
              <a:gd name="connsiteX2" fmla="*/ 4666892 w 4666892"/>
              <a:gd name="connsiteY2" fmla="*/ 2512390 h 3481643"/>
              <a:gd name="connsiteX3" fmla="*/ 4657487 w 4666892"/>
              <a:gd name="connsiteY3" fmla="*/ 2524968 h 3481643"/>
              <a:gd name="connsiteX4" fmla="*/ 2628900 w 4666892"/>
              <a:gd name="connsiteY4" fmla="*/ 3481643 h 3481643"/>
              <a:gd name="connsiteX5" fmla="*/ 0 w 4666892"/>
              <a:gd name="connsiteY5" fmla="*/ 852743 h 3481643"/>
              <a:gd name="connsiteX6" fmla="*/ 118190 w 4666892"/>
              <a:gd name="connsiteY6" fmla="*/ 70989 h 348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481643">
                <a:moveTo>
                  <a:pt x="144173" y="0"/>
                </a:moveTo>
                <a:lnTo>
                  <a:pt x="4666892" y="0"/>
                </a:lnTo>
                <a:lnTo>
                  <a:pt x="4666892" y="2512390"/>
                </a:lnTo>
                <a:lnTo>
                  <a:pt x="4657487" y="2524968"/>
                </a:lnTo>
                <a:cubicBezTo>
                  <a:pt x="4175308" y="3109233"/>
                  <a:pt x="3445594" y="3481643"/>
                  <a:pt x="2628900" y="3481643"/>
                </a:cubicBezTo>
                <a:cubicBezTo>
                  <a:pt x="1176999" y="3481643"/>
                  <a:pt x="0" y="2304644"/>
                  <a:pt x="0" y="852743"/>
                </a:cubicBezTo>
                <a:cubicBezTo>
                  <a:pt x="0" y="580512"/>
                  <a:pt x="41379" y="317945"/>
                  <a:pt x="118190" y="70989"/>
                </a:cubicBez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Mosaic map of java island with coffee beans Vector Image">
            <a:extLst>
              <a:ext uri="{FF2B5EF4-FFF2-40B4-BE49-F238E27FC236}">
                <a16:creationId xmlns:a16="http://schemas.microsoft.com/office/drawing/2014/main" id="{1B862635-8F3F-0532-00DE-176A2F00EF41}"/>
              </a:ext>
            </a:extLst>
          </p:cNvPr>
          <p:cNvPicPr>
            <a:picLocks noChangeAspect="1"/>
          </p:cNvPicPr>
          <p:nvPr/>
        </p:nvPicPr>
        <p:blipFill rotWithShape="1">
          <a:blip r:embed="rId3">
            <a:extLst>
              <a:ext uri="{28A0092B-C50C-407E-A947-70E740481C1C}">
                <a14:useLocalDpi xmlns:a14="http://schemas.microsoft.com/office/drawing/2010/main" val="0"/>
              </a:ext>
            </a:extLst>
          </a:blip>
          <a:srcRect t="26253" r="1" b="7626"/>
          <a:stretch/>
        </p:blipFill>
        <p:spPr bwMode="auto">
          <a:xfrm>
            <a:off x="7689829" y="-2055"/>
            <a:ext cx="4502173" cy="3316924"/>
          </a:xfrm>
          <a:custGeom>
            <a:avLst/>
            <a:gdLst/>
            <a:ahLst/>
            <a:cxnLst/>
            <a:rect l="l" t="t" r="r" b="b"/>
            <a:pathLst>
              <a:path w="4502173" h="3316924">
                <a:moveTo>
                  <a:pt x="154695" y="0"/>
                </a:moveTo>
                <a:lnTo>
                  <a:pt x="4502173" y="0"/>
                </a:lnTo>
                <a:lnTo>
                  <a:pt x="4502173" y="2237639"/>
                </a:lnTo>
                <a:lnTo>
                  <a:pt x="4365663" y="2420191"/>
                </a:lnTo>
                <a:cubicBezTo>
                  <a:pt x="3913696" y="2967849"/>
                  <a:pt x="3229704" y="3316924"/>
                  <a:pt x="2464181" y="3316924"/>
                </a:cubicBezTo>
                <a:cubicBezTo>
                  <a:pt x="1103251" y="3316924"/>
                  <a:pt x="0" y="2213673"/>
                  <a:pt x="0" y="852743"/>
                </a:cubicBezTo>
                <a:cubicBezTo>
                  <a:pt x="0" y="597569"/>
                  <a:pt x="38787" y="351454"/>
                  <a:pt x="110786" y="119971"/>
                </a:cubicBezTo>
                <a:close/>
              </a:path>
            </a:pathLst>
          </a:custGeom>
          <a:noFill/>
          <a:extLst>
            <a:ext uri="{53640926-AAD7-44D8-BBD7-CCE9431645EC}">
              <a14:shadowObscured xmlns:a14="http://schemas.microsoft.com/office/drawing/2010/main"/>
            </a:ext>
          </a:extLst>
        </p:spPr>
      </p:pic>
      <p:sp>
        <p:nvSpPr>
          <p:cNvPr id="6233" name="Freeform: Shape 6232">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Java History from Oak to Java">
            <a:extLst>
              <a:ext uri="{FF2B5EF4-FFF2-40B4-BE49-F238E27FC236}">
                <a16:creationId xmlns:a16="http://schemas.microsoft.com/office/drawing/2014/main" id="{9A180B69-530F-82A0-10FA-4BF1E275E1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05" r="-2" b="2699"/>
          <a:stretch/>
        </p:blipFill>
        <p:spPr bwMode="auto">
          <a:xfrm>
            <a:off x="8768834" y="4082148"/>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085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istory of James Gosling | Father of Java | Java Creator - FreeFeast.info :  Interview Questions ,Awesome Gadgets,Personality Motivation Guide, Famous  IT personalities">
            <a:extLst>
              <a:ext uri="{FF2B5EF4-FFF2-40B4-BE49-F238E27FC236}">
                <a16:creationId xmlns:a16="http://schemas.microsoft.com/office/drawing/2014/main" id="{36B63E56-6C6A-FF4D-C298-41D14579E4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03" b="-1"/>
          <a:stretch/>
        </p:blipFill>
        <p:spPr bwMode="auto">
          <a:xfrm>
            <a:off x="7794519" y="3506112"/>
            <a:ext cx="4397481" cy="3351888"/>
          </a:xfrm>
          <a:custGeom>
            <a:avLst/>
            <a:gdLst/>
            <a:ahLst/>
            <a:cxnLst/>
            <a:rect l="l" t="t" r="r" b="b"/>
            <a:pathLst>
              <a:path w="4397481" h="3351888">
                <a:moveTo>
                  <a:pt x="0" y="0"/>
                </a:moveTo>
                <a:lnTo>
                  <a:pt x="4397481" y="0"/>
                </a:lnTo>
                <a:lnTo>
                  <a:pt x="4397481" y="3351888"/>
                </a:lnTo>
                <a:lnTo>
                  <a:pt x="1552363" y="3351888"/>
                </a:ln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La biografia di James Gosling - FASTWEB">
            <a:extLst>
              <a:ext uri="{FF2B5EF4-FFF2-40B4-BE49-F238E27FC236}">
                <a16:creationId xmlns:a16="http://schemas.microsoft.com/office/drawing/2014/main" id="{B6159AAA-6693-27EF-BF04-A6F0232A5A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0" r="5652" b="2"/>
          <a:stretch/>
        </p:blipFill>
        <p:spPr bwMode="auto">
          <a:xfrm>
            <a:off x="20" y="10"/>
            <a:ext cx="9154673" cy="6863475"/>
          </a:xfrm>
          <a:custGeom>
            <a:avLst/>
            <a:gdLst/>
            <a:ahLst/>
            <a:cxnLst/>
            <a:rect l="l" t="t" r="r" b="b"/>
            <a:pathLst>
              <a:path w="9154693" h="6863485">
                <a:moveTo>
                  <a:pt x="0" y="0"/>
                </a:moveTo>
                <a:lnTo>
                  <a:pt x="5976000" y="0"/>
                </a:lnTo>
                <a:lnTo>
                  <a:pt x="9154693"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1036" name="Picture 12" descr="Java Logo, symbol, meaning, history, PNG, brand">
            <a:extLst>
              <a:ext uri="{FF2B5EF4-FFF2-40B4-BE49-F238E27FC236}">
                <a16:creationId xmlns:a16="http://schemas.microsoft.com/office/drawing/2014/main" id="{1812950F-2F26-74A3-21D4-F43BCDBC92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99" r="-2" b="-2"/>
          <a:stretch/>
        </p:blipFill>
        <p:spPr bwMode="auto">
          <a:xfrm>
            <a:off x="6168189" y="10"/>
            <a:ext cx="6023811" cy="3346394"/>
          </a:xfrm>
          <a:custGeom>
            <a:avLst/>
            <a:gdLst/>
            <a:ahLst/>
            <a:cxnLst/>
            <a:rect l="l" t="t" r="r" b="b"/>
            <a:pathLst>
              <a:path w="6023811" h="3346404">
                <a:moveTo>
                  <a:pt x="0" y="0"/>
                </a:moveTo>
                <a:lnTo>
                  <a:pt x="6023811" y="0"/>
                </a:lnTo>
                <a:lnTo>
                  <a:pt x="6023811" y="3346404"/>
                </a:lnTo>
                <a:lnTo>
                  <a:pt x="1549824" y="334640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5510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03"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5" name="Rectangle 5204">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programmer a cla">
            <a:extLst>
              <a:ext uri="{FF2B5EF4-FFF2-40B4-BE49-F238E27FC236}">
                <a16:creationId xmlns:a16="http://schemas.microsoft.com/office/drawing/2014/main" id="{12BE7647-FF61-7591-A14B-07E9DF6BC31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7189" b="28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8795B-DA51-35C2-3FAE-22279C0357FB}"/>
              </a:ext>
            </a:extLst>
          </p:cNvPr>
          <p:cNvSpPr>
            <a:spLocks noGrp="1"/>
          </p:cNvSpPr>
          <p:nvPr>
            <p:ph type="ctrTitle"/>
          </p:nvPr>
        </p:nvSpPr>
        <p:spPr>
          <a:xfrm>
            <a:off x="4387349" y="1200152"/>
            <a:ext cx="6897171" cy="4457696"/>
          </a:xfrm>
        </p:spPr>
        <p:txBody>
          <a:bodyPr anchor="ctr">
            <a:normAutofit/>
          </a:bodyPr>
          <a:lstStyle/>
          <a:p>
            <a:pPr algn="l"/>
            <a:r>
              <a:rPr lang="en-IN" sz="8000" b="1">
                <a:solidFill>
                  <a:srgbClr val="FFFFFF"/>
                </a:solidFill>
              </a:rPr>
              <a:t>THE SECOND STEP LEADING TO JAVA</a:t>
            </a:r>
          </a:p>
        </p:txBody>
      </p:sp>
      <p:sp>
        <p:nvSpPr>
          <p:cNvPr id="3" name="Subtitle 2">
            <a:extLst>
              <a:ext uri="{FF2B5EF4-FFF2-40B4-BE49-F238E27FC236}">
                <a16:creationId xmlns:a16="http://schemas.microsoft.com/office/drawing/2014/main" id="{87E91390-6B35-0EB5-0978-3ECA741CA60A}"/>
              </a:ext>
            </a:extLst>
          </p:cNvPr>
          <p:cNvSpPr>
            <a:spLocks noGrp="1"/>
          </p:cNvSpPr>
          <p:nvPr>
            <p:ph type="subTitle" idx="1"/>
          </p:nvPr>
        </p:nvSpPr>
        <p:spPr>
          <a:xfrm>
            <a:off x="849963" y="1200152"/>
            <a:ext cx="2816535" cy="4457696"/>
          </a:xfrm>
        </p:spPr>
        <p:txBody>
          <a:bodyPr anchor="ctr">
            <a:normAutofit/>
          </a:bodyPr>
          <a:lstStyle/>
          <a:p>
            <a:pPr algn="r"/>
            <a:r>
              <a:rPr lang="en-IN" sz="2800" b="1">
                <a:solidFill>
                  <a:srgbClr val="FFFFFF"/>
                </a:solidFill>
              </a:rPr>
              <a:t># GLOSSARY</a:t>
            </a:r>
          </a:p>
        </p:txBody>
      </p:sp>
      <p:sp>
        <p:nvSpPr>
          <p:cNvPr id="5207"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9744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Application Programming with Java - TMC Academy Short Course">
            <a:extLst>
              <a:ext uri="{FF2B5EF4-FFF2-40B4-BE49-F238E27FC236}">
                <a16:creationId xmlns:a16="http://schemas.microsoft.com/office/drawing/2014/main" id="{99F1C9D0-54EE-8CDA-BF11-BE2031577C24}"/>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7403" b="36347"/>
          <a:stretch/>
        </p:blipFill>
        <p:spPr bwMode="auto">
          <a:xfrm>
            <a:off x="20" y="-910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2123E3B1-4AFF-15E1-91FB-6909222A639C}"/>
              </a:ext>
            </a:extLst>
          </p:cNvPr>
          <p:cNvSpPr>
            <a:spLocks noGrp="1"/>
          </p:cNvSpPr>
          <p:nvPr>
            <p:ph type="title"/>
          </p:nvPr>
        </p:nvSpPr>
        <p:spPr>
          <a:xfrm>
            <a:off x="686834" y="591344"/>
            <a:ext cx="3200400" cy="5585619"/>
          </a:xfrm>
        </p:spPr>
        <p:txBody>
          <a:bodyPr>
            <a:normAutofit/>
          </a:bodyPr>
          <a:lstStyle/>
          <a:p>
            <a:br>
              <a:rPr lang="en-GB" sz="3700" b="1" i="0" dirty="0">
                <a:solidFill>
                  <a:srgbClr val="FFFFFF"/>
                </a:solidFill>
                <a:effectLst/>
                <a:latin typeface="Poppins" panose="020B0502040204020203" pitchFamily="2" charset="0"/>
              </a:rPr>
            </a:br>
            <a:r>
              <a:rPr lang="en-GB" sz="3700" b="1" i="0" dirty="0">
                <a:solidFill>
                  <a:srgbClr val="FFFFFF"/>
                </a:solidFill>
                <a:effectLst/>
                <a:latin typeface="Poppins" panose="020B0502040204020203" pitchFamily="2" charset="0"/>
              </a:rPr>
              <a:t>List of </a:t>
            </a:r>
            <a:r>
              <a:rPr lang="en-GB" sz="3700" b="1" dirty="0">
                <a:solidFill>
                  <a:srgbClr val="FFFFFF"/>
                </a:solidFill>
                <a:latin typeface="Poppins" panose="020B0502040204020203" pitchFamily="2" charset="0"/>
              </a:rPr>
              <a:t>few </a:t>
            </a:r>
            <a:r>
              <a:rPr lang="en-GB" sz="3700" b="1" i="0" dirty="0">
                <a:solidFill>
                  <a:srgbClr val="FFFFFF"/>
                </a:solidFill>
                <a:effectLst/>
                <a:latin typeface="Poppins" panose="020B0502040204020203" pitchFamily="2" charset="0"/>
              </a:rPr>
              <a:t>Java Terms: Things Every Java Developer Should Know</a:t>
            </a:r>
            <a:br>
              <a:rPr lang="en-GB" sz="3700" b="1" i="0" dirty="0">
                <a:solidFill>
                  <a:srgbClr val="FFFFFF"/>
                </a:solidFill>
                <a:effectLst/>
                <a:latin typeface="Poppins" panose="020B0502040204020203" pitchFamily="2" charset="0"/>
              </a:rPr>
            </a:br>
            <a:endParaRPr lang="en-IN" sz="3700" dirty="0">
              <a:solidFill>
                <a:srgbClr val="FFFFFF"/>
              </a:solidFill>
            </a:endParaRPr>
          </a:p>
        </p:txBody>
      </p:sp>
      <p:sp>
        <p:nvSpPr>
          <p:cNvPr id="2071" name="Arc 207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6" name="Content Placeholder 4">
            <a:extLst>
              <a:ext uri="{FF2B5EF4-FFF2-40B4-BE49-F238E27FC236}">
                <a16:creationId xmlns:a16="http://schemas.microsoft.com/office/drawing/2014/main" id="{4021CB0C-271D-0D5D-0914-D4D0661764FD}"/>
              </a:ext>
            </a:extLst>
          </p:cNvPr>
          <p:cNvSpPr>
            <a:spLocks noGrp="1"/>
          </p:cNvSpPr>
          <p:nvPr>
            <p:ph idx="1"/>
          </p:nvPr>
        </p:nvSpPr>
        <p:spPr>
          <a:xfrm>
            <a:off x="4447308" y="591344"/>
            <a:ext cx="6906491" cy="5585619"/>
          </a:xfrm>
        </p:spPr>
        <p:txBody>
          <a:bodyPr anchor="ctr">
            <a:normAutofit/>
          </a:bodyPr>
          <a:lstStyle/>
          <a:p>
            <a:r>
              <a:rPr lang="en-GB" sz="1500" b="1" i="0">
                <a:solidFill>
                  <a:srgbClr val="FFFFFF"/>
                </a:solidFill>
                <a:effectLst/>
                <a:latin typeface="Poppins" panose="020B0502040204020203" pitchFamily="2" charset="0"/>
              </a:rPr>
              <a:t>Abstract Class</a:t>
            </a:r>
          </a:p>
          <a:p>
            <a:r>
              <a:rPr lang="en-GB" sz="1500" b="0" i="0">
                <a:solidFill>
                  <a:srgbClr val="FFFFFF"/>
                </a:solidFill>
                <a:effectLst/>
                <a:latin typeface="Rubik"/>
              </a:rPr>
              <a:t>An abstract class is a class that is declared as abstract by a keyword in Java. This means that the class cannot be instantiated and it is impossible to create an object. Instead, it is inherited by other classes.</a:t>
            </a:r>
          </a:p>
          <a:p>
            <a:r>
              <a:rPr lang="en-GB" sz="1500" b="1" i="0">
                <a:solidFill>
                  <a:srgbClr val="FFFFFF"/>
                </a:solidFill>
                <a:effectLst/>
                <a:latin typeface="Poppins" panose="020B0502040204020203" pitchFamily="2" charset="0"/>
              </a:rPr>
              <a:t>Data Type</a:t>
            </a:r>
          </a:p>
          <a:p>
            <a:r>
              <a:rPr lang="en-GB" sz="1500" b="0" i="0">
                <a:solidFill>
                  <a:srgbClr val="FFFFFF"/>
                </a:solidFill>
                <a:effectLst/>
                <a:latin typeface="Rubik"/>
              </a:rPr>
              <a:t>A data type is a specifier that determines the value size and type that can be contained in a variable.</a:t>
            </a:r>
          </a:p>
          <a:p>
            <a:r>
              <a:rPr lang="en-GB" sz="1500" b="1" i="0">
                <a:solidFill>
                  <a:srgbClr val="FFFFFF"/>
                </a:solidFill>
                <a:effectLst/>
                <a:latin typeface="Poppins" panose="020B0502040204020203" pitchFamily="2" charset="0"/>
              </a:rPr>
              <a:t>Java Operators</a:t>
            </a:r>
          </a:p>
          <a:p>
            <a:r>
              <a:rPr lang="en-GB" sz="1500" b="0" i="0">
                <a:solidFill>
                  <a:srgbClr val="FFFFFF"/>
                </a:solidFill>
                <a:effectLst/>
                <a:latin typeface="Rubik"/>
              </a:rPr>
              <a:t>Java operators are special symbols used to perform specific functions on variables and values.</a:t>
            </a:r>
          </a:p>
          <a:p>
            <a:r>
              <a:rPr lang="en-GB" sz="1500" b="1" i="0">
                <a:solidFill>
                  <a:srgbClr val="FFFFFF"/>
                </a:solidFill>
                <a:effectLst/>
                <a:latin typeface="Poppins" panose="020B0502040204020203" pitchFamily="2" charset="0"/>
              </a:rPr>
              <a:t>Java Platform Editions</a:t>
            </a:r>
          </a:p>
          <a:p>
            <a:r>
              <a:rPr lang="en-GB" sz="1500" b="0" i="0">
                <a:solidFill>
                  <a:srgbClr val="FFFFFF"/>
                </a:solidFill>
                <a:effectLst/>
                <a:latin typeface="Rubik"/>
              </a:rPr>
              <a:t>Java platform editions are the programming environments where Java applications run. They contain a Java virtual machine and an application programming interface that allows applications and programs to run.</a:t>
            </a:r>
          </a:p>
          <a:p>
            <a:r>
              <a:rPr lang="en-GB" sz="1500" b="1" i="0">
                <a:solidFill>
                  <a:srgbClr val="FFFFFF"/>
                </a:solidFill>
                <a:effectLst/>
                <a:latin typeface="Poppins" panose="020B0502040204020203" pitchFamily="2" charset="0"/>
              </a:rPr>
              <a:t>Java Exceptions</a:t>
            </a:r>
          </a:p>
          <a:p>
            <a:r>
              <a:rPr lang="en-GB" sz="1500" b="0" i="0">
                <a:solidFill>
                  <a:srgbClr val="FFFFFF"/>
                </a:solidFill>
                <a:effectLst/>
                <a:latin typeface="Rubik"/>
              </a:rPr>
              <a:t>A Java exception is any issue that arises during program execution that may disrupt the flow of the program’s instructions.</a:t>
            </a:r>
          </a:p>
          <a:p>
            <a:pPr marL="0" indent="0">
              <a:buNone/>
            </a:pPr>
            <a:endParaRPr lang="en-GB" sz="1500" b="1" i="0">
              <a:solidFill>
                <a:srgbClr val="FFFFFF"/>
              </a:solidFill>
              <a:effectLst/>
              <a:latin typeface="Poppins" panose="020B0502040204020203" pitchFamily="2" charset="0"/>
            </a:endParaRPr>
          </a:p>
        </p:txBody>
      </p:sp>
    </p:spTree>
    <p:extLst>
      <p:ext uri="{BB962C8B-B14F-4D97-AF65-F5344CB8AC3E}">
        <p14:creationId xmlns:p14="http://schemas.microsoft.com/office/powerpoint/2010/main" val="48142209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rogrammer a cla">
            <a:extLst>
              <a:ext uri="{FF2B5EF4-FFF2-40B4-BE49-F238E27FC236}">
                <a16:creationId xmlns:a16="http://schemas.microsoft.com/office/drawing/2014/main" id="{12BE7647-FF61-7591-A14B-07E9DF6BC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89" b="28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203" name="Freeform: Shape 5202">
            <a:extLst>
              <a:ext uri="{FF2B5EF4-FFF2-40B4-BE49-F238E27FC236}">
                <a16:creationId xmlns:a16="http://schemas.microsoft.com/office/drawing/2014/main" id="{2E8F4267-8F09-4862-9D16-E1CB530D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374" y="988990"/>
            <a:ext cx="6227626" cy="5869010"/>
          </a:xfrm>
          <a:custGeom>
            <a:avLst/>
            <a:gdLst>
              <a:gd name="connsiteX0" fmla="*/ 4279392 w 6227626"/>
              <a:gd name="connsiteY0" fmla="*/ 0 h 5869010"/>
              <a:gd name="connsiteX1" fmla="*/ 6087757 w 6227626"/>
              <a:gd name="connsiteY1" fmla="*/ 399734 h 5869010"/>
              <a:gd name="connsiteX2" fmla="*/ 6227626 w 6227626"/>
              <a:gd name="connsiteY2" fmla="*/ 470299 h 5869010"/>
              <a:gd name="connsiteX3" fmla="*/ 6227626 w 6227626"/>
              <a:gd name="connsiteY3" fmla="*/ 5869010 h 5869010"/>
              <a:gd name="connsiteX4" fmla="*/ 305640 w 6227626"/>
              <a:gd name="connsiteY4" fmla="*/ 5869010 h 5869010"/>
              <a:gd name="connsiteX5" fmla="*/ 296834 w 6227626"/>
              <a:gd name="connsiteY5" fmla="*/ 5848538 h 5869010"/>
              <a:gd name="connsiteX6" fmla="*/ 0 w 6227626"/>
              <a:gd name="connsiteY6" fmla="*/ 4279392 h 5869010"/>
              <a:gd name="connsiteX7" fmla="*/ 4279392 w 6227626"/>
              <a:gd name="connsiteY7" fmla="*/ 0 h 586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7626" h="5869010">
                <a:moveTo>
                  <a:pt x="4279392" y="0"/>
                </a:moveTo>
                <a:cubicBezTo>
                  <a:pt x="4925646" y="0"/>
                  <a:pt x="5538441" y="143252"/>
                  <a:pt x="6087757" y="399734"/>
                </a:cubicBezTo>
                <a:lnTo>
                  <a:pt x="6227626" y="470299"/>
                </a:lnTo>
                <a:lnTo>
                  <a:pt x="6227626" y="5869010"/>
                </a:lnTo>
                <a:lnTo>
                  <a:pt x="305640" y="5869010"/>
                </a:lnTo>
                <a:lnTo>
                  <a:pt x="296834" y="5848538"/>
                </a:lnTo>
                <a:cubicBezTo>
                  <a:pt x="105247" y="5362675"/>
                  <a:pt x="0" y="4833324"/>
                  <a:pt x="0" y="4279392"/>
                </a:cubicBezTo>
                <a:cubicBezTo>
                  <a:pt x="0" y="1915949"/>
                  <a:pt x="1915949" y="0"/>
                  <a:pt x="4279392"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05" name="Freeform: Shape 5204">
            <a:extLst>
              <a:ext uri="{FF2B5EF4-FFF2-40B4-BE49-F238E27FC236}">
                <a16:creationId xmlns:a16="http://schemas.microsoft.com/office/drawing/2014/main" id="{8E74D013-6AA3-44E4-A5DD-EEC216898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8968" y="1153582"/>
            <a:ext cx="6063033" cy="5704418"/>
          </a:xfrm>
          <a:custGeom>
            <a:avLst/>
            <a:gdLst>
              <a:gd name="connsiteX0" fmla="*/ 4114799 w 6063033"/>
              <a:gd name="connsiteY0" fmla="*/ 0 h 5704418"/>
              <a:gd name="connsiteX1" fmla="*/ 6010208 w 6063033"/>
              <a:gd name="connsiteY1" fmla="*/ 461583 h 5704418"/>
              <a:gd name="connsiteX2" fmla="*/ 6063033 w 6063033"/>
              <a:gd name="connsiteY2" fmla="*/ 491321 h 5704418"/>
              <a:gd name="connsiteX3" fmla="*/ 6063033 w 6063033"/>
              <a:gd name="connsiteY3" fmla="*/ 5704418 h 5704418"/>
              <a:gd name="connsiteX4" fmla="*/ 320183 w 6063033"/>
              <a:gd name="connsiteY4" fmla="*/ 5704418 h 5704418"/>
              <a:gd name="connsiteX5" fmla="*/ 285416 w 6063033"/>
              <a:gd name="connsiteY5" fmla="*/ 5623594 h 5704418"/>
              <a:gd name="connsiteX6" fmla="*/ 0 w 6063033"/>
              <a:gd name="connsiteY6" fmla="*/ 4114800 h 5704418"/>
              <a:gd name="connsiteX7" fmla="*/ 4114799 w 6063033"/>
              <a:gd name="connsiteY7" fmla="*/ 0 h 5704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63033" h="5704418">
                <a:moveTo>
                  <a:pt x="4114799" y="0"/>
                </a:moveTo>
                <a:cubicBezTo>
                  <a:pt x="4798337" y="0"/>
                  <a:pt x="5442947" y="166668"/>
                  <a:pt x="6010208" y="461583"/>
                </a:cubicBezTo>
                <a:lnTo>
                  <a:pt x="6063033" y="491321"/>
                </a:lnTo>
                <a:lnTo>
                  <a:pt x="6063033" y="5704418"/>
                </a:lnTo>
                <a:lnTo>
                  <a:pt x="320183" y="5704418"/>
                </a:lnTo>
                <a:lnTo>
                  <a:pt x="285416" y="5623594"/>
                </a:lnTo>
                <a:cubicBezTo>
                  <a:pt x="101198" y="5156418"/>
                  <a:pt x="0" y="4647427"/>
                  <a:pt x="0" y="4114800"/>
                </a:cubicBezTo>
                <a:cubicBezTo>
                  <a:pt x="0" y="1842259"/>
                  <a:pt x="1842258" y="0"/>
                  <a:pt x="41147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48795B-DA51-35C2-3FAE-22279C0357FB}"/>
              </a:ext>
            </a:extLst>
          </p:cNvPr>
          <p:cNvSpPr>
            <a:spLocks noGrp="1"/>
          </p:cNvSpPr>
          <p:nvPr>
            <p:ph type="ctrTitle"/>
          </p:nvPr>
        </p:nvSpPr>
        <p:spPr>
          <a:xfrm>
            <a:off x="6994280" y="2887580"/>
            <a:ext cx="4996329" cy="2038998"/>
          </a:xfrm>
        </p:spPr>
        <p:txBody>
          <a:bodyPr>
            <a:normAutofit/>
          </a:bodyPr>
          <a:lstStyle/>
          <a:p>
            <a:r>
              <a:rPr lang="en-IN" sz="4800" b="1">
                <a:solidFill>
                  <a:srgbClr val="3A6698"/>
                </a:solidFill>
              </a:rPr>
              <a:t>THE THIRD STEP LEADING TO JAVA</a:t>
            </a:r>
          </a:p>
        </p:txBody>
      </p:sp>
      <p:sp>
        <p:nvSpPr>
          <p:cNvPr id="3" name="Subtitle 2">
            <a:extLst>
              <a:ext uri="{FF2B5EF4-FFF2-40B4-BE49-F238E27FC236}">
                <a16:creationId xmlns:a16="http://schemas.microsoft.com/office/drawing/2014/main" id="{87E91390-6B35-0EB5-0978-3ECA741CA60A}"/>
              </a:ext>
            </a:extLst>
          </p:cNvPr>
          <p:cNvSpPr>
            <a:spLocks noGrp="1"/>
          </p:cNvSpPr>
          <p:nvPr>
            <p:ph type="subTitle" idx="1"/>
          </p:nvPr>
        </p:nvSpPr>
        <p:spPr>
          <a:xfrm>
            <a:off x="6994280" y="5040569"/>
            <a:ext cx="4996328" cy="599315"/>
          </a:xfrm>
        </p:spPr>
        <p:txBody>
          <a:bodyPr>
            <a:normAutofit/>
          </a:bodyPr>
          <a:lstStyle/>
          <a:p>
            <a:r>
              <a:rPr lang="en-IN" sz="2000" b="1" dirty="0"/>
              <a:t># TYPES OF PROGRAMMING LANGUAGES</a:t>
            </a:r>
          </a:p>
        </p:txBody>
      </p:sp>
    </p:spTree>
    <p:extLst>
      <p:ext uri="{BB962C8B-B14F-4D97-AF65-F5344CB8AC3E}">
        <p14:creationId xmlns:p14="http://schemas.microsoft.com/office/powerpoint/2010/main" val="50340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1588</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Agency FB</vt:lpstr>
      <vt:lpstr>Amasis MT Pro Black</vt:lpstr>
      <vt:lpstr>Arial</vt:lpstr>
      <vt:lpstr>Calibri</vt:lpstr>
      <vt:lpstr>Calibri Light</vt:lpstr>
      <vt:lpstr>Helvetica Neue</vt:lpstr>
      <vt:lpstr>Poppins</vt:lpstr>
      <vt:lpstr>Rubik</vt:lpstr>
      <vt:lpstr>Tw Cen MT</vt:lpstr>
      <vt:lpstr>Office Theme</vt:lpstr>
      <vt:lpstr>WELCOME TO THE WORLD OF JAVA</vt:lpstr>
      <vt:lpstr>PowerPoint Presentation</vt:lpstr>
      <vt:lpstr>THE FIRST STEP LEADING TO JAVA</vt:lpstr>
      <vt:lpstr>HISTORY</vt:lpstr>
      <vt:lpstr>HISTORY</vt:lpstr>
      <vt:lpstr>PowerPoint Presentation</vt:lpstr>
      <vt:lpstr>THE SECOND STEP LEADING TO JAVA</vt:lpstr>
      <vt:lpstr> List of few Java Terms: Things Every Java Developer Should Know </vt:lpstr>
      <vt:lpstr>THE THIRD STEP LEADING TO JAVA</vt:lpstr>
      <vt:lpstr>TYPES OF PROGRAMMING LANGUAGES</vt:lpstr>
      <vt:lpstr>DIFFERENCE BETWEEN HIGH-LEVEL AND LOW-LEVEL PROGRAMMING LANGUAGE</vt:lpstr>
      <vt:lpstr>THE FOURTH STEP LEADING TO JAVA</vt:lpstr>
      <vt:lpstr>PROGRAMMING PARADIGMS</vt:lpstr>
      <vt:lpstr>THE FIFTH STEP LEADING TO JAVA</vt:lpstr>
      <vt:lpstr>INFLUENCED AND INFLUENCER</vt:lpstr>
      <vt:lpstr>THE SIXTH STEP LEADING TO JAVA</vt:lpstr>
      <vt:lpstr>PowerPoint Presentation</vt:lpstr>
      <vt:lpstr>PowerPoint Presentation</vt:lpstr>
      <vt:lpstr>THE SEVENTH STEP LEADING TO JAVA</vt:lpstr>
      <vt:lpstr>APPLICATIONS OF JAVA</vt:lpstr>
      <vt:lpstr>THE EIGHTH STEP LEADING TO JAVA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Amita Narayanan Kutty</dc:creator>
  <cp:lastModifiedBy>Amita Narayanan Kutty</cp:lastModifiedBy>
  <cp:revision>11</cp:revision>
  <dcterms:created xsi:type="dcterms:W3CDTF">2023-01-08T12:49:57Z</dcterms:created>
  <dcterms:modified xsi:type="dcterms:W3CDTF">2023-01-20T15:25:22Z</dcterms:modified>
</cp:coreProperties>
</file>