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73" r:id="rId4"/>
    <p:sldId id="258" r:id="rId5"/>
    <p:sldId id="312" r:id="rId6"/>
    <p:sldId id="313" r:id="rId7"/>
    <p:sldId id="310" r:id="rId8"/>
    <p:sldId id="284" r:id="rId9"/>
    <p:sldId id="314" r:id="rId10"/>
    <p:sldId id="315" r:id="rId11"/>
    <p:sldId id="308" r:id="rId12"/>
    <p:sldId id="309" r:id="rId13"/>
    <p:sldId id="307" r:id="rId14"/>
    <p:sldId id="306" r:id="rId15"/>
    <p:sldId id="272" r:id="rId16"/>
    <p:sldId id="316" r:id="rId17"/>
    <p:sldId id="318" r:id="rId18"/>
    <p:sldId id="295" r:id="rId19"/>
    <p:sldId id="267" r:id="rId20"/>
    <p:sldId id="296" r:id="rId21"/>
    <p:sldId id="305" r:id="rId22"/>
    <p:sldId id="31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DCDB8-30B5-413B-92C5-D0C00BAD6409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FC3A-9EC8-4B67-8A69-44B9400B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9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9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2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9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3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4422-CE7B-4A77-87E8-652D924A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556EA-BF41-47FB-BDE7-1F6CFCE4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39E5-47FF-47A4-A66C-699C5A9F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E6FE-3F9A-448D-8A28-4D161A20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FEDB-5014-4745-9BFC-C338F778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6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878-4D81-4ADA-9E66-CE23F760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DA50-4931-4A77-A2AC-5684D95A8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BF34-C083-4E4F-B4B8-CA98AC85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46A1-4BB8-479A-ADE4-A9F62517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E26F-F8D8-4EA7-981B-E2CFE1DB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5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DADBD-616D-4E63-8271-F67F4FD1D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E165C-9C28-4FC3-A303-5BC855B5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EA25-C30E-4696-BC14-341C0F41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89A3-B796-4C6B-A785-19EBBEB1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7933-0935-4518-B19B-581989BA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6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1B84-D4FA-413F-B997-98C391F3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7C6D-0D7E-4995-8A56-BE94C3C0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265B-4232-4C12-9C68-9C67191F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B68DD-110C-4ED1-A6EA-5A7AC236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4A95-2D9C-49EF-A808-C4422AA5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9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ED3B-4E6B-4466-B873-99C20D46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CBEF-6940-4894-BF43-6E2E9919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DAB8-526C-4812-8B45-14C494E3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D4A8-DC34-45A6-B64D-285F1ADE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67F8-B87E-4A19-AF5C-B732756C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9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B087-4081-497C-94A1-09E071BD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6EE1-8FE0-465B-835D-106E36F09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10DBA-729F-4E84-954D-670164EC5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EAF17-C9F2-4AD1-B966-C37DDBCE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CEAC2-6AFD-470F-8E01-CE27368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4381-421C-4817-B25B-21FE26F3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4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77D1-0C94-45C9-8998-716DC859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FC30F-4169-44F6-97E9-13DC0183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D8139-C138-412D-9108-CBC5A15E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2A665-C77E-4756-AD0F-A670E532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DBD7A-C609-40AA-B280-41FBF9A51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0D0B6-3980-4EC8-9E23-E5783288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09FC6-18E1-4193-A946-28ED5B30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98A88-E235-44E9-95FF-DB8AE1FF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5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FD82-45DE-4FB0-8E98-5773BCAB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F9998-D9A0-4FC6-A3CD-6FFD3335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C60E-3D65-4420-A635-E0502F0F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ADC42-F480-4C47-A4E2-672A18CC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FD3A7-EEDD-4433-ADBA-5BEBAAC3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A481B-F841-4693-A25E-F2D9BAF3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8939B-B2D7-452F-BA93-9D10B784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9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39AC-4912-497F-97C7-5F98030C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177B-447F-4EBA-861D-968BDD2A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02C32-298F-4B9D-B759-07CC3CAD1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398CB-3D1A-49E6-ABE1-03BA60E6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85C78-D7F6-4B23-B9F2-6EE51194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DB438-761D-4C2F-AF22-7FC665A7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8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6DCF-21E3-43FF-B8C4-225C621C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C1113-01F4-4A23-AB31-92639A503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0874E-4C29-4F95-987E-9FF23C20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44062-C7FD-4954-8264-2BAC7907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401C1-0A1B-4462-BDBF-09918027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F9D4-D634-4E82-A9F5-17DA0224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6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1F944-1CE8-4629-B63E-4B8F3B7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5B794-72BB-4F5E-A8EA-F4A6ADCA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8DE5-3FA3-4FD5-A362-FB87BFBEA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EA32-B26F-4473-839C-12E9CEBB407B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EC11-32FC-423C-B692-B6BCCFBF0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C288-50F5-4314-BFFA-A9D5C5E95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DEEB-4879-48FC-B490-6592B953A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4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ras.io/getting-started/sequential-model-guid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40442"/>
            <a:ext cx="9739745" cy="130577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PREDICTION OF INCIDENCE AND </a:t>
            </a:r>
          </a:p>
          <a:p>
            <a:r>
              <a:rPr lang="en-IN" sz="3600" u="sng" dirty="0">
                <a:solidFill>
                  <a:schemeClr val="accent2">
                    <a:lumMod val="75000"/>
                  </a:schemeClr>
                </a:solidFill>
              </a:rPr>
              <a:t>SEVERITY OF COFFEE LEAF RUST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0553" y="3185217"/>
            <a:ext cx="401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Under the guidance of </a:t>
            </a:r>
          </a:p>
          <a:p>
            <a:pPr algn="ctr"/>
            <a:endParaRPr lang="en-IN" u="sng" dirty="0"/>
          </a:p>
          <a:p>
            <a:pPr algn="ctr"/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Chiranjit</a:t>
            </a:r>
            <a:r>
              <a:rPr lang="en-IN" dirty="0"/>
              <a:t> </a:t>
            </a:r>
            <a:r>
              <a:rPr lang="en-IN" dirty="0" err="1"/>
              <a:t>Mukhopadhyay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898073" y="4731786"/>
            <a:ext cx="199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By:</a:t>
            </a:r>
          </a:p>
          <a:p>
            <a:pPr algn="ctr"/>
            <a:endParaRPr lang="en-IN" u="sng" dirty="0"/>
          </a:p>
          <a:p>
            <a:pPr algn="ctr"/>
            <a:r>
              <a:rPr lang="en-IN" dirty="0"/>
              <a:t>Amitabh </a:t>
            </a:r>
            <a:r>
              <a:rPr lang="en-IN" dirty="0" err="1"/>
              <a:t>Gunjan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465127" y="4731786"/>
            <a:ext cx="220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Organisation:</a:t>
            </a:r>
          </a:p>
          <a:p>
            <a:pPr algn="ctr"/>
            <a:endParaRPr lang="en-IN" u="sng" dirty="0"/>
          </a:p>
          <a:p>
            <a:pPr algn="ctr"/>
            <a:r>
              <a:rPr lang="en-IN" dirty="0" err="1"/>
              <a:t>eka</a:t>
            </a:r>
            <a:r>
              <a:rPr lang="en-IN" dirty="0"/>
              <a:t> Analytics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3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331304" y="714656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Granger causality: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295CB-A337-4DBB-B1CC-D9C48C1D2D4B}"/>
              </a:ext>
            </a:extLst>
          </p:cNvPr>
          <p:cNvSpPr txBox="1"/>
          <p:nvPr/>
        </p:nvSpPr>
        <p:spPr>
          <a:xfrm>
            <a:off x="331304" y="1165645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Variety A: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992AE-5ED1-4DDB-851E-D0A94881E293}"/>
              </a:ext>
            </a:extLst>
          </p:cNvPr>
          <p:cNvSpPr/>
          <p:nvPr/>
        </p:nvSpPr>
        <p:spPr>
          <a:xfrm>
            <a:off x="331304" y="1538460"/>
            <a:ext cx="5645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$Granger</a:t>
            </a:r>
          </a:p>
          <a:p>
            <a:endParaRPr lang="en-IN" sz="1400" dirty="0"/>
          </a:p>
          <a:p>
            <a:r>
              <a:rPr lang="en-IN" sz="1400" dirty="0"/>
              <a:t>H0: </a:t>
            </a:r>
            <a:r>
              <a:rPr lang="en-IN" sz="1400" dirty="0" err="1"/>
              <a:t>TempMax</a:t>
            </a:r>
            <a:r>
              <a:rPr lang="en-IN" sz="1400" dirty="0"/>
              <a:t> </a:t>
            </a:r>
            <a:r>
              <a:rPr lang="en-IN" sz="1400" dirty="0" err="1"/>
              <a:t>TempMin</a:t>
            </a:r>
            <a:r>
              <a:rPr lang="en-IN" sz="1400" dirty="0"/>
              <a:t> </a:t>
            </a:r>
            <a:r>
              <a:rPr lang="en-IN" sz="1400" dirty="0" err="1"/>
              <a:t>RelativeHumidity</a:t>
            </a:r>
            <a:r>
              <a:rPr lang="en-IN" sz="1400" dirty="0"/>
              <a:t> Sunshine </a:t>
            </a:r>
            <a:r>
              <a:rPr lang="en-IN" sz="1400" dirty="0" err="1"/>
              <a:t>RainFall</a:t>
            </a:r>
            <a:r>
              <a:rPr lang="en-IN" sz="1400" dirty="0"/>
              <a:t> do not Granger-cause Population Infected </a:t>
            </a:r>
            <a:r>
              <a:rPr lang="en-IN" sz="1400" dirty="0" err="1"/>
              <a:t>RustIncidence</a:t>
            </a:r>
            <a:r>
              <a:rPr lang="en-IN" sz="1400" dirty="0"/>
              <a:t>  Severity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data:  VAR object </a:t>
            </a:r>
            <a:r>
              <a:rPr lang="en-IN" sz="1400" dirty="0" err="1"/>
              <a:t>VarA</a:t>
            </a:r>
            <a:endParaRPr lang="en-IN" sz="1400" dirty="0"/>
          </a:p>
          <a:p>
            <a:r>
              <a:rPr lang="en-IN" sz="1400" dirty="0"/>
              <a:t>F-Test = 2.2692, df1 = 15, df2 = 1288, p-value = 0.003674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4B47F-4D1D-4455-B165-4C75316A27B5}"/>
              </a:ext>
            </a:extLst>
          </p:cNvPr>
          <p:cNvSpPr/>
          <p:nvPr/>
        </p:nvSpPr>
        <p:spPr>
          <a:xfrm>
            <a:off x="331304" y="4263286"/>
            <a:ext cx="55659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$Granger</a:t>
            </a:r>
          </a:p>
          <a:p>
            <a:endParaRPr lang="en-IN" sz="1400" dirty="0"/>
          </a:p>
          <a:p>
            <a:r>
              <a:rPr lang="en-IN" sz="1400" dirty="0"/>
              <a:t>H0: </a:t>
            </a:r>
            <a:r>
              <a:rPr lang="en-IN" sz="1400" dirty="0" err="1"/>
              <a:t>TempMax</a:t>
            </a:r>
            <a:r>
              <a:rPr lang="en-IN" sz="1400" dirty="0"/>
              <a:t> </a:t>
            </a:r>
            <a:r>
              <a:rPr lang="en-IN" sz="1400" dirty="0" err="1"/>
              <a:t>TempMin</a:t>
            </a:r>
            <a:r>
              <a:rPr lang="en-IN" sz="1400" dirty="0"/>
              <a:t> </a:t>
            </a:r>
            <a:r>
              <a:rPr lang="en-IN" sz="1400" dirty="0" err="1"/>
              <a:t>RelativeHumidity</a:t>
            </a:r>
            <a:r>
              <a:rPr lang="en-IN" sz="1400" dirty="0"/>
              <a:t> Sunshine </a:t>
            </a:r>
            <a:r>
              <a:rPr lang="en-IN" sz="1400" dirty="0" err="1"/>
              <a:t>RainFall</a:t>
            </a:r>
            <a:r>
              <a:rPr lang="en-IN" sz="1400" dirty="0"/>
              <a:t> do not Granger-cause Population Infected </a:t>
            </a:r>
            <a:r>
              <a:rPr lang="en-IN" sz="1400" dirty="0" err="1"/>
              <a:t>RustIncidence</a:t>
            </a:r>
            <a:r>
              <a:rPr lang="en-IN" sz="1400" dirty="0"/>
              <a:t> Severity</a:t>
            </a:r>
          </a:p>
          <a:p>
            <a:r>
              <a:rPr lang="en-IN" sz="1400" dirty="0"/>
              <a:t>	</a:t>
            </a:r>
          </a:p>
          <a:p>
            <a:endParaRPr lang="en-IN" sz="1400" dirty="0"/>
          </a:p>
          <a:p>
            <a:r>
              <a:rPr lang="en-IN" sz="1400" dirty="0"/>
              <a:t>data:  VAR object </a:t>
            </a:r>
            <a:r>
              <a:rPr lang="en-IN" sz="1400" dirty="0" err="1"/>
              <a:t>VarB</a:t>
            </a:r>
            <a:endParaRPr lang="en-IN" sz="1400" dirty="0"/>
          </a:p>
          <a:p>
            <a:r>
              <a:rPr lang="en-IN" sz="1400" dirty="0"/>
              <a:t>F-Test = 1.7349, df1 = 15, df2 = 1304, p-value = 0.03914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BCB3-16C0-4492-9C38-43B53F59D3A9}"/>
              </a:ext>
            </a:extLst>
          </p:cNvPr>
          <p:cNvSpPr txBox="1"/>
          <p:nvPr/>
        </p:nvSpPr>
        <p:spPr>
          <a:xfrm>
            <a:off x="331304" y="3667204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Variety 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9E819-BA50-420A-B52B-EC5215B07D74}"/>
              </a:ext>
            </a:extLst>
          </p:cNvPr>
          <p:cNvSpPr txBox="1"/>
          <p:nvPr/>
        </p:nvSpPr>
        <p:spPr>
          <a:xfrm>
            <a:off x="6294786" y="981387"/>
            <a:ext cx="13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Variety C: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6A680-1887-4B7A-99CE-C24F0FCE6A34}"/>
              </a:ext>
            </a:extLst>
          </p:cNvPr>
          <p:cNvSpPr/>
          <p:nvPr/>
        </p:nvSpPr>
        <p:spPr>
          <a:xfrm>
            <a:off x="6294786" y="1486938"/>
            <a:ext cx="54201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$Granger</a:t>
            </a:r>
          </a:p>
          <a:p>
            <a:endParaRPr lang="en-IN" sz="1400" dirty="0"/>
          </a:p>
          <a:p>
            <a:r>
              <a:rPr lang="en-IN" sz="1400" dirty="0"/>
              <a:t>H0: </a:t>
            </a:r>
            <a:r>
              <a:rPr lang="en-IN" sz="1400" dirty="0" err="1"/>
              <a:t>TempMax</a:t>
            </a:r>
            <a:r>
              <a:rPr lang="en-IN" sz="1400" dirty="0"/>
              <a:t> </a:t>
            </a:r>
            <a:r>
              <a:rPr lang="en-IN" sz="1400" dirty="0" err="1"/>
              <a:t>TempMin</a:t>
            </a:r>
            <a:r>
              <a:rPr lang="en-IN" sz="1400" dirty="0"/>
              <a:t> </a:t>
            </a:r>
            <a:r>
              <a:rPr lang="en-IN" sz="1400" dirty="0" err="1"/>
              <a:t>RelativeHumidity</a:t>
            </a:r>
            <a:r>
              <a:rPr lang="en-IN" sz="1400" dirty="0"/>
              <a:t> Sunshine </a:t>
            </a:r>
            <a:r>
              <a:rPr lang="en-IN" sz="1400" dirty="0" err="1"/>
              <a:t>RainFall</a:t>
            </a:r>
            <a:r>
              <a:rPr lang="en-IN" sz="1400" dirty="0"/>
              <a:t> do not Granger-cause Population Infected </a:t>
            </a:r>
            <a:r>
              <a:rPr lang="en-IN" sz="1400" dirty="0" err="1"/>
              <a:t>RustIncidence</a:t>
            </a:r>
            <a:r>
              <a:rPr lang="en-IN" sz="1400" dirty="0"/>
              <a:t> Severity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data:  VAR object </a:t>
            </a:r>
            <a:r>
              <a:rPr lang="en-IN" sz="1400" dirty="0" err="1"/>
              <a:t>VarC</a:t>
            </a:r>
            <a:endParaRPr lang="en-IN" sz="1400" dirty="0"/>
          </a:p>
          <a:p>
            <a:r>
              <a:rPr lang="en-IN" sz="1400" dirty="0"/>
              <a:t>F-Test = 3.3586, df1 = 15, df2 = 1288, p-value = 1.365e-05</a:t>
            </a:r>
          </a:p>
        </p:txBody>
      </p:sp>
    </p:spTree>
    <p:extLst>
      <p:ext uri="{BB962C8B-B14F-4D97-AF65-F5344CB8AC3E}">
        <p14:creationId xmlns:p14="http://schemas.microsoft.com/office/powerpoint/2010/main" val="26259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1032C5-D309-4D42-8036-7336AC15EA7E}"/>
              </a:ext>
            </a:extLst>
          </p:cNvPr>
          <p:cNvSpPr txBox="1"/>
          <p:nvPr/>
        </p:nvSpPr>
        <p:spPr>
          <a:xfrm>
            <a:off x="37253" y="526473"/>
            <a:ext cx="396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Impulse Response Analysis </a:t>
            </a:r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2B2E259-98B7-4098-BF5B-F1BD78B26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" y="1619379"/>
            <a:ext cx="6058746" cy="4305901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E41131-C0B4-4CE2-A1F1-6033ACFAE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28" y="1681099"/>
            <a:ext cx="593490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02F6BF-FDAC-4320-BB70-436656007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96" y="1336231"/>
            <a:ext cx="5963482" cy="429637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C0DD780-9CCF-42F0-A0EF-CAF85AC6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" y="1371469"/>
            <a:ext cx="609685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4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001E9B5-A3B2-4AC2-9D20-FFE6D7C3E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96" y="1290339"/>
            <a:ext cx="5934903" cy="427732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B1A6FE-87B8-49AB-B364-60F5080A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" y="1290339"/>
            <a:ext cx="592537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EA8D1D2-4A48-43A5-A3B8-EBEDB49F0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" y="1322811"/>
            <a:ext cx="6001588" cy="4267796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A3A2DEE-30E7-4C89-A598-0218DA5C5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55" y="1327574"/>
            <a:ext cx="593490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D221C17-0C8E-4655-B256-2776BBB9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23" y="1295101"/>
            <a:ext cx="5925377" cy="423921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3256319-D0A5-41F3-A82B-33800C7E3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" y="1295102"/>
            <a:ext cx="602064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9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C846F9-08CF-4E36-929F-B69E7675AB00}"/>
              </a:ext>
            </a:extLst>
          </p:cNvPr>
          <p:cNvSpPr txBox="1"/>
          <p:nvPr/>
        </p:nvSpPr>
        <p:spPr>
          <a:xfrm>
            <a:off x="212034" y="649356"/>
            <a:ext cx="39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LSTM hyper parameters tuning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A718201E-64FF-465F-BE39-69653209D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49" y="1018688"/>
            <a:ext cx="2428875" cy="18859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C3AA8B-81C1-4AD3-837B-D6B941727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14105"/>
              </p:ext>
            </p:extLst>
          </p:nvPr>
        </p:nvGraphicFramePr>
        <p:xfrm>
          <a:off x="362223" y="1461448"/>
          <a:ext cx="8707027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61">
                  <a:extLst>
                    <a:ext uri="{9D8B030D-6E8A-4147-A177-3AD203B41FA5}">
                      <a16:colId xmlns:a16="http://schemas.microsoft.com/office/drawing/2014/main" val="1259304504"/>
                    </a:ext>
                  </a:extLst>
                </a:gridCol>
                <a:gridCol w="1243861">
                  <a:extLst>
                    <a:ext uri="{9D8B030D-6E8A-4147-A177-3AD203B41FA5}">
                      <a16:colId xmlns:a16="http://schemas.microsoft.com/office/drawing/2014/main" val="267488576"/>
                    </a:ext>
                  </a:extLst>
                </a:gridCol>
                <a:gridCol w="1243861">
                  <a:extLst>
                    <a:ext uri="{9D8B030D-6E8A-4147-A177-3AD203B41FA5}">
                      <a16:colId xmlns:a16="http://schemas.microsoft.com/office/drawing/2014/main" val="3052186409"/>
                    </a:ext>
                  </a:extLst>
                </a:gridCol>
                <a:gridCol w="1243861">
                  <a:extLst>
                    <a:ext uri="{9D8B030D-6E8A-4147-A177-3AD203B41FA5}">
                      <a16:colId xmlns:a16="http://schemas.microsoft.com/office/drawing/2014/main" val="390385254"/>
                    </a:ext>
                  </a:extLst>
                </a:gridCol>
                <a:gridCol w="1243861">
                  <a:extLst>
                    <a:ext uri="{9D8B030D-6E8A-4147-A177-3AD203B41FA5}">
                      <a16:colId xmlns:a16="http://schemas.microsoft.com/office/drawing/2014/main" val="4186573834"/>
                    </a:ext>
                  </a:extLst>
                </a:gridCol>
                <a:gridCol w="1243861">
                  <a:extLst>
                    <a:ext uri="{9D8B030D-6E8A-4147-A177-3AD203B41FA5}">
                      <a16:colId xmlns:a16="http://schemas.microsoft.com/office/drawing/2014/main" val="130643950"/>
                    </a:ext>
                  </a:extLst>
                </a:gridCol>
                <a:gridCol w="1243861">
                  <a:extLst>
                    <a:ext uri="{9D8B030D-6E8A-4147-A177-3AD203B41FA5}">
                      <a16:colId xmlns:a16="http://schemas.microsoft.com/office/drawing/2014/main" val="2842300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Hyper parameters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S795 rust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S795 </a:t>
                      </a:r>
                      <a:r>
                        <a:rPr lang="en-US" sz="1400" dirty="0"/>
                        <a:t>severity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Sln5B rust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Sln5B severity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CXR rust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CXR severity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2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Layers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5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Neurons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2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Initializer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Glorot</a:t>
                      </a:r>
                      <a:r>
                        <a:rPr lang="en-US" sz="1400" dirty="0"/>
                        <a:t> normal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Glorot</a:t>
                      </a:r>
                      <a:r>
                        <a:rPr lang="en-US" sz="1400" dirty="0"/>
                        <a:t> Normal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Glorot</a:t>
                      </a:r>
                      <a:r>
                        <a:rPr lang="en-US" sz="1400" dirty="0"/>
                        <a:t> Normal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Glorot</a:t>
                      </a:r>
                      <a:r>
                        <a:rPr lang="en-US" sz="1400" dirty="0"/>
                        <a:t> Normal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Glorot</a:t>
                      </a:r>
                      <a:r>
                        <a:rPr lang="en-US" sz="1400" dirty="0"/>
                        <a:t> Normal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Glorot</a:t>
                      </a:r>
                      <a:r>
                        <a:rPr lang="en-US" sz="1400" dirty="0"/>
                        <a:t> Normal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8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activation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elu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8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Optimizer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Nadam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Nadam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Nadam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Nadam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Nadam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Nadam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Regularizer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2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Dropout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0.005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8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Recurrent dropout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6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Batch size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3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Epochs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8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6424832-C77F-42D3-9DBC-C2D2E226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2" y="1243727"/>
            <a:ext cx="4941426" cy="3531405"/>
          </a:xfrm>
          <a:prstGeom prst="rect">
            <a:avLst/>
          </a:prstGeom>
        </p:spPr>
      </p:pic>
      <p:pic>
        <p:nvPicPr>
          <p:cNvPr id="15" name="Picture 14" descr="A screenshot of a map&#10;&#10;Description generated with high confidence">
            <a:extLst>
              <a:ext uri="{FF2B5EF4-FFF2-40B4-BE49-F238E27FC236}">
                <a16:creationId xmlns:a16="http://schemas.microsoft.com/office/drawing/2014/main" id="{BE377FF8-8368-4D2F-8525-B498908B8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3" y="1243727"/>
            <a:ext cx="482710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6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3E5D6-0455-4340-AFFD-AB5F191CC359}"/>
              </a:ext>
            </a:extLst>
          </p:cNvPr>
          <p:cNvSpPr txBox="1"/>
          <p:nvPr/>
        </p:nvSpPr>
        <p:spPr>
          <a:xfrm>
            <a:off x="874644" y="565492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Rolling forecasts</a:t>
            </a:r>
          </a:p>
        </p:txBody>
      </p:sp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DE7B8A7-3DB9-465E-915C-83DCB2E7E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64" y="934824"/>
            <a:ext cx="4903317" cy="3531405"/>
          </a:xfrm>
          <a:prstGeom prst="rect">
            <a:avLst/>
          </a:prstGeom>
        </p:spPr>
      </p:pic>
      <p:pic>
        <p:nvPicPr>
          <p:cNvPr id="16" name="Picture 15" descr="A screenshot of a map&#10;&#10;Description generated with high confidence">
            <a:extLst>
              <a:ext uri="{FF2B5EF4-FFF2-40B4-BE49-F238E27FC236}">
                <a16:creationId xmlns:a16="http://schemas.microsoft.com/office/drawing/2014/main" id="{C4AEECDB-E231-4DC9-86ED-334994D56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1" y="901900"/>
            <a:ext cx="4903317" cy="3531405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C51734C-976B-459E-B514-9382160E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5395"/>
              </p:ext>
            </p:extLst>
          </p:nvPr>
        </p:nvGraphicFramePr>
        <p:xfrm>
          <a:off x="848140" y="4743393"/>
          <a:ext cx="46735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6">
                  <a:extLst>
                    <a:ext uri="{9D8B030D-6E8A-4147-A177-3AD203B41FA5}">
                      <a16:colId xmlns:a16="http://schemas.microsoft.com/office/drawing/2014/main" val="10150282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1726994036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5677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MRSE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LSTM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4.41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9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3528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6CF146B-90AC-416D-90A3-9FE82B96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482986"/>
              </p:ext>
            </p:extLst>
          </p:nvPr>
        </p:nvGraphicFramePr>
        <p:xfrm>
          <a:off x="7041331" y="4718165"/>
          <a:ext cx="46735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6">
                  <a:extLst>
                    <a:ext uri="{9D8B030D-6E8A-4147-A177-3AD203B41FA5}">
                      <a16:colId xmlns:a16="http://schemas.microsoft.com/office/drawing/2014/main" val="10150282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1726994036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5677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MRSE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LSTM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9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3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62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27"/>
            <a:ext cx="12192000" cy="585677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                                                                      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413F43C-274F-4E37-A5A7-E282BCD92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5" y="1086269"/>
            <a:ext cx="4903317" cy="3531405"/>
          </a:xfrm>
          <a:prstGeom prst="rect">
            <a:avLst/>
          </a:prstGeom>
        </p:spPr>
      </p:pic>
      <p:pic>
        <p:nvPicPr>
          <p:cNvPr id="19" name="Picture 18" descr="A close up of a map&#10;&#10;Description generated with high confidence">
            <a:extLst>
              <a:ext uri="{FF2B5EF4-FFF2-40B4-BE49-F238E27FC236}">
                <a16:creationId xmlns:a16="http://schemas.microsoft.com/office/drawing/2014/main" id="{9DB5668F-C658-4785-AE22-E92A4A70A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60" y="1116540"/>
            <a:ext cx="4827100" cy="3531405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304C55D-AC04-4D8F-9F29-D692BD17B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47888"/>
              </p:ext>
            </p:extLst>
          </p:nvPr>
        </p:nvGraphicFramePr>
        <p:xfrm>
          <a:off x="960244" y="4718165"/>
          <a:ext cx="46735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6">
                  <a:extLst>
                    <a:ext uri="{9D8B030D-6E8A-4147-A177-3AD203B41FA5}">
                      <a16:colId xmlns:a16="http://schemas.microsoft.com/office/drawing/2014/main" val="10150282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1726994036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5677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MRSE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LSTM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9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0.516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352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AF0175-4177-4DB4-A1FF-A68BA79E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13295"/>
              </p:ext>
            </p:extLst>
          </p:nvPr>
        </p:nvGraphicFramePr>
        <p:xfrm>
          <a:off x="6829296" y="4741071"/>
          <a:ext cx="46735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6">
                  <a:extLst>
                    <a:ext uri="{9D8B030D-6E8A-4147-A177-3AD203B41FA5}">
                      <a16:colId xmlns:a16="http://schemas.microsoft.com/office/drawing/2014/main" val="10150282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1726994036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5677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MRSE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LSTM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9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3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70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81891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2744" y="1732940"/>
            <a:ext cx="5891795" cy="4230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500" dirty="0"/>
              <a:t>Introduction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1500" dirty="0"/>
              <a:t>Problem Statement &amp; Data Description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500" dirty="0"/>
              <a:t>Literature Review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500" dirty="0"/>
              <a:t>VAR Modelling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Long short-term Memory(LSTM)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Results</a:t>
            </a:r>
            <a:endParaRPr lang="en-IN" sz="15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Granger causality</a:t>
            </a:r>
            <a:endParaRPr lang="en-IN" sz="15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Impulse Response Analysis</a:t>
            </a:r>
            <a:endParaRPr lang="en-IN" sz="15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500" dirty="0"/>
              <a:t>LSTM hyper 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500" dirty="0"/>
              <a:t>Comparison of VAR and LSTM </a:t>
            </a:r>
            <a:endParaRPr lang="en-US" sz="15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Forecast </a:t>
            </a:r>
            <a:endParaRPr lang="en-IN" sz="15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Conclusion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References</a:t>
            </a:r>
          </a:p>
          <a:p>
            <a:pPr lvl="1" algn="l"/>
            <a:endParaRPr lang="en-US" sz="1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3318" y="894190"/>
            <a:ext cx="36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2282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 descr="A screenshot of a map&#10;&#10;Description generated with high confidence">
            <a:extLst>
              <a:ext uri="{FF2B5EF4-FFF2-40B4-BE49-F238E27FC236}">
                <a16:creationId xmlns:a16="http://schemas.microsoft.com/office/drawing/2014/main" id="{B862A03F-0479-4E32-9EE5-1BCEAD407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1157080"/>
            <a:ext cx="4903317" cy="3531405"/>
          </a:xfrm>
          <a:prstGeom prst="rect">
            <a:avLst/>
          </a:prstGeom>
        </p:spPr>
      </p:pic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AFBA9B1C-F867-4290-BD8B-9BA5B52FB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54" y="1129984"/>
            <a:ext cx="4903317" cy="353140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0913D38-DA8B-4EB4-91C7-3174943F7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96657"/>
              </p:ext>
            </p:extLst>
          </p:nvPr>
        </p:nvGraphicFramePr>
        <p:xfrm>
          <a:off x="547771" y="4835805"/>
          <a:ext cx="46735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6">
                  <a:extLst>
                    <a:ext uri="{9D8B030D-6E8A-4147-A177-3AD203B41FA5}">
                      <a16:colId xmlns:a16="http://schemas.microsoft.com/office/drawing/2014/main" val="10150282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1726994036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5677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MRSE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LSTM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1.73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9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3528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664017-9C60-464F-B1ED-8D4E79368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82778"/>
              </p:ext>
            </p:extLst>
          </p:nvPr>
        </p:nvGraphicFramePr>
        <p:xfrm>
          <a:off x="7001573" y="4835805"/>
          <a:ext cx="46735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6">
                  <a:extLst>
                    <a:ext uri="{9D8B030D-6E8A-4147-A177-3AD203B41FA5}">
                      <a16:colId xmlns:a16="http://schemas.microsoft.com/office/drawing/2014/main" val="10150282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1726994036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5677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MRSE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LSTM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9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3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75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198783" y="645743"/>
            <a:ext cx="1098605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Conclusions: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</a:t>
            </a:r>
            <a:r>
              <a:rPr lang="en-IN" sz="1400" dirty="0"/>
              <a:t>n this work I used VAR and LSTM for predicting coffee leaf rust incidence.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Inferences using impulse response analysis  was done which basically showed how a unit shock in a variable induces other variable to change in the coming period.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</a:t>
            </a:r>
            <a:r>
              <a:rPr lang="en-IN" sz="1400" dirty="0"/>
              <a:t>AR along with forecasts provides tools for interpretation. LSTM is good for forecasting but the model is so complex that interpretation is not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LSTM is performing  better than VAR for forecasting the disease variables.  LSTM can be used as forecasting model and could well outperform VAR with arrival of more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further improvements in forecast hybrid models can be used as done in </a:t>
            </a:r>
            <a:r>
              <a:rPr lang="en-IN" sz="1400" dirty="0"/>
              <a:t>R2N2: Residual Recurrent Neural Networks for Multivariate Time Series Forecasting – Hardik Goel et. al.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395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 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274319" y="768626"/>
            <a:ext cx="115345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References: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Supervised sequence labelling with recurrent neural networks – Alex Graves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LSTM: A Search Space Odyssey – Klaus </a:t>
            </a:r>
            <a:r>
              <a:rPr lang="en-IN" dirty="0" err="1"/>
              <a:t>Greff</a:t>
            </a:r>
            <a:r>
              <a:rPr lang="en-IN" dirty="0"/>
              <a:t> et. 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Recurrent Neural Network Regularization – </a:t>
            </a:r>
            <a:r>
              <a:rPr lang="en-IN" dirty="0" err="1"/>
              <a:t>Wojciech</a:t>
            </a:r>
            <a:r>
              <a:rPr lang="en-IN" dirty="0"/>
              <a:t> </a:t>
            </a:r>
            <a:r>
              <a:rPr lang="en-IN" dirty="0" err="1"/>
              <a:t>Zaremba</a:t>
            </a:r>
            <a:r>
              <a:rPr lang="en-IN" dirty="0"/>
              <a:t> et. 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 Critical Review of Recurrent Neural Networks for Sequence Learning - Zachary C. Lipton, John Berkowitz, Charles Elkan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R2N2: Residual Recurrent Neural Networks for Multivariate Time Series Forecasting – </a:t>
            </a:r>
            <a:r>
              <a:rPr lang="en-IN" dirty="0" err="1"/>
              <a:t>Hardik</a:t>
            </a:r>
            <a:r>
              <a:rPr lang="en-IN" dirty="0"/>
              <a:t> </a:t>
            </a:r>
            <a:r>
              <a:rPr lang="en-IN" dirty="0" err="1"/>
              <a:t>Goel</a:t>
            </a:r>
            <a:r>
              <a:rPr lang="en-IN" dirty="0"/>
              <a:t> et. 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Lütkepohl</a:t>
            </a:r>
            <a:r>
              <a:rPr lang="en-IN" dirty="0"/>
              <a:t>, H. (2007) </a:t>
            </a:r>
            <a:r>
              <a:rPr lang="en-IN" i="1" dirty="0"/>
              <a:t>New Introduction to Multiple Time Series Analysis , </a:t>
            </a:r>
            <a:r>
              <a:rPr lang="en-IN" dirty="0"/>
              <a:t>Springer.</a:t>
            </a:r>
            <a:endParaRPr lang="en-IN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http://colah.github.io/posts/2015-08-Understanding-LSTMs/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https://keras.io/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https://keras.io/getting-started/sequential-model-guide/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9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8579"/>
            <a:ext cx="12191999" cy="1033671"/>
          </a:xfrm>
          <a:solidFill>
            <a:srgbClr val="272C87"/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5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56200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676192"/>
            <a:ext cx="7169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Leaf rust: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caused by a fungus called </a:t>
            </a:r>
            <a:r>
              <a:rPr lang="en-IN" sz="1600" dirty="0" err="1"/>
              <a:t>Hemileia</a:t>
            </a:r>
            <a:r>
              <a:rPr lang="en-IN" sz="1600" dirty="0"/>
              <a:t> </a:t>
            </a:r>
            <a:r>
              <a:rPr lang="en-IN" sz="1600" dirty="0" err="1"/>
              <a:t>Vastatrix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Leads to premature fall of infected leaves.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Symptoms include appearance of spots on the upper leaf surface of plants</a:t>
            </a:r>
            <a:r>
              <a:rPr lang="en-IN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998113"/>
            <a:ext cx="7439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Impacts: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Decreased quality and quantity of yield produced.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Increased cost to control and combat the disease</a:t>
            </a:r>
            <a:r>
              <a:rPr lang="en-IN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382" y="854548"/>
            <a:ext cx="464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353961"/>
            <a:ext cx="119426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Key definitions:</a:t>
            </a:r>
          </a:p>
          <a:p>
            <a:pPr marL="342900" indent="-342900">
              <a:buFontTx/>
              <a:buAutoNum type="alphaLcParenR"/>
            </a:pPr>
            <a:r>
              <a:rPr lang="en-IN" sz="1600" dirty="0"/>
              <a:t>Rust incidence: (Number of infected leaves/Total number of leaves observed)*100</a:t>
            </a:r>
          </a:p>
          <a:p>
            <a:pPr marL="342900" indent="-342900">
              <a:buAutoNum type="alphaLcParenR"/>
            </a:pPr>
            <a:endParaRPr lang="en-IN" sz="1600" dirty="0"/>
          </a:p>
          <a:p>
            <a:pPr marL="342900" indent="-342900">
              <a:buAutoNum type="alphaLcParenR"/>
            </a:pPr>
            <a:r>
              <a:rPr lang="en-IN" sz="1600" dirty="0"/>
              <a:t>Severity: (Sum of severity ratings of all observed leaves/(5* Total number of leaves observed))*100</a:t>
            </a:r>
          </a:p>
          <a:p>
            <a:r>
              <a:rPr lang="en-IN" sz="1600" dirty="0"/>
              <a:t>                                    Scale for grading of severity ranges from 0 to 5.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F554A-8ABC-43BA-AD2E-437E8870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296" y="904611"/>
            <a:ext cx="3365852" cy="2524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B26CD-3D57-46CA-9CFF-7C3A4EE5E41F}"/>
              </a:ext>
            </a:extLst>
          </p:cNvPr>
          <p:cNvSpPr txBox="1"/>
          <p:nvPr/>
        </p:nvSpPr>
        <p:spPr>
          <a:xfrm>
            <a:off x="9369288" y="3515801"/>
            <a:ext cx="1643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Wikipedia</a:t>
            </a: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856FF-3E7B-4BEB-AC2F-83C52E252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6849"/>
            <a:ext cx="12192000" cy="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5D3F8-CEED-406E-9E83-1D151ABEB0A4}"/>
              </a:ext>
            </a:extLst>
          </p:cNvPr>
          <p:cNvSpPr txBox="1"/>
          <p:nvPr/>
        </p:nvSpPr>
        <p:spPr>
          <a:xfrm>
            <a:off x="137945" y="722299"/>
            <a:ext cx="483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96B3A-2E67-461A-A6CA-CC02E1B9B0C3}"/>
              </a:ext>
            </a:extLst>
          </p:cNvPr>
          <p:cNvSpPr txBox="1"/>
          <p:nvPr/>
        </p:nvSpPr>
        <p:spPr>
          <a:xfrm>
            <a:off x="3" y="1564456"/>
            <a:ext cx="48316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Client of EKA analytics has coffee plantations which face the severe problem of leaf rust that leads to huge losses of yield.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client </a:t>
            </a:r>
            <a:r>
              <a:rPr lang="en-IN" sz="1600" b="1" dirty="0"/>
              <a:t>had initiated an experimental trial </a:t>
            </a:r>
            <a:r>
              <a:rPr lang="en-IN" sz="1600" dirty="0"/>
              <a:t>on one of the plantations and </a:t>
            </a:r>
            <a:r>
              <a:rPr lang="en-IN" sz="1600" b="1" dirty="0"/>
              <a:t>recorded leaf rust incidence and severity on fortnightly</a:t>
            </a:r>
            <a:r>
              <a:rPr lang="en-IN" sz="1600" dirty="0"/>
              <a:t> </a:t>
            </a:r>
            <a:r>
              <a:rPr lang="en-IN" sz="1600" b="1" dirty="0"/>
              <a:t>basis</a:t>
            </a:r>
            <a:r>
              <a:rPr lang="en-IN" sz="1600" dirty="0"/>
              <a:t> over the span of 8 years.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They want </a:t>
            </a:r>
            <a:r>
              <a:rPr lang="en-IN" sz="1600" b="1" dirty="0"/>
              <a:t>forewarning model on the outbreak of disease</a:t>
            </a:r>
            <a:r>
              <a:rPr lang="en-IN" sz="1600" dirty="0"/>
              <a:t>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prstClr val="black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prstClr val="black"/>
                </a:solidFill>
              </a:rPr>
              <a:t>The </a:t>
            </a:r>
            <a:r>
              <a:rPr lang="en-IN" sz="1600" b="1" dirty="0">
                <a:solidFill>
                  <a:prstClr val="black"/>
                </a:solidFill>
              </a:rPr>
              <a:t>aim of this project is to predict coffee leaf rust incidence and severity.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E7F40-5A6F-4149-AC41-251255B82CAD}"/>
              </a:ext>
            </a:extLst>
          </p:cNvPr>
          <p:cNvSpPr txBox="1"/>
          <p:nvPr/>
        </p:nvSpPr>
        <p:spPr>
          <a:xfrm>
            <a:off x="6983293" y="722299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DATA DESCRIPTION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58ED1CB-930C-42F2-A155-81C30916D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6730" y="1368630"/>
          <a:ext cx="5936973" cy="4608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59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671">
                <a:tc>
                  <a:txBody>
                    <a:bodyPr/>
                    <a:lstStyle/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pPr algn="ctr"/>
                      <a:r>
                        <a:rPr lang="en-IN" sz="1400" dirty="0"/>
                        <a:t>Weather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/>
                        <a:t>Average maximum</a:t>
                      </a:r>
                      <a:r>
                        <a:rPr lang="en-IN" sz="1400" baseline="0" dirty="0"/>
                        <a:t> temperature(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◦</a:t>
                      </a:r>
                      <a:r>
                        <a:rPr lang="en-IN" sz="1400" baseline="0" dirty="0"/>
                        <a:t>c)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Average minimum temperature(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◦</a:t>
                      </a:r>
                      <a:r>
                        <a:rPr lang="en-IN" sz="1400" baseline="0" dirty="0"/>
                        <a:t>c)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Relative humidity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Sunshine(hours)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Rainfall(mm)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830">
                <a:tc>
                  <a:txBody>
                    <a:bodyPr/>
                    <a:lstStyle/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r>
                        <a:rPr lang="en-IN" sz="1400" dirty="0"/>
                        <a:t>Leaf</a:t>
                      </a:r>
                      <a:r>
                        <a:rPr lang="en-IN" sz="1400" baseline="0" dirty="0"/>
                        <a:t> rust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/>
                        <a:t>Population infected: (Number of plants</a:t>
                      </a:r>
                      <a:r>
                        <a:rPr lang="en-IN" sz="1400" baseline="0" dirty="0"/>
                        <a:t> infected/Total number of plants observed)*100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/>
                        <a:t>Rust</a:t>
                      </a:r>
                      <a:r>
                        <a:rPr lang="en-IN" sz="1400" baseline="0" dirty="0"/>
                        <a:t> incidence: (Number of infected leaves/Total number of leaves observed)*100</a:t>
                      </a:r>
                    </a:p>
                    <a:p>
                      <a:pPr marL="342900" indent="-342900">
                        <a:buAutoNum type="alphaLcParenR"/>
                      </a:pPr>
                      <a:endParaRPr lang="en-IN" sz="1400" baseline="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Severity: ((Sum of severity ratings of all observed leaves/5)* Total number of leaves observed)*100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aseline="0" dirty="0"/>
                        <a:t>    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aseline="0" dirty="0"/>
                        <a:t>*Scale for grading of severity ranges from 0 to 5.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30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27"/>
            <a:ext cx="12192000" cy="585677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                                                                      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316038"/>
            <a:ext cx="9144000" cy="165576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0109" y="1266073"/>
          <a:ext cx="11831780" cy="490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7820">
                  <a:extLst>
                    <a:ext uri="{9D8B030D-6E8A-4147-A177-3AD203B41FA5}">
                      <a16:colId xmlns:a16="http://schemas.microsoft.com/office/drawing/2014/main" val="272905787"/>
                    </a:ext>
                  </a:extLst>
                </a:gridCol>
                <a:gridCol w="2033426">
                  <a:extLst>
                    <a:ext uri="{9D8B030D-6E8A-4147-A177-3AD203B41FA5}">
                      <a16:colId xmlns:a16="http://schemas.microsoft.com/office/drawing/2014/main" val="647714520"/>
                    </a:ext>
                  </a:extLst>
                </a:gridCol>
              </a:tblGrid>
              <a:tr h="5730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/>
                        <a:t>Journal, Issue / Publication No</a:t>
                      </a:r>
                      <a:endParaRPr lang="en-IN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/>
                        <a:t> Title &amp; Author </a:t>
                      </a:r>
                      <a:endParaRPr lang="en-IN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/>
                        <a:t>Description</a:t>
                      </a:r>
                      <a:endParaRPr lang="en-IN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spc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spc="0" dirty="0"/>
                        <a:t>Techniques used/</a:t>
                      </a:r>
                      <a:r>
                        <a:rPr lang="en-IN" sz="1600" spc="0" baseline="0" dirty="0"/>
                        <a:t> referred</a:t>
                      </a:r>
                      <a:endParaRPr lang="en-IN" sz="1600" spc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International Journal of Agricultural and Environmental Information Systems ,</a:t>
                      </a:r>
                      <a:r>
                        <a:rPr lang="en-IN" sz="1400" baseline="0" dirty="0"/>
                        <a:t> </a:t>
                      </a:r>
                      <a:r>
                        <a:rPr lang="en-IN" sz="1400" dirty="0"/>
                        <a:t>Volume 7, Issue 3, July-September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Two-Level Classifier Ensembles for Coffee Rust Estimation in Colombian Crops</a:t>
                      </a:r>
                    </a:p>
                    <a:p>
                      <a:pPr algn="ctr"/>
                      <a:r>
                        <a:rPr lang="en-IN" sz="1400" dirty="0"/>
                        <a:t>Author - David Camilo Corrales et. 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Proposed classifier ensembles for coffee rust estimation </a:t>
                      </a:r>
                      <a:r>
                        <a:rPr lang="en-IN" sz="1400" dirty="0"/>
                        <a:t>in Colombian crops.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The dataset is composed </a:t>
                      </a:r>
                      <a:r>
                        <a:rPr lang="en-IN" sz="1400" b="1" dirty="0"/>
                        <a:t>of 13 attributes that are divided in 3 categories</a:t>
                      </a:r>
                      <a:r>
                        <a:rPr lang="en-IN" sz="1400" dirty="0"/>
                        <a:t>: </a:t>
                      </a:r>
                    </a:p>
                    <a:p>
                      <a:pPr algn="ctr"/>
                      <a:r>
                        <a:rPr lang="en-IN" sz="1400" b="1" dirty="0"/>
                        <a:t>1) Weather conditions (6 attributes)</a:t>
                      </a:r>
                      <a:r>
                        <a:rPr lang="en-IN" sz="1400" dirty="0"/>
                        <a:t>, </a:t>
                      </a:r>
                    </a:p>
                    <a:p>
                      <a:pPr algn="ctr"/>
                      <a:r>
                        <a:rPr lang="en-IN" sz="1400" b="1" dirty="0"/>
                        <a:t>2) Physic crop properties (3 attributes)</a:t>
                      </a:r>
                    </a:p>
                    <a:p>
                      <a:pPr algn="ctr"/>
                      <a:r>
                        <a:rPr lang="en-IN" sz="1400" b="1" dirty="0"/>
                        <a:t>3) Crop management (4 attributes)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Neural Networks, Regression Tree and Support Vector Regression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0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Sixth European Workshop on Probabilistic Graphical Models, Granada, Spain,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Prediction of Coﬀee Rust Disease Using Bayesian Networks</a:t>
                      </a:r>
                    </a:p>
                    <a:p>
                      <a:pPr algn="ctr"/>
                      <a:r>
                        <a:rPr lang="en-IN" sz="1400" dirty="0"/>
                        <a:t>Author</a:t>
                      </a:r>
                      <a:r>
                        <a:rPr lang="en-IN" sz="1400" baseline="0" dirty="0"/>
                        <a:t> -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P´erez-Ariza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et. 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Presented an agricultural case study </a:t>
                      </a:r>
                      <a:r>
                        <a:rPr lang="en-IN" sz="1400" b="1" dirty="0"/>
                        <a:t>for learning Bayesian networks (BNs)</a:t>
                      </a:r>
                      <a:r>
                        <a:rPr lang="en-IN" sz="1400" b="1" baseline="0" dirty="0"/>
                        <a:t> for</a:t>
                      </a:r>
                      <a:r>
                        <a:rPr lang="en-IN" sz="1400" b="1" dirty="0"/>
                        <a:t> prediction of coﬀee rust.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sz="1400" b="0" dirty="0"/>
                        <a:t>Dataset</a:t>
                      </a:r>
                      <a:r>
                        <a:rPr lang="en-IN" sz="1400" b="0" baseline="0" dirty="0"/>
                        <a:t> comprises:</a:t>
                      </a:r>
                      <a:endParaRPr lang="en-IN" sz="1400" b="0" dirty="0"/>
                    </a:p>
                    <a:p>
                      <a:pPr marL="0" indent="0" algn="ctr">
                        <a:buNone/>
                      </a:pPr>
                      <a:r>
                        <a:rPr lang="en-IN" sz="1400" b="1" dirty="0"/>
                        <a:t>1) monthly information of the incidence of the coﬀee rust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IN" sz="1400" b="1" dirty="0"/>
                        <a:t>2)  a daily summary of all the weather observations taken that day.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 Bayesian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0442"/>
                  </a:ext>
                </a:extLst>
              </a:tr>
              <a:tr h="13280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International Journal on Ecological Modelling and Systems Ecology</a:t>
                      </a:r>
                      <a:r>
                        <a:rPr lang="en-IN" sz="1400" baseline="0" dirty="0"/>
                        <a:t>, Vol 197, Issue 3, 2006, Pages- 431-447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The intensity of a coffee rust epidemic is dependent</a:t>
                      </a:r>
                      <a:r>
                        <a:rPr lang="en-IN" sz="1400" baseline="0" dirty="0"/>
                        <a:t> on the production situation</a:t>
                      </a:r>
                    </a:p>
                    <a:p>
                      <a:pPr algn="ctr"/>
                      <a:r>
                        <a:rPr lang="en-IN" sz="1400" baseline="0" dirty="0"/>
                        <a:t>Author – J. </a:t>
                      </a:r>
                      <a:r>
                        <a:rPr lang="en-IN" sz="1400" baseline="0" dirty="0" err="1"/>
                        <a:t>Avelino</a:t>
                      </a:r>
                      <a:r>
                        <a:rPr lang="en-IN" sz="1400" baseline="0" dirty="0"/>
                        <a:t> et. 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They</a:t>
                      </a:r>
                      <a:r>
                        <a:rPr lang="en-IN" sz="1400" b="1" baseline="0" dirty="0"/>
                        <a:t> focus on coffee tree characteristics, crop management patterns, and the environment and show that a link can be found between certain production situations and intensity of coffee leaf rust.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sz="1400" b="1" dirty="0"/>
                        <a:t>Did</a:t>
                      </a:r>
                      <a:r>
                        <a:rPr lang="en-IN" sz="1400" b="1" baseline="0" dirty="0"/>
                        <a:t> a survey on 73 plots.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IN" sz="1400" b="1" baseline="0" dirty="0"/>
                        <a:t>Plots had 170 coffee trees on average.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IN" sz="1400" b="1" baseline="0" dirty="0"/>
                        <a:t>Five coffee trees were marked and on each of the trees 3 branches were identified and a large number of variables were recorded.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Correspondence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0313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0109" y="595246"/>
            <a:ext cx="993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9092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                                                                      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599" y="1588440"/>
          <a:ext cx="11734799" cy="38135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0782">
                  <a:extLst>
                    <a:ext uri="{9D8B030D-6E8A-4147-A177-3AD203B41FA5}">
                      <a16:colId xmlns:a16="http://schemas.microsoft.com/office/drawing/2014/main" val="1671225236"/>
                    </a:ext>
                  </a:extLst>
                </a:gridCol>
                <a:gridCol w="1847000">
                  <a:extLst>
                    <a:ext uri="{9D8B030D-6E8A-4147-A177-3AD203B41FA5}">
                      <a16:colId xmlns:a16="http://schemas.microsoft.com/office/drawing/2014/main" val="2873269266"/>
                    </a:ext>
                  </a:extLst>
                </a:gridCol>
              </a:tblGrid>
              <a:tr h="6436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Journal, Issue / Publication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Title &amp; Author 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Techniques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48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Expert Systems with Applications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Volume 38, Issue 11, October 2011, Pages 14276-14283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Using nondeterministic learners to alert on coffee rust disease</a:t>
                      </a:r>
                    </a:p>
                    <a:p>
                      <a:pPr algn="ctr"/>
                      <a:r>
                        <a:rPr lang="pt-BR" sz="1400" dirty="0"/>
                        <a:t>Author - Oscar Luaces  et. 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 the application studied, the </a:t>
                      </a:r>
                      <a:r>
                        <a:rPr lang="en-IN" sz="1400" b="1" dirty="0"/>
                        <a:t>aim was to alert on high incidences of coffee rust, by learning functions able to predict whether the value of a continuous target variable will be greater than a given</a:t>
                      </a:r>
                      <a:r>
                        <a:rPr lang="en-IN" sz="1400" b="1" baseline="0" dirty="0"/>
                        <a:t> threshold</a:t>
                      </a:r>
                      <a:r>
                        <a:rPr lang="en-IN" sz="1400" baseline="0" dirty="0"/>
                        <a:t>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Dataset comprises of </a:t>
                      </a:r>
                    </a:p>
                    <a:p>
                      <a:pPr algn="ctr"/>
                      <a:r>
                        <a:rPr lang="en-IN" sz="1400" b="1" dirty="0"/>
                        <a:t>1) monthly accounts of incidence of disease on an experimental farm in Brazil</a:t>
                      </a:r>
                      <a:r>
                        <a:rPr lang="en-IN" sz="1400" dirty="0"/>
                        <a:t>,</a:t>
                      </a:r>
                    </a:p>
                    <a:p>
                      <a:pPr algn="ctr"/>
                      <a:r>
                        <a:rPr lang="en-IN" sz="1400" b="1" baseline="0" dirty="0"/>
                        <a:t> 2) weather conditions</a:t>
                      </a:r>
                      <a:endParaRPr lang="en-IN" sz="1400" baseline="0" dirty="0"/>
                    </a:p>
                    <a:p>
                      <a:pPr algn="ctr"/>
                      <a:r>
                        <a:rPr lang="en-IN" sz="1400" b="1" baseline="0" dirty="0"/>
                        <a:t>3) fruit load of the plantation</a:t>
                      </a:r>
                    </a:p>
                    <a:p>
                      <a:pPr algn="ctr"/>
                      <a:r>
                        <a:rPr lang="en-IN" sz="1400" b="1" baseline="0" dirty="0"/>
                        <a:t>4) spacing between plants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Support vector regression, Logistic regression, support</a:t>
                      </a:r>
                      <a:r>
                        <a:rPr lang="en-IN" sz="1400" b="1" baseline="0" dirty="0"/>
                        <a:t> vector machines multi class classification.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3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journal </a:t>
                      </a:r>
                      <a:r>
                        <a:rPr lang="en-IN" sz="1400" dirty="0" err="1"/>
                        <a:t>Ingeniería</a:t>
                      </a:r>
                      <a:r>
                        <a:rPr lang="en-IN" sz="1400" dirty="0"/>
                        <a:t> y Universidad, </a:t>
                      </a:r>
                      <a:r>
                        <a:rPr lang="en-IN" sz="1400" dirty="0" err="1"/>
                        <a:t>Pontificia</a:t>
                      </a:r>
                      <a:r>
                        <a:rPr lang="en-IN" sz="1400" dirty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Vol 19, No 1 (2015), pp- 207-228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Towards Detecting Crop Diseases and Pest by Supervised Learning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Author - David Camilo Corrales et. 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Presented an overview of supervised learning algorithms commonly used</a:t>
                      </a:r>
                      <a:r>
                        <a:rPr lang="en-IN" sz="1400" dirty="0"/>
                        <a:t> in agriculture for the detection of pests.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Decision trees, Bayesian</a:t>
                      </a:r>
                      <a:r>
                        <a:rPr lang="en-IN" sz="1400" b="1" baseline="0" dirty="0"/>
                        <a:t> Networks, artificial neural networks, support vector machines, K-nearest neighbour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37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599" y="772818"/>
            <a:ext cx="687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22440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653F38-F0EE-4A2B-8E70-BC5C525B8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47732"/>
              </p:ext>
            </p:extLst>
          </p:nvPr>
        </p:nvGraphicFramePr>
        <p:xfrm>
          <a:off x="180109" y="1302583"/>
          <a:ext cx="11831780" cy="4776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7820">
                  <a:extLst>
                    <a:ext uri="{9D8B030D-6E8A-4147-A177-3AD203B41FA5}">
                      <a16:colId xmlns:a16="http://schemas.microsoft.com/office/drawing/2014/main" val="272905787"/>
                    </a:ext>
                  </a:extLst>
                </a:gridCol>
                <a:gridCol w="2033426">
                  <a:extLst>
                    <a:ext uri="{9D8B030D-6E8A-4147-A177-3AD203B41FA5}">
                      <a16:colId xmlns:a16="http://schemas.microsoft.com/office/drawing/2014/main" val="647714520"/>
                    </a:ext>
                  </a:extLst>
                </a:gridCol>
              </a:tblGrid>
              <a:tr h="441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/>
                        <a:t>Journal</a:t>
                      </a:r>
                      <a:endParaRPr lang="en-IN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/>
                        <a:t> Title &amp; Author </a:t>
                      </a:r>
                      <a:endParaRPr lang="en-IN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0" dirty="0"/>
                        <a:t>Description</a:t>
                      </a:r>
                      <a:endParaRPr lang="en-IN" sz="16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spc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spc="0" dirty="0"/>
                        <a:t>Techniques used/</a:t>
                      </a:r>
                      <a:r>
                        <a:rPr lang="en-IN" sz="1600" spc="0" baseline="0" dirty="0"/>
                        <a:t> referred</a:t>
                      </a:r>
                      <a:endParaRPr lang="en-IN" sz="1600" spc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/>
                        <a:t>arXiv</a:t>
                      </a:r>
                      <a:r>
                        <a:rPr lang="en-IN" sz="1400" dirty="0"/>
                        <a:t>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 Critical Review of Recurrent Neural Networks for Sequence Learning - Zachary C. Lipton, John Berkowitz, Charles Elkan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Have provided a review of the state of the art together with a historical perspective of recurrent neural networks</a:t>
                      </a:r>
                      <a:r>
                        <a:rPr lang="en-IN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None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RNN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075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Supervised sequence labelling with recurrent neural networks – Alex Graves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Book on sequence labelling using RNN and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 RNN, 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0442"/>
                  </a:ext>
                </a:extLst>
              </a:tr>
              <a:tr h="10130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arXiv</a:t>
                      </a:r>
                      <a:r>
                        <a:rPr lang="en-IN" sz="1400" dirty="0"/>
                        <a:t>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Recurrent Neural Network Regularization – </a:t>
                      </a:r>
                      <a:r>
                        <a:rPr lang="en-IN" sz="1400" dirty="0" err="1"/>
                        <a:t>Wojciech</a:t>
                      </a:r>
                      <a:r>
                        <a:rPr lang="en-IN" sz="1400" dirty="0"/>
                        <a:t> Zaremba et.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Presented dropout regularization for Recurrent Neural Networks.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sz="1400" b="0" dirty="0"/>
                        <a:t>Penn Tree Bank Dataset.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03138"/>
                  </a:ext>
                </a:extLst>
              </a:tr>
              <a:tr h="10130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arXiv</a:t>
                      </a:r>
                      <a:r>
                        <a:rPr lang="en-IN" sz="1400" dirty="0"/>
                        <a:t>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LSTM: A Search Space Odyssey – Klaus </a:t>
                      </a:r>
                      <a:r>
                        <a:rPr lang="en-IN" sz="1400" dirty="0" err="1"/>
                        <a:t>Greff</a:t>
                      </a:r>
                      <a:r>
                        <a:rPr lang="en-IN" sz="1400" dirty="0"/>
                        <a:t> et.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Large scale analysis of eight LSTM variants on three tasks. </a:t>
                      </a:r>
                    </a:p>
                    <a:p>
                      <a:pPr algn="ctr"/>
                      <a:r>
                        <a:rPr lang="en-IN" sz="1400" b="1" dirty="0"/>
                        <a:t>Guidelines for hyperparameter tuning.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arenR"/>
                      </a:pPr>
                      <a:r>
                        <a:rPr lang="en-IN" sz="1400" b="0" dirty="0"/>
                        <a:t>TIMIT dataset</a:t>
                      </a: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IN" sz="1400" b="0" dirty="0"/>
                        <a:t>IAM online dataset</a:t>
                      </a: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IN" sz="1400" b="0" dirty="0"/>
                        <a:t>JSB chorales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855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D3BD02-F8D5-4369-B6DF-2729D61404DE}"/>
              </a:ext>
            </a:extLst>
          </p:cNvPr>
          <p:cNvSpPr txBox="1"/>
          <p:nvPr/>
        </p:nvSpPr>
        <p:spPr>
          <a:xfrm>
            <a:off x="180109" y="614820"/>
            <a:ext cx="687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81949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739092"/>
                <a:ext cx="12191998" cy="241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VAR models (vector autoregressive models) are used for multiple time series analysis. The structure is that each variable is a linear function of past lags of itself and past lags of the other variables.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Below example shows a VAR(1) with k variables.</a:t>
                </a:r>
              </a:p>
              <a:p>
                <a:endParaRPr lang="en-IN" dirty="0"/>
              </a:p>
              <a:p>
                <a:r>
                  <a:rPr lang="en-IN" dirty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    =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    +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𝑎𝑘𝑘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 +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39092"/>
                <a:ext cx="12191998" cy="2411109"/>
              </a:xfrm>
              <a:prstGeom prst="rect">
                <a:avLst/>
              </a:prstGeom>
              <a:blipFill>
                <a:blip r:embed="rId2"/>
                <a:stretch>
                  <a:fillRect l="-200" t="-758" r="-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81314" y="747119"/>
            <a:ext cx="411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Vector Auto regression (VAR)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464554"/>
            <a:ext cx="1093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this case k =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Order selection: Used the Schwartz criteria for VAR order selection which gave the order of the lag to be 1.</a:t>
            </a:r>
          </a:p>
        </p:txBody>
      </p:sp>
    </p:spTree>
    <p:extLst>
      <p:ext uri="{BB962C8B-B14F-4D97-AF65-F5344CB8AC3E}">
        <p14:creationId xmlns:p14="http://schemas.microsoft.com/office/powerpoint/2010/main" val="342702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21</a:t>
            </a:r>
            <a:r>
              <a:rPr lang="en-IN" sz="1400" baseline="30000" dirty="0"/>
              <a:t>st</a:t>
            </a:r>
            <a:r>
              <a:rPr lang="en-IN" sz="1400" dirty="0"/>
              <a:t> June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491" y="3107400"/>
            <a:ext cx="682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long short-term memory (LSTM)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BCB8C-3453-4223-8198-9BDCBC74CFD7}"/>
              </a:ext>
            </a:extLst>
          </p:cNvPr>
          <p:cNvSpPr txBox="1"/>
          <p:nvPr/>
        </p:nvSpPr>
        <p:spPr>
          <a:xfrm>
            <a:off x="48491" y="3758965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 LSTM has been successfully applied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captioning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99DEC-DCBE-4F97-B8E9-CE2859BEDC84}"/>
              </a:ext>
            </a:extLst>
          </p:cNvPr>
          <p:cNvSpPr txBox="1"/>
          <p:nvPr/>
        </p:nvSpPr>
        <p:spPr>
          <a:xfrm>
            <a:off x="48491" y="741221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Recurrent Neural networks (RNN)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4EF81-3FD5-42E9-AB2B-B22B088235F3}"/>
              </a:ext>
            </a:extLst>
          </p:cNvPr>
          <p:cNvSpPr txBox="1"/>
          <p:nvPr/>
        </p:nvSpPr>
        <p:spPr>
          <a:xfrm>
            <a:off x="48491" y="1223699"/>
            <a:ext cx="760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architecture for sequence learning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are self connected across time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IN" dirty="0"/>
              <a:t>uffers from vanishing and exploding gradients problem over long time lags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70408B-88A4-4FAD-8FED-CF515CB07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56" y="925887"/>
            <a:ext cx="1952898" cy="2257740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57ABFA-23B9-4019-A3EA-27A020E5C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89" y="2773532"/>
            <a:ext cx="4277322" cy="33056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E6D72E-7E45-40AF-A920-4012F2930979}"/>
              </a:ext>
            </a:extLst>
          </p:cNvPr>
          <p:cNvSpPr txBox="1"/>
          <p:nvPr/>
        </p:nvSpPr>
        <p:spPr>
          <a:xfrm>
            <a:off x="10226467" y="5445377"/>
            <a:ext cx="195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A critical review of recurrent neural networks,  Lipton et. al.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4416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1723</Words>
  <Application>Microsoft Office PowerPoint</Application>
  <PresentationFormat>Widescreen</PresentationFormat>
  <Paragraphs>377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Amitabh Gunjan</dc:creator>
  <cp:lastModifiedBy>Amitabh Gunjan</cp:lastModifiedBy>
  <cp:revision>158</cp:revision>
  <dcterms:created xsi:type="dcterms:W3CDTF">2018-06-19T05:06:02Z</dcterms:created>
  <dcterms:modified xsi:type="dcterms:W3CDTF">2018-06-24T08:08:02Z</dcterms:modified>
</cp:coreProperties>
</file>