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73" r:id="rId5"/>
    <p:sldId id="267" r:id="rId6"/>
    <p:sldId id="272" r:id="rId7"/>
    <p:sldId id="268" r:id="rId8"/>
    <p:sldId id="269" r:id="rId9"/>
    <p:sldId id="274" r:id="rId10"/>
    <p:sldId id="275" r:id="rId11"/>
    <p:sldId id="27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A811-0586-4E08-92CA-394BC1FA2AE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19FE0-86F2-4846-A408-A8E1001AB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5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7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33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1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1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5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6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0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2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1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DC44-18EF-4688-8E6A-A3C1ECA05276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7E3D-73E5-40C2-98EC-54B8C44F0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5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40442"/>
            <a:ext cx="9739745" cy="1305776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PREDICTION OF INCIDENCE AND </a:t>
            </a:r>
          </a:p>
          <a:p>
            <a:r>
              <a:rPr lang="en-IN" sz="3600" u="sng" dirty="0" smtClean="0">
                <a:solidFill>
                  <a:schemeClr val="accent2">
                    <a:lumMod val="75000"/>
                  </a:schemeClr>
                </a:solidFill>
              </a:rPr>
              <a:t>SEVERITY OF COFFEE LEAF RUST </a:t>
            </a:r>
            <a:endParaRPr lang="en-IN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0553" y="3185217"/>
            <a:ext cx="401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Under the </a:t>
            </a:r>
            <a:r>
              <a:rPr lang="en-IN" u="sng" dirty="0"/>
              <a:t>g</a:t>
            </a:r>
            <a:r>
              <a:rPr lang="en-IN" u="sng" dirty="0" smtClean="0"/>
              <a:t>uidance </a:t>
            </a:r>
            <a:r>
              <a:rPr lang="en-IN" u="sng" dirty="0"/>
              <a:t>o</a:t>
            </a:r>
            <a:r>
              <a:rPr lang="en-IN" u="sng" dirty="0" smtClean="0"/>
              <a:t>f </a:t>
            </a:r>
          </a:p>
          <a:p>
            <a:pPr algn="ctr"/>
            <a:endParaRPr lang="en-IN" u="sng" dirty="0" smtClean="0"/>
          </a:p>
          <a:p>
            <a:pPr algn="ctr"/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Chiranjit</a:t>
            </a:r>
            <a:r>
              <a:rPr lang="en-IN" dirty="0" smtClean="0"/>
              <a:t> </a:t>
            </a:r>
            <a:r>
              <a:rPr lang="en-IN" dirty="0" err="1" smtClean="0"/>
              <a:t>Mukhopadhyay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898073" y="4731786"/>
            <a:ext cx="199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By:</a:t>
            </a:r>
          </a:p>
          <a:p>
            <a:pPr algn="ctr"/>
            <a:endParaRPr lang="en-IN" u="sng" dirty="0" smtClean="0"/>
          </a:p>
          <a:p>
            <a:pPr algn="ctr"/>
            <a:r>
              <a:rPr lang="en-IN" dirty="0" smtClean="0"/>
              <a:t>Amitabh </a:t>
            </a:r>
            <a:r>
              <a:rPr lang="en-IN" dirty="0" err="1" smtClean="0"/>
              <a:t>Gunjan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465127" y="4731786"/>
            <a:ext cx="220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Organisation:</a:t>
            </a:r>
          </a:p>
          <a:p>
            <a:pPr algn="ctr"/>
            <a:endParaRPr lang="en-IN" u="sng" dirty="0" smtClean="0"/>
          </a:p>
          <a:p>
            <a:pPr algn="ctr"/>
            <a:r>
              <a:rPr lang="en-IN" dirty="0" err="1"/>
              <a:t>e</a:t>
            </a:r>
            <a:r>
              <a:rPr lang="en-IN" dirty="0" err="1" smtClean="0"/>
              <a:t>ka</a:t>
            </a:r>
            <a:r>
              <a:rPr lang="en-IN" dirty="0" smtClean="0"/>
              <a:t> Analytics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" y="3824771"/>
            <a:ext cx="6011114" cy="2021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78" y="3824772"/>
            <a:ext cx="6039693" cy="2132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272"/>
            <a:ext cx="11970326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8873" y="748145"/>
            <a:ext cx="490450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1400" dirty="0" smtClean="0"/>
              <a:t>normality(VarS795)</a:t>
            </a:r>
          </a:p>
          <a:p>
            <a:r>
              <a:rPr lang="en-IN" sz="1400" dirty="0" smtClean="0"/>
              <a:t>$JB</a:t>
            </a:r>
          </a:p>
          <a:p>
            <a:endParaRPr lang="en-IN" sz="1400" dirty="0" smtClean="0"/>
          </a:p>
          <a:p>
            <a:r>
              <a:rPr lang="en-IN" sz="1400" dirty="0" smtClean="0"/>
              <a:t>	JB-Test (multivariate)</a:t>
            </a:r>
          </a:p>
          <a:p>
            <a:endParaRPr lang="en-IN" sz="1400" dirty="0" smtClean="0"/>
          </a:p>
          <a:p>
            <a:r>
              <a:rPr lang="en-IN" sz="1400" dirty="0" smtClean="0"/>
              <a:t>data:  Residuals of VAR object x</a:t>
            </a:r>
          </a:p>
          <a:p>
            <a:r>
              <a:rPr lang="en-IN" sz="1400" dirty="0" smtClean="0"/>
              <a:t>Chi-squared = 1400.9, </a:t>
            </a:r>
            <a:r>
              <a:rPr lang="en-IN" sz="1400" dirty="0" err="1" smtClean="0"/>
              <a:t>df</a:t>
            </a:r>
            <a:r>
              <a:rPr lang="en-IN" sz="1400" dirty="0" smtClean="0"/>
              <a:t> = 16, p-value &lt; 2.2e-16</a:t>
            </a:r>
          </a:p>
          <a:p>
            <a:endParaRPr lang="en-IN" sz="1400" dirty="0" smtClean="0"/>
          </a:p>
          <a:p>
            <a:endParaRPr lang="en-IN" sz="1400" dirty="0" smtClean="0"/>
          </a:p>
          <a:p>
            <a:r>
              <a:rPr lang="en-IN" sz="1400" dirty="0" smtClean="0"/>
              <a:t>$Skewness</a:t>
            </a:r>
          </a:p>
          <a:p>
            <a:endParaRPr lang="en-IN" sz="1400" dirty="0" smtClean="0"/>
          </a:p>
          <a:p>
            <a:r>
              <a:rPr lang="en-IN" sz="1400" dirty="0" smtClean="0"/>
              <a:t>	Skewness only (multivariate)</a:t>
            </a:r>
          </a:p>
          <a:p>
            <a:endParaRPr lang="en-IN" sz="1400" dirty="0" smtClean="0"/>
          </a:p>
          <a:p>
            <a:r>
              <a:rPr lang="en-IN" sz="1400" dirty="0" smtClean="0"/>
              <a:t>data:  Residuals of VAR object x</a:t>
            </a:r>
          </a:p>
          <a:p>
            <a:r>
              <a:rPr lang="en-IN" sz="1400" dirty="0" smtClean="0"/>
              <a:t>Chi-squared = 90.256, </a:t>
            </a:r>
            <a:r>
              <a:rPr lang="en-IN" sz="1400" dirty="0" err="1" smtClean="0"/>
              <a:t>df</a:t>
            </a:r>
            <a:r>
              <a:rPr lang="en-IN" sz="1400" dirty="0" smtClean="0"/>
              <a:t> = 8, p-value = 4.441e-16</a:t>
            </a:r>
          </a:p>
          <a:p>
            <a:endParaRPr lang="en-IN" sz="1400" dirty="0" smtClean="0"/>
          </a:p>
          <a:p>
            <a:endParaRPr lang="en-IN" sz="1400" dirty="0" smtClean="0"/>
          </a:p>
          <a:p>
            <a:r>
              <a:rPr lang="en-IN" sz="1400" dirty="0" smtClean="0"/>
              <a:t>$Kurtosis</a:t>
            </a:r>
          </a:p>
          <a:p>
            <a:endParaRPr lang="en-IN" sz="1400" dirty="0" smtClean="0"/>
          </a:p>
          <a:p>
            <a:r>
              <a:rPr lang="en-IN" sz="1400" dirty="0" smtClean="0"/>
              <a:t>	Kurtosis only (multivariate)</a:t>
            </a:r>
          </a:p>
          <a:p>
            <a:endParaRPr lang="en-IN" sz="1400" dirty="0" smtClean="0"/>
          </a:p>
          <a:p>
            <a:r>
              <a:rPr lang="en-IN" sz="1400" dirty="0" smtClean="0"/>
              <a:t>data:  Residuals of VAR object x</a:t>
            </a:r>
          </a:p>
          <a:p>
            <a:r>
              <a:rPr lang="en-IN" sz="1400" dirty="0" smtClean="0"/>
              <a:t>Chi-squared = 1310.6, </a:t>
            </a:r>
            <a:r>
              <a:rPr lang="en-IN" sz="1400" dirty="0" err="1" smtClean="0"/>
              <a:t>df</a:t>
            </a:r>
            <a:r>
              <a:rPr lang="en-IN" sz="1400" dirty="0" smtClean="0"/>
              <a:t> = 8, p-value &lt; 2.2e-16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45381" y="748145"/>
            <a:ext cx="2452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/>
          </a:p>
          <a:p>
            <a:r>
              <a:rPr lang="en-IN" sz="1400" dirty="0" smtClean="0"/>
              <a:t>Portmanteau Test (asymptotic)</a:t>
            </a:r>
          </a:p>
          <a:p>
            <a:endParaRPr lang="en-IN" sz="1400" dirty="0" smtClean="0"/>
          </a:p>
          <a:p>
            <a:r>
              <a:rPr lang="en-IN" sz="1400" dirty="0" smtClean="0"/>
              <a:t>data:  Residuals of VAR object x</a:t>
            </a:r>
          </a:p>
          <a:p>
            <a:r>
              <a:rPr lang="en-IN" sz="1400" dirty="0" smtClean="0"/>
              <a:t>Chi-squared = 1240, </a:t>
            </a:r>
            <a:r>
              <a:rPr lang="en-IN" sz="1400" dirty="0" err="1" smtClean="0"/>
              <a:t>df</a:t>
            </a:r>
            <a:r>
              <a:rPr lang="en-IN" sz="1400" dirty="0" smtClean="0"/>
              <a:t> = 960, p-value = 2.167e-09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656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"/>
            <a:ext cx="12191999" cy="51893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17027"/>
              </p:ext>
            </p:extLst>
          </p:nvPr>
        </p:nvGraphicFramePr>
        <p:xfrm>
          <a:off x="1731814" y="751285"/>
          <a:ext cx="10127675" cy="126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535">
                  <a:extLst>
                    <a:ext uri="{9D8B030D-6E8A-4147-A177-3AD203B41FA5}">
                      <a16:colId xmlns:a16="http://schemas.microsoft.com/office/drawing/2014/main" val="980897678"/>
                    </a:ext>
                  </a:extLst>
                </a:gridCol>
                <a:gridCol w="2025535">
                  <a:extLst>
                    <a:ext uri="{9D8B030D-6E8A-4147-A177-3AD203B41FA5}">
                      <a16:colId xmlns:a16="http://schemas.microsoft.com/office/drawing/2014/main" val="265527692"/>
                    </a:ext>
                  </a:extLst>
                </a:gridCol>
                <a:gridCol w="2025535">
                  <a:extLst>
                    <a:ext uri="{9D8B030D-6E8A-4147-A177-3AD203B41FA5}">
                      <a16:colId xmlns:a16="http://schemas.microsoft.com/office/drawing/2014/main" val="3795792893"/>
                    </a:ext>
                  </a:extLst>
                </a:gridCol>
                <a:gridCol w="2025535">
                  <a:extLst>
                    <a:ext uri="{9D8B030D-6E8A-4147-A177-3AD203B41FA5}">
                      <a16:colId xmlns:a16="http://schemas.microsoft.com/office/drawing/2014/main" val="2336633376"/>
                    </a:ext>
                  </a:extLst>
                </a:gridCol>
                <a:gridCol w="2025535">
                  <a:extLst>
                    <a:ext uri="{9D8B030D-6E8A-4147-A177-3AD203B41FA5}">
                      <a16:colId xmlns:a16="http://schemas.microsoft.com/office/drawing/2014/main" val="1474850125"/>
                    </a:ext>
                  </a:extLst>
                </a:gridCol>
              </a:tblGrid>
              <a:tr h="4218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Variable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Actual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Forecasts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Lower bound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Upper bound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31998"/>
                  </a:ext>
                </a:extLst>
              </a:tr>
              <a:tr h="4218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Rust incidence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2.02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2.83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17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13640"/>
                  </a:ext>
                </a:extLst>
              </a:tr>
              <a:tr h="4218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Severity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4.96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6.41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4.05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8.78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2075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416" y="1153251"/>
            <a:ext cx="1180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Forecasts</a:t>
            </a:r>
            <a:r>
              <a:rPr lang="en-IN" dirty="0" smtClean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34" y="2806608"/>
            <a:ext cx="554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ROAD AHEAD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834" y="3578779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The next steps:</a:t>
            </a:r>
          </a:p>
          <a:p>
            <a:pPr marL="342900" indent="-342900">
              <a:buAutoNum type="alphaLcParenR"/>
            </a:pPr>
            <a:r>
              <a:rPr lang="en-IN" sz="1600" dirty="0" smtClean="0"/>
              <a:t>Fine tune the VAR model.</a:t>
            </a:r>
          </a:p>
          <a:p>
            <a:pPr marL="342900" indent="-342900">
              <a:buAutoNum type="alphaLcParenR"/>
            </a:pPr>
            <a:r>
              <a:rPr lang="en-IN" sz="1600" dirty="0" smtClean="0"/>
              <a:t>Replicate that has been done for all the four varieties.</a:t>
            </a:r>
          </a:p>
          <a:p>
            <a:pPr marL="342900" indent="-342900">
              <a:buFontTx/>
              <a:buAutoNum type="alphaLcParenR"/>
            </a:pPr>
            <a:r>
              <a:rPr lang="en-IN" sz="1600" dirty="0" smtClean="0"/>
              <a:t>Prediction using </a:t>
            </a:r>
            <a:r>
              <a:rPr lang="en-IN" sz="1600" b="1" dirty="0" smtClean="0"/>
              <a:t>machine learning techniques</a:t>
            </a:r>
          </a:p>
          <a:p>
            <a:pPr marL="342900" indent="-342900">
              <a:buFontTx/>
              <a:buAutoNum type="alphaLcParenR"/>
            </a:pPr>
            <a:r>
              <a:rPr lang="en-IN" sz="1600" b="1" dirty="0" smtClean="0"/>
              <a:t>Comparison of the two approaches and show how can VAR answer the questions that machine learning models could not answer.</a:t>
            </a:r>
          </a:p>
        </p:txBody>
      </p:sp>
    </p:spTree>
    <p:extLst>
      <p:ext uri="{BB962C8B-B14F-4D97-AF65-F5344CB8AC3E}">
        <p14:creationId xmlns:p14="http://schemas.microsoft.com/office/powerpoint/2010/main" val="6983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595745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04509" y="2845013"/>
            <a:ext cx="295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81891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9492" y="2252444"/>
            <a:ext cx="9144000" cy="1967489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AutoNum type="arabicParenR"/>
            </a:pPr>
            <a:r>
              <a:rPr lang="en-IN" dirty="0" smtClean="0"/>
              <a:t>INTRODUCTION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PROBLEM STATEMENT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LITERATURE </a:t>
            </a:r>
            <a:r>
              <a:rPr lang="en-IN" dirty="0"/>
              <a:t>SURVEY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DATA DESCRIPTION</a:t>
            </a:r>
            <a:endParaRPr lang="en-IN" dirty="0"/>
          </a:p>
          <a:p>
            <a:pPr marL="457200" indent="-457200" algn="l">
              <a:buAutoNum type="arabicParenR"/>
            </a:pPr>
            <a:r>
              <a:rPr lang="en-IN" dirty="0"/>
              <a:t>VAR MODELING</a:t>
            </a:r>
          </a:p>
          <a:p>
            <a:pPr marL="457200" indent="-457200" algn="l">
              <a:buAutoNum type="arabicParenR"/>
            </a:pPr>
            <a:r>
              <a:rPr lang="en-IN" dirty="0"/>
              <a:t>ROAD AHEAD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9492" y="1041470"/>
            <a:ext cx="36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56200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630437"/>
            <a:ext cx="8520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Leaf rust: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caused by a fungus called </a:t>
            </a:r>
            <a:r>
              <a:rPr lang="en-IN" sz="1600" dirty="0" err="1" smtClean="0"/>
              <a:t>Hemileia</a:t>
            </a:r>
            <a:r>
              <a:rPr lang="en-IN" sz="1600" dirty="0" smtClean="0"/>
              <a:t> </a:t>
            </a:r>
            <a:r>
              <a:rPr lang="en-IN" sz="1600" dirty="0" err="1"/>
              <a:t>V</a:t>
            </a:r>
            <a:r>
              <a:rPr lang="en-IN" sz="1600" dirty="0" err="1" smtClean="0"/>
              <a:t>astatrix</a:t>
            </a:r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Leads to premature fall of infected leaves.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Symptoms include appearance of spots on the upper leaf surface of plants</a:t>
            </a:r>
            <a:r>
              <a:rPr lang="en-IN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38" y="743024"/>
            <a:ext cx="3144980" cy="20783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830766"/>
            <a:ext cx="7439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Impacts: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Decreased quality and quantity of yield produced.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Increased cost to control and combat the disease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0945" y="863977"/>
            <a:ext cx="464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945" y="4073236"/>
            <a:ext cx="108342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Key definitions:</a:t>
            </a:r>
          </a:p>
          <a:p>
            <a:pPr marL="342900" indent="-342900">
              <a:buFontTx/>
              <a:buAutoNum type="alphaLcParenR"/>
            </a:pPr>
            <a:r>
              <a:rPr lang="en-IN" sz="1600" dirty="0" smtClean="0"/>
              <a:t>Rust incidence: </a:t>
            </a:r>
            <a:r>
              <a:rPr lang="en-IN" sz="1600" dirty="0"/>
              <a:t>(Number of infected leaves/Total number of leaves observed)*100</a:t>
            </a:r>
          </a:p>
          <a:p>
            <a:pPr marL="342900" indent="-342900">
              <a:buAutoNum type="alphaLcParenR"/>
            </a:pPr>
            <a:endParaRPr lang="en-IN" sz="1600" dirty="0" smtClean="0"/>
          </a:p>
          <a:p>
            <a:pPr marL="342900" indent="-342900">
              <a:buAutoNum type="alphaLcParenR"/>
            </a:pPr>
            <a:r>
              <a:rPr lang="en-IN" sz="1600" dirty="0" smtClean="0"/>
              <a:t>Severity: </a:t>
            </a:r>
            <a:r>
              <a:rPr lang="en-IN" sz="1600" dirty="0"/>
              <a:t>(Sum of severity ratings of all observed leaves</a:t>
            </a:r>
            <a:r>
              <a:rPr lang="en-IN" sz="1600" dirty="0" smtClean="0"/>
              <a:t>/(5</a:t>
            </a:r>
            <a:r>
              <a:rPr lang="en-IN" sz="1600" dirty="0"/>
              <a:t>* Total number of leaves observed</a:t>
            </a:r>
            <a:r>
              <a:rPr lang="en-IN" sz="1600" dirty="0" smtClean="0"/>
              <a:t>))*</a:t>
            </a:r>
            <a:r>
              <a:rPr lang="en-IN" sz="1600" dirty="0"/>
              <a:t>100</a:t>
            </a:r>
          </a:p>
          <a:p>
            <a:r>
              <a:rPr lang="en-IN" sz="1600" dirty="0"/>
              <a:t>           </a:t>
            </a:r>
            <a:r>
              <a:rPr lang="en-IN" sz="1600" dirty="0" smtClean="0"/>
              <a:t>                         </a:t>
            </a:r>
            <a:r>
              <a:rPr lang="en-IN" sz="1600" dirty="0"/>
              <a:t>Scale for grading of severity ranges from 0 to 5.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533405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" y="1564456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 smtClean="0"/>
              <a:t>Client of EKA analytics has coffee plantations which face the severe problem of leaf rust that leads to huge losses of yield.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 smtClean="0"/>
              <a:t>The client </a:t>
            </a:r>
            <a:r>
              <a:rPr lang="en-IN" sz="1600" b="1" dirty="0" smtClean="0"/>
              <a:t>had initiated an experimental trial </a:t>
            </a:r>
            <a:r>
              <a:rPr lang="en-IN" sz="1600" dirty="0" smtClean="0"/>
              <a:t>on one of the plantations and </a:t>
            </a:r>
            <a:r>
              <a:rPr lang="en-IN" sz="1600" b="1" dirty="0" smtClean="0"/>
              <a:t>recorded leaf rust incidence and severity on fortnightly</a:t>
            </a:r>
            <a:r>
              <a:rPr lang="en-IN" sz="1600" dirty="0" smtClean="0"/>
              <a:t> </a:t>
            </a:r>
            <a:r>
              <a:rPr lang="en-IN" sz="1600" b="1" dirty="0" smtClean="0"/>
              <a:t>basis</a:t>
            </a:r>
            <a:r>
              <a:rPr lang="en-IN" sz="1600" dirty="0" smtClean="0"/>
              <a:t> over the span of 8 years.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 smtClean="0"/>
              <a:t>They want </a:t>
            </a:r>
            <a:r>
              <a:rPr lang="en-IN" sz="1600" b="1" dirty="0" smtClean="0"/>
              <a:t>forewarning model on the outbreak of disease</a:t>
            </a:r>
            <a:r>
              <a:rPr lang="en-IN" sz="1600" dirty="0" smtClean="0"/>
              <a:t>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prstClr val="black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prstClr val="black"/>
                </a:solidFill>
              </a:rPr>
              <a:t>The </a:t>
            </a:r>
            <a:r>
              <a:rPr lang="en-IN" sz="1600" b="1" dirty="0" smtClean="0">
                <a:solidFill>
                  <a:prstClr val="black"/>
                </a:solidFill>
              </a:rPr>
              <a:t>aim of this project is to predict </a:t>
            </a:r>
            <a:r>
              <a:rPr lang="en-IN" sz="1600" b="1" dirty="0">
                <a:solidFill>
                  <a:prstClr val="black"/>
                </a:solidFill>
              </a:rPr>
              <a:t>coffee leaf rust </a:t>
            </a:r>
            <a:r>
              <a:rPr lang="en-IN" sz="1600" b="1" dirty="0" smtClean="0">
                <a:solidFill>
                  <a:prstClr val="black"/>
                </a:solidFill>
              </a:rPr>
              <a:t>incidence and severity.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4691" y="918125"/>
            <a:ext cx="1144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27"/>
            <a:ext cx="12192000" cy="585677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316038"/>
            <a:ext cx="9144000" cy="165576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42149"/>
              </p:ext>
            </p:extLst>
          </p:nvPr>
        </p:nvGraphicFramePr>
        <p:xfrm>
          <a:off x="180109" y="1266073"/>
          <a:ext cx="11831780" cy="490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7820">
                  <a:extLst>
                    <a:ext uri="{9D8B030D-6E8A-4147-A177-3AD203B41FA5}">
                      <a16:colId xmlns:a16="http://schemas.microsoft.com/office/drawing/2014/main" val="272905787"/>
                    </a:ext>
                  </a:extLst>
                </a:gridCol>
                <a:gridCol w="2033426">
                  <a:extLst>
                    <a:ext uri="{9D8B030D-6E8A-4147-A177-3AD203B41FA5}">
                      <a16:colId xmlns:a16="http://schemas.microsoft.com/office/drawing/2014/main" val="647714520"/>
                    </a:ext>
                  </a:extLst>
                </a:gridCol>
              </a:tblGrid>
              <a:tr h="5730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 smtClean="0"/>
                        <a:t>Journal, Issue / Publication No</a:t>
                      </a:r>
                      <a:endParaRPr lang="en-IN" sz="1600" spc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 smtClean="0"/>
                        <a:t> Title &amp; Author </a:t>
                      </a:r>
                      <a:endParaRPr lang="en-IN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 smtClean="0"/>
                        <a:t>Description</a:t>
                      </a:r>
                      <a:endParaRPr lang="en-IN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spc="0" dirty="0" smtClean="0"/>
                        <a:t>Dataset</a:t>
                      </a:r>
                      <a:endParaRPr lang="en-IN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spc="0" dirty="0" smtClean="0"/>
                        <a:t>Techniques used/</a:t>
                      </a:r>
                      <a:r>
                        <a:rPr lang="en-IN" sz="1600" spc="0" baseline="0" dirty="0" smtClean="0"/>
                        <a:t> referred</a:t>
                      </a:r>
                      <a:endParaRPr lang="en-IN" sz="1600" spc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International Journal of Agricultural and Environmental Information Systems ,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Volume 7, Issue 3, July-September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Two-Level Classifier Ensembles for Coffee Rust Estimation in Colombian Crops</a:t>
                      </a:r>
                    </a:p>
                    <a:p>
                      <a:pPr algn="ctr"/>
                      <a:r>
                        <a:rPr lang="en-IN" sz="1400" dirty="0" smtClean="0"/>
                        <a:t>Author - David Camilo Corrales et. al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Proposed classifier ensembles for coffee rust estimation </a:t>
                      </a:r>
                      <a:r>
                        <a:rPr lang="en-IN" sz="1400" dirty="0" smtClean="0"/>
                        <a:t>in Colombian crops.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 The dataset is composed </a:t>
                      </a:r>
                      <a:r>
                        <a:rPr lang="en-IN" sz="1400" b="1" dirty="0" smtClean="0"/>
                        <a:t>of 13 attributes that are divided in 3 categories</a:t>
                      </a:r>
                      <a:r>
                        <a:rPr lang="en-IN" sz="1400" dirty="0" smtClean="0"/>
                        <a:t>: </a:t>
                      </a:r>
                    </a:p>
                    <a:p>
                      <a:pPr algn="ctr"/>
                      <a:r>
                        <a:rPr lang="en-IN" sz="1400" b="1" dirty="0" smtClean="0"/>
                        <a:t>1) Weather conditions (6 attributes)</a:t>
                      </a:r>
                      <a:r>
                        <a:rPr lang="en-IN" sz="1400" dirty="0" smtClean="0"/>
                        <a:t>, </a:t>
                      </a:r>
                    </a:p>
                    <a:p>
                      <a:pPr algn="ctr"/>
                      <a:r>
                        <a:rPr lang="en-IN" sz="1400" b="1" dirty="0" smtClean="0"/>
                        <a:t>2) Physic crop properties (3 attributes)</a:t>
                      </a:r>
                    </a:p>
                    <a:p>
                      <a:pPr algn="ctr"/>
                      <a:r>
                        <a:rPr lang="en-IN" sz="1400" b="1" dirty="0" smtClean="0"/>
                        <a:t>3) Crop management (4 attributes)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/>
                        <a:t>Neural Networks, Regression Tree and Support Vector Regression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0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Sixth European Workshop on Probabilistic Graphical Models, Granada, Spain,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Prediction of Coﬀee Rust Disease Using Bayesian Networks</a:t>
                      </a:r>
                    </a:p>
                    <a:p>
                      <a:pPr algn="ctr"/>
                      <a:r>
                        <a:rPr lang="en-IN" sz="1400" dirty="0" smtClean="0"/>
                        <a:t>Author</a:t>
                      </a:r>
                      <a:r>
                        <a:rPr lang="en-IN" sz="1400" baseline="0" dirty="0" smtClean="0"/>
                        <a:t> -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P´erez-Ariza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et. al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Presented an agricultural case study </a:t>
                      </a:r>
                      <a:r>
                        <a:rPr lang="en-IN" sz="1400" b="1" dirty="0" smtClean="0"/>
                        <a:t>for learning Bayesian networks (BNs)</a:t>
                      </a:r>
                      <a:r>
                        <a:rPr lang="en-IN" sz="1400" b="1" baseline="0" dirty="0" smtClean="0"/>
                        <a:t> for</a:t>
                      </a:r>
                      <a:r>
                        <a:rPr lang="en-IN" sz="1400" b="1" dirty="0" smtClean="0"/>
                        <a:t> prediction of coﬀee rust.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sz="1400" b="0" dirty="0" smtClean="0"/>
                        <a:t>Dataset</a:t>
                      </a:r>
                      <a:r>
                        <a:rPr lang="en-IN" sz="1400" b="0" baseline="0" dirty="0" smtClean="0"/>
                        <a:t> comprises:</a:t>
                      </a:r>
                      <a:endParaRPr lang="en-IN" sz="1400" b="0" dirty="0" smtClean="0"/>
                    </a:p>
                    <a:p>
                      <a:pPr marL="0" indent="0" algn="ctr">
                        <a:buNone/>
                      </a:pPr>
                      <a:r>
                        <a:rPr lang="en-IN" sz="1400" b="1" dirty="0" smtClean="0"/>
                        <a:t>1) monthly information of the incidence of the coﬀee rust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IN" sz="1400" b="1" dirty="0" smtClean="0"/>
                        <a:t>2)  a daily summary of all the weather observations taken that day.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 Bayesian networks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0442"/>
                  </a:ext>
                </a:extLst>
              </a:tr>
              <a:tr h="13280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International Journal on Ecological Modelling and Systems Ecology</a:t>
                      </a:r>
                      <a:r>
                        <a:rPr lang="en-IN" sz="1400" baseline="0" dirty="0" smtClean="0"/>
                        <a:t>, Vol 197, Issue 3, 2006, Pages- 431-447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The intensity of a coffee rust epidemic is dependent</a:t>
                      </a:r>
                      <a:r>
                        <a:rPr lang="en-IN" sz="1400" baseline="0" dirty="0" smtClean="0"/>
                        <a:t> on the production situation</a:t>
                      </a:r>
                    </a:p>
                    <a:p>
                      <a:pPr algn="ctr"/>
                      <a:r>
                        <a:rPr lang="en-IN" sz="1400" baseline="0" dirty="0" smtClean="0"/>
                        <a:t>Author – J. </a:t>
                      </a:r>
                      <a:r>
                        <a:rPr lang="en-IN" sz="1400" baseline="0" dirty="0" err="1" smtClean="0"/>
                        <a:t>Avelino</a:t>
                      </a:r>
                      <a:r>
                        <a:rPr lang="en-IN" sz="1400" baseline="0" dirty="0" smtClean="0"/>
                        <a:t> et. al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They</a:t>
                      </a:r>
                      <a:r>
                        <a:rPr lang="en-IN" sz="1400" b="1" baseline="0" dirty="0" smtClean="0"/>
                        <a:t> focus on coffee tree characteristics, crop management patterns, and the environment and show that a link can be found between certain production situations and intensity of coffee leaf rust.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sz="1400" b="1" dirty="0" smtClean="0"/>
                        <a:t>Did</a:t>
                      </a:r>
                      <a:r>
                        <a:rPr lang="en-IN" sz="1400" b="1" baseline="0" dirty="0" smtClean="0"/>
                        <a:t> a survey on 73 plots.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IN" sz="1400" b="1" baseline="0" dirty="0" smtClean="0"/>
                        <a:t>Plots had 170 coffee trees on average.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IN" sz="1400" b="1" baseline="0" dirty="0" smtClean="0"/>
                        <a:t>Five coffee trees were marked and on each of the trees 3 branches were identified and a large number of variables were recorded.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Correspondence analysis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0313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0109" y="595246"/>
            <a:ext cx="993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LITERATURE SURVEY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30475"/>
              </p:ext>
            </p:extLst>
          </p:nvPr>
        </p:nvGraphicFramePr>
        <p:xfrm>
          <a:off x="228599" y="1588440"/>
          <a:ext cx="11734799" cy="38135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0782">
                  <a:extLst>
                    <a:ext uri="{9D8B030D-6E8A-4147-A177-3AD203B41FA5}">
                      <a16:colId xmlns:a16="http://schemas.microsoft.com/office/drawing/2014/main" val="1671225236"/>
                    </a:ext>
                  </a:extLst>
                </a:gridCol>
                <a:gridCol w="1847000">
                  <a:extLst>
                    <a:ext uri="{9D8B030D-6E8A-4147-A177-3AD203B41FA5}">
                      <a16:colId xmlns:a16="http://schemas.microsoft.com/office/drawing/2014/main" val="2873269266"/>
                    </a:ext>
                  </a:extLst>
                </a:gridCol>
              </a:tblGrid>
              <a:tr h="6436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Journal, Issue / Publication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Title &amp; Author </a:t>
                      </a:r>
                      <a:endParaRPr lang="en-IN" sz="1600" dirty="0" smtClean="0"/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Dataset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Techniques used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48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Expert Systems with Applications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Volume 38, Issue 11, October 2011, Pages 14276-14283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Using nondeterministic learners to alert on coffee rust disease</a:t>
                      </a:r>
                    </a:p>
                    <a:p>
                      <a:pPr algn="ctr"/>
                      <a:r>
                        <a:rPr lang="pt-BR" sz="1400" dirty="0" smtClean="0"/>
                        <a:t>Author - Oscar Luaces  et. 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In the application studied, the </a:t>
                      </a:r>
                      <a:r>
                        <a:rPr lang="en-IN" sz="1400" b="1" dirty="0" smtClean="0"/>
                        <a:t>aim was to alert on high incidences of coffee rust, by learning functions able to predict whether the value of a continuous target variable will be greater than a given</a:t>
                      </a:r>
                      <a:r>
                        <a:rPr lang="en-IN" sz="1400" b="1" baseline="0" dirty="0" smtClean="0"/>
                        <a:t> threshold</a:t>
                      </a:r>
                      <a:r>
                        <a:rPr lang="en-IN" sz="1400" baseline="0" dirty="0" smtClean="0"/>
                        <a:t>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Dataset comprises of </a:t>
                      </a:r>
                    </a:p>
                    <a:p>
                      <a:pPr algn="ctr"/>
                      <a:r>
                        <a:rPr lang="en-IN" sz="1400" b="1" dirty="0" smtClean="0"/>
                        <a:t>1) monthly accounts of incidence of disease on an experimental farm in Brazil</a:t>
                      </a:r>
                      <a:r>
                        <a:rPr lang="en-IN" sz="1400" dirty="0" smtClean="0"/>
                        <a:t>,</a:t>
                      </a:r>
                    </a:p>
                    <a:p>
                      <a:pPr algn="ctr"/>
                      <a:r>
                        <a:rPr lang="en-IN" sz="1400" b="1" baseline="0" dirty="0" smtClean="0"/>
                        <a:t> 2) weather conditions</a:t>
                      </a:r>
                      <a:endParaRPr lang="en-IN" sz="1400" baseline="0" dirty="0" smtClean="0"/>
                    </a:p>
                    <a:p>
                      <a:pPr algn="ctr"/>
                      <a:r>
                        <a:rPr lang="en-IN" sz="1400" b="1" baseline="0" dirty="0" smtClean="0"/>
                        <a:t>3) fruit load of the plantation</a:t>
                      </a:r>
                    </a:p>
                    <a:p>
                      <a:pPr algn="ctr"/>
                      <a:r>
                        <a:rPr lang="en-IN" sz="1400" b="1" baseline="0" dirty="0" smtClean="0"/>
                        <a:t>4) spacing between plants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Support vector regression, Logistic regression, support</a:t>
                      </a:r>
                      <a:r>
                        <a:rPr lang="en-IN" sz="1400" b="1" baseline="0" dirty="0" smtClean="0"/>
                        <a:t> vector machines multi class classification.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3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journal </a:t>
                      </a:r>
                      <a:r>
                        <a:rPr lang="en-IN" sz="1400" dirty="0" err="1" smtClean="0"/>
                        <a:t>Ingeniería</a:t>
                      </a:r>
                      <a:r>
                        <a:rPr lang="en-IN" sz="1400" dirty="0" smtClean="0"/>
                        <a:t> y Universidad, </a:t>
                      </a:r>
                      <a:r>
                        <a:rPr lang="en-IN" sz="1400" dirty="0" err="1" smtClean="0"/>
                        <a:t>Pontificia</a:t>
                      </a:r>
                      <a:r>
                        <a:rPr lang="en-IN" sz="140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Vol 19, No 1 (2015), pp- 207-228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Towards Detecting Crop Diseases and Pest by Supervised Learning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Author - David Camilo Corrales et. 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Presented an overview of supervised learning algorithms commonly used</a:t>
                      </a:r>
                      <a:r>
                        <a:rPr lang="en-IN" sz="1400" dirty="0" smtClean="0"/>
                        <a:t> in agriculture for the detection of pests.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Decision trees, Bayesian</a:t>
                      </a:r>
                      <a:r>
                        <a:rPr lang="en-IN" sz="1400" b="1" baseline="0" dirty="0" smtClean="0"/>
                        <a:t> Networks, artificial neural networks, support vector machines, K-nearest neighbour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37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599" y="772818"/>
            <a:ext cx="687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LITERATURE SURVEY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5827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316038"/>
            <a:ext cx="9144000" cy="165576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1940" y="1520106"/>
            <a:ext cx="1124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Contains eight time series (fortnightly) variables in two categories:</a:t>
            </a:r>
          </a:p>
          <a:p>
            <a:pPr marL="342900" indent="-342900">
              <a:buAutoNum type="alphaLcParenR"/>
            </a:pPr>
            <a:r>
              <a:rPr lang="en-IN" sz="1600" dirty="0" smtClean="0"/>
              <a:t>Weather conditions (5)</a:t>
            </a:r>
          </a:p>
          <a:p>
            <a:pPr marL="342900" indent="-342900">
              <a:buAutoNum type="alphaLcParenR"/>
            </a:pPr>
            <a:r>
              <a:rPr lang="en-IN" sz="1600" dirty="0" smtClean="0"/>
              <a:t>Leaf rust (3)</a:t>
            </a:r>
            <a:endParaRPr lang="en-IN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13957"/>
              </p:ext>
            </p:extLst>
          </p:nvPr>
        </p:nvGraphicFramePr>
        <p:xfrm>
          <a:off x="171940" y="2647503"/>
          <a:ext cx="11729115" cy="32230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4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5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Category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endParaRPr lang="en-IN" sz="1400" dirty="0" smtClean="0"/>
                    </a:p>
                    <a:p>
                      <a:endParaRPr lang="en-IN" sz="1400" dirty="0" smtClean="0"/>
                    </a:p>
                    <a:p>
                      <a:endParaRPr lang="en-IN" sz="1400" dirty="0" smtClean="0"/>
                    </a:p>
                    <a:p>
                      <a:pPr algn="ctr"/>
                      <a:r>
                        <a:rPr lang="en-IN" sz="1400" dirty="0" smtClean="0"/>
                        <a:t>Weather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 smtClean="0"/>
                        <a:t>Average maximum</a:t>
                      </a:r>
                      <a:r>
                        <a:rPr lang="en-IN" sz="1400" baseline="0" dirty="0" smtClean="0"/>
                        <a:t> temperature(</a:t>
                      </a:r>
                      <a:r>
                        <a:rPr lang="en-IN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◦</a:t>
                      </a:r>
                      <a:r>
                        <a:rPr lang="en-IN" sz="1400" baseline="0" dirty="0" smtClean="0"/>
                        <a:t>c)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 smtClean="0"/>
                        <a:t>Average minimum temperature(</a:t>
                      </a:r>
                      <a:r>
                        <a:rPr lang="en-IN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◦</a:t>
                      </a:r>
                      <a:r>
                        <a:rPr lang="en-IN" sz="1400" baseline="0" dirty="0" smtClean="0"/>
                        <a:t>c)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 smtClean="0"/>
                        <a:t>Relative humidity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 smtClean="0"/>
                        <a:t>Sunshine(hours)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 smtClean="0"/>
                        <a:t>Rainfall(mm)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2804">
                <a:tc>
                  <a:txBody>
                    <a:bodyPr/>
                    <a:lstStyle/>
                    <a:p>
                      <a:endParaRPr lang="en-IN" sz="1400" dirty="0" smtClean="0"/>
                    </a:p>
                    <a:p>
                      <a:endParaRPr lang="en-IN" sz="1400" dirty="0" smtClean="0"/>
                    </a:p>
                    <a:p>
                      <a:pPr algn="ctr"/>
                      <a:r>
                        <a:rPr lang="en-IN" sz="1400" dirty="0" smtClean="0"/>
                        <a:t>Leaf</a:t>
                      </a:r>
                      <a:r>
                        <a:rPr lang="en-IN" sz="1400" baseline="0" dirty="0" smtClean="0"/>
                        <a:t> rust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 smtClean="0"/>
                        <a:t>Population infected: (Number of plants</a:t>
                      </a:r>
                      <a:r>
                        <a:rPr lang="en-IN" sz="1400" baseline="0" dirty="0" smtClean="0"/>
                        <a:t> infected/Total number of plants observed)*100</a:t>
                      </a:r>
                      <a:endParaRPr lang="en-IN" sz="1400" dirty="0" smtClean="0"/>
                    </a:p>
                    <a:p>
                      <a:pPr marL="342900" indent="-342900">
                        <a:buAutoNum type="alphaLcParenR"/>
                      </a:pPr>
                      <a:endParaRPr lang="en-IN" sz="1400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 smtClean="0"/>
                        <a:t>Rust</a:t>
                      </a:r>
                      <a:r>
                        <a:rPr lang="en-IN" sz="1400" baseline="0" dirty="0" smtClean="0"/>
                        <a:t> incidence: (Number of infected leaves/Total number of leaves observed)*100</a:t>
                      </a:r>
                    </a:p>
                    <a:p>
                      <a:pPr marL="342900" indent="-342900">
                        <a:buAutoNum type="alphaLcParenR"/>
                      </a:pPr>
                      <a:endParaRPr lang="en-IN" sz="1400" baseline="0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 smtClean="0"/>
                        <a:t>Severity: (Sum of severity ratings of all observed leaves/5* Total number of leaves observed)*100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aseline="0" dirty="0" smtClean="0"/>
                        <a:t>            Scale for grading of severity ranges from 0 to 5.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0945" y="81245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DATA DESCRIPTION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739092"/>
                <a:ext cx="12191998" cy="241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 smtClean="0"/>
                  <a:t>VAR models (vector autoregressive models) are used for multiple time series analysis. The structure is that each variable is a linear function of past lags of itself and past lags of the other variables.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 smtClean="0"/>
                  <a:t>Below example shows a VAR(1) with k variables.</a:t>
                </a:r>
                <a:endParaRPr lang="en-IN" sz="1600" dirty="0"/>
              </a:p>
              <a:p>
                <a:endParaRPr lang="en-IN" dirty="0" smtClean="0"/>
              </a:p>
              <a:p>
                <a:r>
                  <a:rPr lang="en-IN" dirty="0" smtClean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 smtClean="0"/>
                  <a:t>     =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 smtClean="0"/>
                  <a:t>     +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𝑎𝑘𝑘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 +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39092"/>
                <a:ext cx="12191998" cy="2411109"/>
              </a:xfrm>
              <a:prstGeom prst="rect">
                <a:avLst/>
              </a:prstGeom>
              <a:blipFill>
                <a:blip r:embed="rId2"/>
                <a:stretch>
                  <a:fillRect l="-200" t="-758" r="-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7819" y="936686"/>
            <a:ext cx="342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VAR MODELING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464554"/>
            <a:ext cx="1093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In this case k =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Order selection: Used the Schwartz criteria for VAR order selection which gave the order of the lag to be 1.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270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Department of Management Studies                                                                       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Feb 2018                                                                         Indian Institute of Science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8256"/>
            <a:ext cx="12192000" cy="311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" y="3983015"/>
            <a:ext cx="6058746" cy="2096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40172"/>
            <a:ext cx="5973009" cy="20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1168</Words>
  <Application>Microsoft Office PowerPoint</Application>
  <PresentationFormat>Widescreen</PresentationFormat>
  <Paragraphs>195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amitabhiisc@outlook.com</dc:creator>
  <cp:lastModifiedBy>amitabhiisc@outlook.com</cp:lastModifiedBy>
  <cp:revision>274</cp:revision>
  <dcterms:created xsi:type="dcterms:W3CDTF">2018-02-17T09:33:31Z</dcterms:created>
  <dcterms:modified xsi:type="dcterms:W3CDTF">2018-02-20T17:31:48Z</dcterms:modified>
</cp:coreProperties>
</file>