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73" r:id="rId4"/>
    <p:sldId id="258" r:id="rId5"/>
    <p:sldId id="280" r:id="rId6"/>
    <p:sldId id="284" r:id="rId7"/>
    <p:sldId id="288" r:id="rId8"/>
    <p:sldId id="289" r:id="rId9"/>
    <p:sldId id="260" r:id="rId10"/>
    <p:sldId id="279" r:id="rId11"/>
    <p:sldId id="277" r:id="rId12"/>
    <p:sldId id="268" r:id="rId13"/>
    <p:sldId id="269" r:id="rId14"/>
    <p:sldId id="261" r:id="rId15"/>
    <p:sldId id="270" r:id="rId16"/>
    <p:sldId id="271" r:id="rId17"/>
    <p:sldId id="290" r:id="rId18"/>
    <p:sldId id="272" r:id="rId19"/>
    <p:sldId id="274" r:id="rId20"/>
    <p:sldId id="263" r:id="rId21"/>
    <p:sldId id="275" r:id="rId22"/>
    <p:sldId id="264" r:id="rId23"/>
    <p:sldId id="276" r:id="rId24"/>
    <p:sldId id="266" r:id="rId25"/>
    <p:sldId id="286" r:id="rId26"/>
    <p:sldId id="287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608-CDE8-402F-A2A8-FBBAD889B623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8560-1853-4FEE-8781-ACF05ECBA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9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9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8560-1853-4FEE-8781-ACF05ECBA2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F2-66CB-4D04-805A-240DE4505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3814C-275F-4A1B-A48D-4647831F5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E055-BACB-4D4F-B554-ED5EB464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3500-315D-47C0-A417-4869FA5C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04A2-CF7B-40A3-8BF0-76855C90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5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9611-B88E-483A-95FD-B13C4877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51ED9-B488-4E83-B2B1-749DD792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08D4-40C9-42E5-850E-FBEDEFE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9027-CADE-44B3-8DCF-9FCAAAC6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58E7-0362-4A1B-A27B-C19EFE17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37F0D-7C6F-4ABC-A11E-5C30AEFB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A969-554F-4AFD-B397-9A237802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EE02-31B9-43B2-A813-E501F58D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AB7C-4490-4BAC-99D6-20D82D24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2E02-B9AD-47AD-8565-81CFC83E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4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C4AA-85C3-497D-9EA3-5FBECD98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5A73-8D62-42C8-8AA9-A777552E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A521-B813-4398-B7FC-9BEF31BE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E486-B0BB-4A9B-93B7-D6A6A5BC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BC33-5011-4B2C-B857-567C4C7A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7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4394-D0C4-4A41-8B7F-9953D672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7D48-ED18-4E78-B6BE-1C522AAB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0428-A528-4D9E-AD25-7C3456A8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CF18-87DD-4183-9A7A-BA17813C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8A8B-6636-48D1-8714-321ED1B2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1066-ADFC-4A09-829D-D08A174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6343-BF6D-447C-AF72-F34C1EB0A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EBB6-7947-4E8F-ABCD-18A5B6DC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62DB0-64E3-45E4-9521-DE648D8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C5F5-EFE6-4252-9B7D-E6D1AE3E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D6B7-C5F1-4F8D-AA26-5685072F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B67E-1DD0-41BF-AF1B-5F7CCE3E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08D7F-EFEA-4BF1-AC42-6B08BDD3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D438-AA03-469E-9D97-38B80B5A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EE956-A657-4A41-9C39-A09D93DD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1A70F-24F0-41C3-9323-BCDD43272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32737-059E-41BD-B86E-251CFF18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8E185-03E2-4108-B0AB-4B56B109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91C12-8786-4AC7-A97C-BA40A993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2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B36-0A2D-4C6A-A71B-E795C83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F3FFE-5E26-422A-8DB3-74D1FAE8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28331-B88C-4CDB-877C-2BAA3D95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A1F23-BCBE-4C54-9EB7-5AFB37CA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6CB6C-CD35-4F10-A37D-F02F4B1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EC96A-87AC-4DE4-9C6C-82317E28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C861-10DB-4E48-9CEE-4D665624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A53-0E0A-418A-9FFD-51A3BE18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0445-BCB5-49F2-B6F4-6644B80E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FC5E4-57C1-4898-80BF-55A2C133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EB96-EC60-4219-B124-E85B3A2D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C595-1DEF-4D2A-A55E-E1753AE2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05D1-D680-4919-ABB1-1AA3F797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6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0075-8EF0-44DC-85F7-7631FA5B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82728-5EBD-426F-97A7-F65DDC77B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32FD3-831C-4A02-9F65-63810EB0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48909-317B-46A9-A897-F07E255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5C4E-3933-4A45-BB4A-6CEFC526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E5D1-CAF6-4240-B93A-4705C187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3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8651E-30D0-47AA-B52F-FA21983D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60A20-3527-40F8-B5D3-01D34BF5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3618-6CCA-4001-B552-8DB3EA404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5977-9191-46D5-B1F4-8151E7EB10F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5121-9691-4273-A821-B198FDC39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9128-E33C-4BFC-A827-4CAFA432C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2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40442"/>
            <a:ext cx="9739745" cy="130577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PREDICTION OF INCIDENCE AND </a:t>
            </a:r>
          </a:p>
          <a:p>
            <a:r>
              <a:rPr lang="en-IN" sz="3600" u="sng" dirty="0">
                <a:solidFill>
                  <a:schemeClr val="accent2">
                    <a:lumMod val="75000"/>
                  </a:schemeClr>
                </a:solidFill>
              </a:rPr>
              <a:t>SEVERITY OF COFFEE LEAF RUST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0553" y="3185217"/>
            <a:ext cx="401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Under the guidance of </a:t>
            </a:r>
          </a:p>
          <a:p>
            <a:pPr algn="ctr"/>
            <a:endParaRPr lang="en-IN" u="sng" dirty="0"/>
          </a:p>
          <a:p>
            <a:pPr algn="ctr"/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Chiranjit</a:t>
            </a:r>
            <a:r>
              <a:rPr lang="en-IN" dirty="0"/>
              <a:t> </a:t>
            </a:r>
            <a:r>
              <a:rPr lang="en-IN" dirty="0" err="1"/>
              <a:t>Mukhopadhyay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98073" y="4731786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By:</a:t>
            </a:r>
          </a:p>
          <a:p>
            <a:pPr algn="ctr"/>
            <a:endParaRPr lang="en-IN" u="sng" dirty="0"/>
          </a:p>
          <a:p>
            <a:pPr algn="ctr"/>
            <a:r>
              <a:rPr lang="en-IN" dirty="0"/>
              <a:t>Amitabh </a:t>
            </a:r>
            <a:r>
              <a:rPr lang="en-IN" dirty="0" err="1"/>
              <a:t>Gunjan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465127" y="4731786"/>
            <a:ext cx="220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Organisation:</a:t>
            </a:r>
          </a:p>
          <a:p>
            <a:pPr algn="ctr"/>
            <a:endParaRPr lang="en-IN" u="sng" dirty="0"/>
          </a:p>
          <a:p>
            <a:pPr algn="ctr"/>
            <a:r>
              <a:rPr lang="en-IN" dirty="0" err="1"/>
              <a:t>eka</a:t>
            </a:r>
            <a:r>
              <a:rPr lang="en-IN" dirty="0"/>
              <a:t> Analytics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3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331304" y="529956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Granger causality: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295CB-A337-4DBB-B1CC-D9C48C1D2D4B}"/>
              </a:ext>
            </a:extLst>
          </p:cNvPr>
          <p:cNvSpPr txBox="1"/>
          <p:nvPr/>
        </p:nvSpPr>
        <p:spPr>
          <a:xfrm>
            <a:off x="331304" y="950505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992AE-5ED1-4DDB-851E-D0A94881E293}"/>
              </a:ext>
            </a:extLst>
          </p:cNvPr>
          <p:cNvSpPr/>
          <p:nvPr/>
        </p:nvSpPr>
        <p:spPr>
          <a:xfrm>
            <a:off x="331304" y="1375619"/>
            <a:ext cx="5645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data:  VAR object </a:t>
            </a:r>
            <a:r>
              <a:rPr lang="en-IN" sz="1400" dirty="0" err="1"/>
              <a:t>VarA</a:t>
            </a:r>
            <a:endParaRPr lang="en-IN" sz="1400" dirty="0"/>
          </a:p>
          <a:p>
            <a:r>
              <a:rPr lang="en-IN" sz="1400" dirty="0"/>
              <a:t>F-Test = 2.2692, df1 = 15, df2 = 1288, p-value = 0.003674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4B47F-4D1D-4455-B165-4C75316A27B5}"/>
              </a:ext>
            </a:extLst>
          </p:cNvPr>
          <p:cNvSpPr/>
          <p:nvPr/>
        </p:nvSpPr>
        <p:spPr>
          <a:xfrm>
            <a:off x="331304" y="4263286"/>
            <a:ext cx="55659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r>
              <a:rPr lang="en-IN" sz="1400" dirty="0"/>
              <a:t>	</a:t>
            </a:r>
          </a:p>
          <a:p>
            <a:endParaRPr lang="en-IN" sz="1400" dirty="0"/>
          </a:p>
          <a:p>
            <a:r>
              <a:rPr lang="en-IN" sz="1400" dirty="0"/>
              <a:t>data:  VAR object </a:t>
            </a:r>
            <a:r>
              <a:rPr lang="en-IN" sz="1400" dirty="0" err="1"/>
              <a:t>VarB</a:t>
            </a:r>
            <a:endParaRPr lang="en-IN" sz="1400" dirty="0"/>
          </a:p>
          <a:p>
            <a:r>
              <a:rPr lang="en-IN" sz="1400" dirty="0"/>
              <a:t>F-Test = 1.7349, df1 = 15, df2 = 1304, p-value = 0.03914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BCB3-16C0-4492-9C38-43B53F59D3A9}"/>
              </a:ext>
            </a:extLst>
          </p:cNvPr>
          <p:cNvSpPr txBox="1"/>
          <p:nvPr/>
        </p:nvSpPr>
        <p:spPr>
          <a:xfrm>
            <a:off x="331304" y="3667204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9E819-BA50-420A-B52B-EC5215B07D74}"/>
              </a:ext>
            </a:extLst>
          </p:cNvPr>
          <p:cNvSpPr txBox="1"/>
          <p:nvPr/>
        </p:nvSpPr>
        <p:spPr>
          <a:xfrm>
            <a:off x="6294786" y="981387"/>
            <a:ext cx="13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C: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6A680-1887-4B7A-99CE-C24F0FCE6A34}"/>
              </a:ext>
            </a:extLst>
          </p:cNvPr>
          <p:cNvSpPr/>
          <p:nvPr/>
        </p:nvSpPr>
        <p:spPr>
          <a:xfrm>
            <a:off x="6294786" y="1486938"/>
            <a:ext cx="54201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data:  VAR object </a:t>
            </a:r>
            <a:r>
              <a:rPr lang="en-IN" sz="1400" dirty="0" err="1"/>
              <a:t>VarC</a:t>
            </a:r>
            <a:endParaRPr lang="en-IN" sz="1400" dirty="0"/>
          </a:p>
          <a:p>
            <a:r>
              <a:rPr lang="en-IN" sz="1400" dirty="0"/>
              <a:t>F-Test = 3.3586, df1 = 15, df2 = 1288, p-value = 1.365e-05</a:t>
            </a:r>
          </a:p>
        </p:txBody>
      </p:sp>
    </p:spTree>
    <p:extLst>
      <p:ext uri="{BB962C8B-B14F-4D97-AF65-F5344CB8AC3E}">
        <p14:creationId xmlns:p14="http://schemas.microsoft.com/office/powerpoint/2010/main" val="115618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DFC1DB-2911-44B7-B8BE-41F6FC7B2439}"/>
              </a:ext>
            </a:extLst>
          </p:cNvPr>
          <p:cNvSpPr/>
          <p:nvPr/>
        </p:nvSpPr>
        <p:spPr>
          <a:xfrm>
            <a:off x="371061" y="612081"/>
            <a:ext cx="572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MA infinity representation of a stable VAR process:</a:t>
            </a:r>
            <a:r>
              <a:rPr lang="en-IN" dirty="0"/>
              <a:t>	</a:t>
            </a:r>
          </a:p>
        </p:txBody>
      </p:sp>
      <p:pic>
        <p:nvPicPr>
          <p:cNvPr id="5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A9B8F8DD-B2E2-4C47-94FF-C298EEE55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3" y="981413"/>
            <a:ext cx="2742228" cy="1076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9A34A-DD20-4C82-92C1-1E657FEAF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27" y="1216237"/>
            <a:ext cx="1523028" cy="476316"/>
          </a:xfrm>
          <a:prstGeom prst="rect">
            <a:avLst/>
          </a:prstGeom>
        </p:spPr>
      </p:pic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89987368-C4F1-4ACA-A90D-B33E33B10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44" y="3165765"/>
            <a:ext cx="1742916" cy="526469"/>
          </a:xfrm>
          <a:prstGeom prst="rect">
            <a:avLst/>
          </a:prstGeom>
        </p:spPr>
      </p:pic>
      <p:pic>
        <p:nvPicPr>
          <p:cNvPr id="13" name="Picture 12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8D9991A4-F658-4487-AB9E-41CC18CFD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79" y="2718025"/>
            <a:ext cx="1523029" cy="526473"/>
          </a:xfrm>
          <a:prstGeom prst="rect">
            <a:avLst/>
          </a:prstGeom>
        </p:spPr>
      </p:pic>
      <p:pic>
        <p:nvPicPr>
          <p:cNvPr id="16" name="Picture 1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40A16D4-C267-4ECA-A734-7284091D39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1" y="2782386"/>
            <a:ext cx="6219736" cy="11344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0B73D0-32B3-4E63-90B1-D884831D8BE5}"/>
              </a:ext>
            </a:extLst>
          </p:cNvPr>
          <p:cNvSpPr txBox="1"/>
          <p:nvPr/>
        </p:nvSpPr>
        <p:spPr>
          <a:xfrm>
            <a:off x="7553109" y="3087377"/>
            <a:ext cx="87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where,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A8EF65-64DD-4866-A94F-46CBE62C6424}"/>
              </a:ext>
            </a:extLst>
          </p:cNvPr>
          <p:cNvSpPr txBox="1"/>
          <p:nvPr/>
        </p:nvSpPr>
        <p:spPr>
          <a:xfrm>
            <a:off x="7086855" y="604881"/>
            <a:ext cx="44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Covariance matrix Cholesky decomposition: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33DF2-E8DB-41FF-B365-97D318D6F424}"/>
              </a:ext>
            </a:extLst>
          </p:cNvPr>
          <p:cNvSpPr txBox="1"/>
          <p:nvPr/>
        </p:nvSpPr>
        <p:spPr>
          <a:xfrm>
            <a:off x="371061" y="2228388"/>
            <a:ext cx="28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Substitution: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1E7AB9-2B9C-4DE4-92E4-D91184437559}"/>
              </a:ext>
            </a:extLst>
          </p:cNvPr>
          <p:cNvCxnSpPr/>
          <p:nvPr/>
        </p:nvCxnSpPr>
        <p:spPr>
          <a:xfrm>
            <a:off x="4996069" y="1321075"/>
            <a:ext cx="1099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clock&#10;&#10;Description generated with high confidence">
            <a:extLst>
              <a:ext uri="{FF2B5EF4-FFF2-40B4-BE49-F238E27FC236}">
                <a16:creationId xmlns:a16="http://schemas.microsoft.com/office/drawing/2014/main" id="{1C4C0A22-4F94-4A93-998E-4F80B1ABEE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82" y="4864745"/>
            <a:ext cx="3493327" cy="6621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C60C40-D922-42CE-88D8-3E44BD7FBDE7}"/>
              </a:ext>
            </a:extLst>
          </p:cNvPr>
          <p:cNvSpPr txBox="1"/>
          <p:nvPr/>
        </p:nvSpPr>
        <p:spPr>
          <a:xfrm>
            <a:off x="1004197" y="4415810"/>
            <a:ext cx="208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Covariance matrix: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0D3CFD-508A-4964-A793-0274C2DD7E98}"/>
              </a:ext>
            </a:extLst>
          </p:cNvPr>
          <p:cNvSpPr txBox="1"/>
          <p:nvPr/>
        </p:nvSpPr>
        <p:spPr>
          <a:xfrm>
            <a:off x="6059073" y="4557443"/>
            <a:ext cx="5682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This covariance matrix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Uncorrelated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Unit variances – a unit innovation is just an innovation of size one SD.</a:t>
            </a:r>
          </a:p>
        </p:txBody>
      </p:sp>
    </p:spTree>
    <p:extLst>
      <p:ext uri="{BB962C8B-B14F-4D97-AF65-F5344CB8AC3E}">
        <p14:creationId xmlns:p14="http://schemas.microsoft.com/office/powerpoint/2010/main" val="183145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384314" y="583961"/>
            <a:ext cx="11423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Average maximum temperature</a:t>
            </a:r>
          </a:p>
        </p:txBody>
      </p:sp>
      <p:pic>
        <p:nvPicPr>
          <p:cNvPr id="17" name="Picture 1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6E679B2-E202-4547-BCE8-20A6B54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25"/>
            <a:ext cx="6096000" cy="5232083"/>
          </a:xfrm>
          <a:prstGeom prst="rect">
            <a:avLst/>
          </a:prstGeom>
        </p:spPr>
      </p:pic>
      <p:pic>
        <p:nvPicPr>
          <p:cNvPr id="19" name="Picture 1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9A8AB5A-BDC5-49A7-9462-85FE61D32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2" y="1013891"/>
            <a:ext cx="5963478" cy="53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2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19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601198-4A88-4642-A871-883D1404F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575"/>
            <a:ext cx="6096000" cy="5239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995E6-696D-4398-9DD7-EF64C3234DE4}"/>
              </a:ext>
            </a:extLst>
          </p:cNvPr>
          <p:cNvSpPr txBox="1"/>
          <p:nvPr/>
        </p:nvSpPr>
        <p:spPr>
          <a:xfrm>
            <a:off x="291547" y="649944"/>
            <a:ext cx="7540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Average minimum temperature</a:t>
            </a:r>
          </a:p>
        </p:txBody>
      </p:sp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7FD41F8-363B-417F-93B1-733043AE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5" y="957721"/>
            <a:ext cx="5936975" cy="52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AF1F70E-07F9-4A88-95BC-C12FE1E0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3426"/>
            <a:ext cx="6095999" cy="5046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0D7D0-C02B-4285-8F4B-2E99A5264EFB}"/>
              </a:ext>
            </a:extLst>
          </p:cNvPr>
          <p:cNvSpPr txBox="1"/>
          <p:nvPr/>
        </p:nvSpPr>
        <p:spPr>
          <a:xfrm>
            <a:off x="516835" y="702365"/>
            <a:ext cx="451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Rainfall</a:t>
            </a:r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938D338-AB31-4D45-80AB-D62973515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1" y="1139687"/>
            <a:ext cx="5910468" cy="49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56236D6-A638-4711-B78B-271F6DC7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1179443"/>
            <a:ext cx="5870713" cy="4931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1FC0E-7BE4-4339-8428-51A587249BFD}"/>
              </a:ext>
            </a:extLst>
          </p:cNvPr>
          <p:cNvSpPr txBox="1"/>
          <p:nvPr/>
        </p:nvSpPr>
        <p:spPr>
          <a:xfrm>
            <a:off x="755374" y="636104"/>
            <a:ext cx="3246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Sunshine</a:t>
            </a:r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17C724D-1DC1-43DF-8834-7EA8723FF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1205944"/>
            <a:ext cx="5751443" cy="49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0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9A19CBA8-E424-4E90-8CC1-5D7F4102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" y="1232449"/>
            <a:ext cx="5804450" cy="497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90E12-B505-4907-A764-75307A5DC6F1}"/>
              </a:ext>
            </a:extLst>
          </p:cNvPr>
          <p:cNvSpPr txBox="1"/>
          <p:nvPr/>
        </p:nvSpPr>
        <p:spPr>
          <a:xfrm>
            <a:off x="331304" y="648601"/>
            <a:ext cx="496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Relative humidity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616ECA29-7992-4AFB-A5B5-B0148774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3" y="1255640"/>
            <a:ext cx="5804449" cy="49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7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887894" y="775082"/>
            <a:ext cx="825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Accuracy from VAR model using the split – Train - 87% Test – (97-98)%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218947-16F1-43E5-9D82-EAC47C20A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2955"/>
              </p:ext>
            </p:extLst>
          </p:nvPr>
        </p:nvGraphicFramePr>
        <p:xfrm>
          <a:off x="887894" y="1444488"/>
          <a:ext cx="10535480" cy="4299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2448">
                  <a:extLst>
                    <a:ext uri="{9D8B030D-6E8A-4147-A177-3AD203B41FA5}">
                      <a16:colId xmlns:a16="http://schemas.microsoft.com/office/drawing/2014/main" val="781183863"/>
                    </a:ext>
                  </a:extLst>
                </a:gridCol>
                <a:gridCol w="4440053">
                  <a:extLst>
                    <a:ext uri="{9D8B030D-6E8A-4147-A177-3AD203B41FA5}">
                      <a16:colId xmlns:a16="http://schemas.microsoft.com/office/drawing/2014/main" val="3722860130"/>
                    </a:ext>
                  </a:extLst>
                </a:gridCol>
                <a:gridCol w="2076233">
                  <a:extLst>
                    <a:ext uri="{9D8B030D-6E8A-4147-A177-3AD203B41FA5}">
                      <a16:colId xmlns:a16="http://schemas.microsoft.com/office/drawing/2014/main" val="776205227"/>
                    </a:ext>
                  </a:extLst>
                </a:gridCol>
                <a:gridCol w="1346746">
                  <a:extLst>
                    <a:ext uri="{9D8B030D-6E8A-4147-A177-3AD203B41FA5}">
                      <a16:colId xmlns:a16="http://schemas.microsoft.com/office/drawing/2014/main" val="3614830626"/>
                    </a:ext>
                  </a:extLst>
                </a:gridCol>
              </a:tblGrid>
              <a:tr h="2349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Variety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301990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Rust Incidence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Severity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463390"/>
                  </a:ext>
                </a:extLst>
              </a:tr>
              <a:tr h="234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</a:rPr>
                        <a:t>Accuracy Measures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Absolute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3.486947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3.971496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264671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Forecast Error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-3.486947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-3.9715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722098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Root mean squared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5.45317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5.628868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330478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absolute percentage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35.39893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39.69981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683783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13834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Variety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Rust Incidence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Severity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7339973"/>
                  </a:ext>
                </a:extLst>
              </a:tr>
              <a:tr h="234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Accuracy Measures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Absolute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2.520432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2.022224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631229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Forecast Error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-2.520432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-2.02222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48593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Root mean squared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3.620831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2.950731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5672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absolute percentage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u="none" strike="noStrike" dirty="0">
                          <a:effectLst/>
                        </a:rPr>
                        <a:t>30.38446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24.24341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418854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610305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dirty="0">
                          <a:effectLst/>
                        </a:rPr>
                        <a:t> Variety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 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Rust Incidence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Severity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982071"/>
                  </a:ext>
                </a:extLst>
              </a:tr>
              <a:tr h="234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Accuracy Measures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Absolute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2.198001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1.075771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148501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Forecast Error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-2.198001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-1.07577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6303641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Root mean squared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3.188518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1.642637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619498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absolute percentage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23.77836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11.49234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81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410817" y="1245705"/>
            <a:ext cx="11661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learning models – Motivation: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numerous research papers that  focus on prediction of coffee leaf rust using many machine learning techniques.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of the techniques that have been used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K-nearest neighbours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69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D32E86-3CA6-4CBF-9C9B-88D3C7A869A4}"/>
              </a:ext>
            </a:extLst>
          </p:cNvPr>
          <p:cNvSpPr txBox="1"/>
          <p:nvPr/>
        </p:nvSpPr>
        <p:spPr>
          <a:xfrm>
            <a:off x="344556" y="1360364"/>
            <a:ext cx="62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Recurrent Neural Networks.</a:t>
            </a:r>
          </a:p>
          <a:p>
            <a:pPr marL="914400" lvl="1" indent="-457200">
              <a:buAutoNum type="arabicParenR"/>
            </a:pPr>
            <a:r>
              <a:rPr lang="en-IN" dirty="0"/>
              <a:t>What is it?</a:t>
            </a:r>
          </a:p>
          <a:p>
            <a:pPr marL="914400" lvl="1" indent="-457200">
              <a:buAutoNum type="arabicParenR"/>
            </a:pPr>
            <a:r>
              <a:rPr lang="en-IN" dirty="0"/>
              <a:t>How does this work?</a:t>
            </a:r>
          </a:p>
          <a:p>
            <a:pPr marL="914400" lvl="1" indent="-457200">
              <a:buFontTx/>
              <a:buAutoNum type="arabicParenR"/>
            </a:pPr>
            <a:r>
              <a:rPr lang="en-IN" dirty="0"/>
              <a:t>Why good for sequential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780C-169B-4D93-B6FC-273B627C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6" y="2798618"/>
            <a:ext cx="3521799" cy="1542184"/>
          </a:xfrm>
          <a:prstGeom prst="rect">
            <a:avLst/>
          </a:prstGeom>
        </p:spPr>
      </p:pic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F755715F-124F-49F7-BECE-DBE270EB8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5" y="2830701"/>
            <a:ext cx="5845396" cy="1788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54CAC-3685-4720-9FDA-111F0EE0DA69}"/>
              </a:ext>
            </a:extLst>
          </p:cNvPr>
          <p:cNvSpPr txBox="1"/>
          <p:nvPr/>
        </p:nvSpPr>
        <p:spPr>
          <a:xfrm>
            <a:off x="2011503" y="753107"/>
            <a:ext cx="9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Idea: </a:t>
            </a:r>
            <a:r>
              <a:rPr lang="en-IN" dirty="0"/>
              <a:t>Thoughts have persistence. We don’t start thinking over from scratch again.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0D2FF-1C4D-426C-8C73-7AE734BC1A8B}"/>
              </a:ext>
            </a:extLst>
          </p:cNvPr>
          <p:cNvSpPr txBox="1"/>
          <p:nvPr/>
        </p:nvSpPr>
        <p:spPr>
          <a:xfrm>
            <a:off x="6195391" y="5001950"/>
            <a:ext cx="682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Unrolling a recurrent neural network: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Multiple copies of the same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passes some information to it’s successor.</a:t>
            </a:r>
          </a:p>
        </p:txBody>
      </p:sp>
    </p:spTree>
    <p:extLst>
      <p:ext uri="{BB962C8B-B14F-4D97-AF65-F5344CB8AC3E}">
        <p14:creationId xmlns:p14="http://schemas.microsoft.com/office/powerpoint/2010/main" val="96720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81891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</a:t>
            </a:r>
            <a:r>
              <a:rPr lang="en-IN" sz="1400" baseline="30000" dirty="0"/>
              <a:t>th</a:t>
            </a:r>
            <a:r>
              <a:rPr lang="en-IN" sz="1400" dirty="0"/>
              <a:t>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9492" y="2252443"/>
            <a:ext cx="9144000" cy="2518337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Recap (problem statement, data description)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VAR modelling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Interpretation from VAR output - Granger causality , impulse responses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Machine learning models – Motivation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Recurrent Neural Networks.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Long short term memory – LSTM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Road ahead</a:t>
            </a:r>
          </a:p>
          <a:p>
            <a:pPr marL="457200" indent="-457200" algn="l">
              <a:buAutoNum type="arabicParenR"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9492" y="1041470"/>
            <a:ext cx="36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2282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454632" y="748188"/>
            <a:ext cx="506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Long short term memory – 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B90EB-664D-4A3A-9347-0975B1D8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8" y="2016104"/>
            <a:ext cx="5206076" cy="2910881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7D9DB82-E94D-487F-820E-A845CD8D6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8" y="5234762"/>
            <a:ext cx="4941032" cy="870715"/>
          </a:xfrm>
          <a:prstGeom prst="rect">
            <a:avLst/>
          </a:prstGeom>
        </p:spPr>
      </p:pic>
      <p:pic>
        <p:nvPicPr>
          <p:cNvPr id="15" name="Picture 14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EF906F12-DF91-4EA6-891C-FFB79883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66" y="1877406"/>
            <a:ext cx="3057952" cy="19528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78F42F-17E0-4DAA-BF1B-C0A1E54AA64C}"/>
              </a:ext>
            </a:extLst>
          </p:cNvPr>
          <p:cNvSpPr txBox="1"/>
          <p:nvPr/>
        </p:nvSpPr>
        <p:spPr>
          <a:xfrm>
            <a:off x="8733183" y="15696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Cell state: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389CF-A582-4B34-9215-84F72869D20F}"/>
              </a:ext>
            </a:extLst>
          </p:cNvPr>
          <p:cNvSpPr txBox="1"/>
          <p:nvPr/>
        </p:nvSpPr>
        <p:spPr>
          <a:xfrm flipH="1">
            <a:off x="1301377" y="1579839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LSTM module:</a:t>
            </a:r>
          </a:p>
        </p:txBody>
      </p:sp>
    </p:spTree>
    <p:extLst>
      <p:ext uri="{BB962C8B-B14F-4D97-AF65-F5344CB8AC3E}">
        <p14:creationId xmlns:p14="http://schemas.microsoft.com/office/powerpoint/2010/main" val="388234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0A3379-535E-471D-9689-682BE7791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1436380"/>
            <a:ext cx="5454858" cy="1644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0E28-B0E7-4AF8-AC78-6CAA524E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3903046"/>
            <a:ext cx="5454858" cy="2000529"/>
          </a:xfrm>
          <a:prstGeom prst="rect">
            <a:avLst/>
          </a:prstGeom>
        </p:spPr>
      </p:pic>
      <p:pic>
        <p:nvPicPr>
          <p:cNvPr id="13" name="Picture 12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EB66A60E-DE1F-4845-87AE-C0793C0EB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47" y="4143772"/>
            <a:ext cx="5591956" cy="175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0D0F1-9AE9-4A27-91DF-7A13CA234F1E}"/>
              </a:ext>
            </a:extLst>
          </p:cNvPr>
          <p:cNvSpPr txBox="1"/>
          <p:nvPr/>
        </p:nvSpPr>
        <p:spPr>
          <a:xfrm>
            <a:off x="649357" y="755374"/>
            <a:ext cx="229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Input gates and cell update:</a:t>
            </a:r>
          </a:p>
        </p:txBody>
      </p:sp>
      <p:pic>
        <p:nvPicPr>
          <p:cNvPr id="18" name="Picture 17" descr="A picture containing clock&#10;&#10;Description generated with high confidence">
            <a:extLst>
              <a:ext uri="{FF2B5EF4-FFF2-40B4-BE49-F238E27FC236}">
                <a16:creationId xmlns:a16="http://schemas.microsoft.com/office/drawing/2014/main" id="{A8E13CD9-5782-4F2D-8E8F-2281A9738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48" y="1215469"/>
            <a:ext cx="5591955" cy="1865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4C00CB-2075-4CC1-8FCC-4EF69AD5C59A}"/>
              </a:ext>
            </a:extLst>
          </p:cNvPr>
          <p:cNvSpPr txBox="1"/>
          <p:nvPr/>
        </p:nvSpPr>
        <p:spPr>
          <a:xfrm>
            <a:off x="1895062" y="3180522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B2BB7-D0C2-446C-A131-C9AFF7E17ADA}"/>
              </a:ext>
            </a:extLst>
          </p:cNvPr>
          <p:cNvSpPr txBox="1"/>
          <p:nvPr/>
        </p:nvSpPr>
        <p:spPr>
          <a:xfrm>
            <a:off x="1868557" y="5870870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C231E-0FC0-4DCD-A676-B41815FBD8EE}"/>
              </a:ext>
            </a:extLst>
          </p:cNvPr>
          <p:cNvSpPr txBox="1"/>
          <p:nvPr/>
        </p:nvSpPr>
        <p:spPr>
          <a:xfrm>
            <a:off x="8143462" y="3242966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CA443-4F0E-4A93-B468-29674BAD4350}"/>
              </a:ext>
            </a:extLst>
          </p:cNvPr>
          <p:cNvSpPr txBox="1"/>
          <p:nvPr/>
        </p:nvSpPr>
        <p:spPr>
          <a:xfrm>
            <a:off x="8143462" y="5944242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99335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887894" y="768626"/>
            <a:ext cx="825610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Road ahead.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Go through research papers focused on RNN for time series prediction.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Back propagation through time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Implementing RNN and LSTM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Comparing the accuracy of the Machine learning models with VAR model.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Project Report</a:t>
            </a:r>
          </a:p>
          <a:p>
            <a:pPr marL="457200" indent="-4572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30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887894" y="768626"/>
            <a:ext cx="10071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References: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Lütkepohl</a:t>
            </a:r>
            <a:r>
              <a:rPr lang="en-IN" dirty="0"/>
              <a:t>, H. (2007) </a:t>
            </a:r>
            <a:r>
              <a:rPr lang="en-IN" i="1" dirty="0"/>
              <a:t>New Introduction to Multiple Time Series Analysis , </a:t>
            </a:r>
            <a:r>
              <a:rPr lang="en-IN" dirty="0"/>
              <a:t>Springer.</a:t>
            </a:r>
            <a:endParaRPr lang="en-IN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http://colah.github.io/posts/2015-08-Understanding-LSTMs/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00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8579"/>
            <a:ext cx="12191999" cy="1033671"/>
          </a:xfrm>
          <a:solidFill>
            <a:srgbClr val="272C87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5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4th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211432" y="629534"/>
            <a:ext cx="24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 Series plots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DA1E474-2302-440B-A847-A06B06FB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" y="1006506"/>
            <a:ext cx="11848046" cy="53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7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4th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211432" y="629534"/>
            <a:ext cx="24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 Series plots</a:t>
            </a: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053DAA4-E469-4BF4-83F8-CA5B6452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" y="998866"/>
            <a:ext cx="11821542" cy="53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6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4th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890E12-B505-4907-A764-75307A5DC6F1}"/>
              </a:ext>
            </a:extLst>
          </p:cNvPr>
          <p:cNvSpPr txBox="1"/>
          <p:nvPr/>
        </p:nvSpPr>
        <p:spPr>
          <a:xfrm>
            <a:off x="331304" y="648601"/>
            <a:ext cx="4969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Forecast error variance decomposition: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CF349-3BD9-44AD-B323-A498A56C3A0A}"/>
              </a:ext>
            </a:extLst>
          </p:cNvPr>
          <p:cNvSpPr/>
          <p:nvPr/>
        </p:nvSpPr>
        <p:spPr>
          <a:xfrm>
            <a:off x="331304" y="2224659"/>
            <a:ext cx="111715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TempMax</a:t>
            </a:r>
            <a:r>
              <a:rPr lang="en-IN" dirty="0"/>
              <a:t>              </a:t>
            </a:r>
            <a:r>
              <a:rPr lang="en-IN" dirty="0" err="1"/>
              <a:t>TempMin</a:t>
            </a:r>
            <a:r>
              <a:rPr lang="en-IN" dirty="0"/>
              <a:t>      </a:t>
            </a:r>
            <a:r>
              <a:rPr lang="en-IN" dirty="0" err="1"/>
              <a:t>RelativeHumidity</a:t>
            </a:r>
            <a:r>
              <a:rPr lang="en-IN" dirty="0"/>
              <a:t>     Sunshine      </a:t>
            </a:r>
            <a:r>
              <a:rPr lang="en-IN" dirty="0" err="1"/>
              <a:t>RainFall</a:t>
            </a:r>
            <a:r>
              <a:rPr lang="en-IN" dirty="0"/>
              <a:t>          </a:t>
            </a:r>
            <a:r>
              <a:rPr lang="en-IN" dirty="0" err="1"/>
              <a:t>PopulationInfected</a:t>
            </a:r>
            <a:r>
              <a:rPr lang="en-IN" dirty="0"/>
              <a:t>   </a:t>
            </a:r>
            <a:r>
              <a:rPr lang="en-IN" dirty="0" err="1"/>
              <a:t>RustIncidence</a:t>
            </a:r>
            <a:endParaRPr lang="en-IN" dirty="0"/>
          </a:p>
          <a:p>
            <a:r>
              <a:rPr lang="en-IN" dirty="0"/>
              <a:t>[1,] 0.03073238   0.01439666     0.0009827808   0.009790388   0.001652832         0.05413397       0.8883110</a:t>
            </a:r>
          </a:p>
          <a:p>
            <a:r>
              <a:rPr lang="en-IN" dirty="0"/>
              <a:t>[2,] 0.07177304   0.02156669     0.0019596653   0.007508073   0.018693844         0.06820915       0.8101820</a:t>
            </a:r>
          </a:p>
          <a:p>
            <a:r>
              <a:rPr lang="en-IN" dirty="0"/>
              <a:t>[3,] 0.12085278   0.02177971     0.0055486141   0.005375347   0.034575944         0.07817895       0.7332476</a:t>
            </a:r>
          </a:p>
          <a:p>
            <a:r>
              <a:rPr lang="en-IN" dirty="0"/>
              <a:t>[4,] 0.17043716   0.01853516     0.0103864561   0.004279562   0.044246690         0.08466700       0.6664526</a:t>
            </a:r>
          </a:p>
          <a:p>
            <a:r>
              <a:rPr lang="en-IN" dirty="0"/>
              <a:t>[5,] 0.21544496   0.01537169     0.0159145689   0.004209560   0.047959155         0.08840020       0.6110015</a:t>
            </a:r>
          </a:p>
          <a:p>
            <a:r>
              <a:rPr lang="en-IN" dirty="0"/>
              <a:t>         </a:t>
            </a:r>
          </a:p>
          <a:p>
            <a:endParaRPr lang="en-IN" dirty="0"/>
          </a:p>
          <a:p>
            <a:r>
              <a:rPr lang="en-IN" dirty="0"/>
              <a:t>Severity</a:t>
            </a:r>
          </a:p>
          <a:p>
            <a:r>
              <a:rPr lang="en-IN" dirty="0"/>
              <a:t>[1,] 0.0000000000</a:t>
            </a:r>
          </a:p>
          <a:p>
            <a:r>
              <a:rPr lang="en-IN" dirty="0"/>
              <a:t>[2,] 0.0001075623</a:t>
            </a:r>
          </a:p>
          <a:p>
            <a:r>
              <a:rPr lang="en-IN" dirty="0"/>
              <a:t>[3,] 0.0004410299</a:t>
            </a:r>
          </a:p>
          <a:p>
            <a:r>
              <a:rPr lang="en-IN" dirty="0"/>
              <a:t>[4,] 0.0009953484</a:t>
            </a:r>
          </a:p>
          <a:p>
            <a:r>
              <a:rPr lang="en-IN" dirty="0"/>
              <a:t>[5,] 0.0016983225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D4DD-E664-4055-A69B-4A4442CA307B}"/>
              </a:ext>
            </a:extLst>
          </p:cNvPr>
          <p:cNvSpPr txBox="1"/>
          <p:nvPr/>
        </p:nvSpPr>
        <p:spPr>
          <a:xfrm>
            <a:off x="530087" y="1179443"/>
            <a:ext cx="368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Variety C, Rust incidence FEVD</a:t>
            </a:r>
          </a:p>
        </p:txBody>
      </p:sp>
    </p:spTree>
    <p:extLst>
      <p:ext uri="{BB962C8B-B14F-4D97-AF65-F5344CB8AC3E}">
        <p14:creationId xmlns:p14="http://schemas.microsoft.com/office/powerpoint/2010/main" val="15614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56200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676192"/>
            <a:ext cx="8520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Leaf rust: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caused by a fungus called </a:t>
            </a:r>
            <a:r>
              <a:rPr lang="en-IN" sz="1600" dirty="0" err="1"/>
              <a:t>Hemileia</a:t>
            </a:r>
            <a:r>
              <a:rPr lang="en-IN" sz="1600" dirty="0"/>
              <a:t> </a:t>
            </a:r>
            <a:r>
              <a:rPr lang="en-IN" sz="1600" dirty="0" err="1"/>
              <a:t>Vastatrix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Leads to premature fall of infected leaves.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Symptoms include appearance of spots on the upper leaf surface of plants</a:t>
            </a:r>
            <a:r>
              <a:rPr lang="en-IN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38" y="1055757"/>
            <a:ext cx="3144980" cy="2078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998113"/>
            <a:ext cx="7439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Impacts: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Decreased quality and quantity of yield produced.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Increased cost to control and combat the disease</a:t>
            </a:r>
            <a:r>
              <a:rPr lang="en-IN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382" y="854548"/>
            <a:ext cx="464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355619"/>
            <a:ext cx="119426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Key definitions:</a:t>
            </a:r>
          </a:p>
          <a:p>
            <a:pPr marL="342900" indent="-342900">
              <a:buFontTx/>
              <a:buAutoNum type="alphaLcParenR"/>
            </a:pPr>
            <a:r>
              <a:rPr lang="en-IN" sz="1600" dirty="0"/>
              <a:t>Rust incidence: (Number of infected leaves/Total number of leaves observed)*100</a:t>
            </a:r>
          </a:p>
          <a:p>
            <a:pPr marL="342900" indent="-342900">
              <a:buAutoNum type="alphaLcParenR"/>
            </a:pPr>
            <a:endParaRPr lang="en-IN" sz="1600" dirty="0"/>
          </a:p>
          <a:p>
            <a:pPr marL="342900" indent="-342900">
              <a:buAutoNum type="alphaLcParenR"/>
            </a:pPr>
            <a:r>
              <a:rPr lang="en-IN" sz="1600" dirty="0"/>
              <a:t>Severity: (Sum of severity ratings of all observed leaves/(5* Total number of leaves observed))*100</a:t>
            </a:r>
          </a:p>
          <a:p>
            <a:r>
              <a:rPr lang="en-IN" sz="1600" dirty="0"/>
              <a:t>                                    Scale for grading of severity ranges from 0 to 5.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5D3F8-CEED-406E-9E83-1D151ABEB0A4}"/>
              </a:ext>
            </a:extLst>
          </p:cNvPr>
          <p:cNvSpPr txBox="1"/>
          <p:nvPr/>
        </p:nvSpPr>
        <p:spPr>
          <a:xfrm>
            <a:off x="137945" y="722299"/>
            <a:ext cx="483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96B3A-2E67-461A-A6CA-CC02E1B9B0C3}"/>
              </a:ext>
            </a:extLst>
          </p:cNvPr>
          <p:cNvSpPr txBox="1"/>
          <p:nvPr/>
        </p:nvSpPr>
        <p:spPr>
          <a:xfrm>
            <a:off x="3" y="1564456"/>
            <a:ext cx="4831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Client of EKA analytics has coffee plantations which face the severe problem of leaf rust that leads to huge losses of yield.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client </a:t>
            </a:r>
            <a:r>
              <a:rPr lang="en-IN" sz="1600" b="1" dirty="0"/>
              <a:t>had initiated an experimental trial </a:t>
            </a:r>
            <a:r>
              <a:rPr lang="en-IN" sz="1600" dirty="0"/>
              <a:t>on one of the plantations and </a:t>
            </a:r>
            <a:r>
              <a:rPr lang="en-IN" sz="1600" b="1" dirty="0"/>
              <a:t>recorded leaf rust incidence and severity on fortnightly</a:t>
            </a:r>
            <a:r>
              <a:rPr lang="en-IN" sz="1600" dirty="0"/>
              <a:t> </a:t>
            </a:r>
            <a:r>
              <a:rPr lang="en-IN" sz="1600" b="1" dirty="0"/>
              <a:t>basis</a:t>
            </a:r>
            <a:r>
              <a:rPr lang="en-IN" sz="1600" dirty="0"/>
              <a:t> over the span of 8 years.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They want </a:t>
            </a:r>
            <a:r>
              <a:rPr lang="en-IN" sz="1600" b="1" dirty="0"/>
              <a:t>forewarning model on the outbreak of disease</a:t>
            </a:r>
            <a:r>
              <a:rPr lang="en-IN" sz="1600" dirty="0"/>
              <a:t>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prstClr val="black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prstClr val="black"/>
                </a:solidFill>
              </a:rPr>
              <a:t>The </a:t>
            </a:r>
            <a:r>
              <a:rPr lang="en-IN" sz="1600" b="1" dirty="0">
                <a:solidFill>
                  <a:prstClr val="black"/>
                </a:solidFill>
              </a:rPr>
              <a:t>aim of this project is to predict coffee leaf rust incidence and severity.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6983293" y="72229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DATA DESCRIPTION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58ED1CB-930C-42F2-A155-81C30916D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79507"/>
              </p:ext>
            </p:extLst>
          </p:nvPr>
        </p:nvGraphicFramePr>
        <p:xfrm>
          <a:off x="5976730" y="1368630"/>
          <a:ext cx="5936973" cy="4608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59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671">
                <a:tc>
                  <a:txBody>
                    <a:bodyPr/>
                    <a:lstStyle/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pPr algn="ctr"/>
                      <a:r>
                        <a:rPr lang="en-IN" sz="1400" dirty="0"/>
                        <a:t>Weather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Average maximum</a:t>
                      </a:r>
                      <a:r>
                        <a:rPr lang="en-IN" sz="1400" baseline="0" dirty="0"/>
                        <a:t> temperature(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Average minimum temperature(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Relative humidity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Sunshine(hours)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Rainfall(mm)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830">
                <a:tc>
                  <a:txBody>
                    <a:bodyPr/>
                    <a:lstStyle/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r>
                        <a:rPr lang="en-IN" sz="1400" dirty="0"/>
                        <a:t>Leaf</a:t>
                      </a:r>
                      <a:r>
                        <a:rPr lang="en-IN" sz="1400" baseline="0" dirty="0"/>
                        <a:t> rust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Population infected: (Number of plants</a:t>
                      </a:r>
                      <a:r>
                        <a:rPr lang="en-IN" sz="1400" baseline="0" dirty="0"/>
                        <a:t> infected/Total number of plants observed)*100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Rust</a:t>
                      </a:r>
                      <a:r>
                        <a:rPr lang="en-IN" sz="1400" baseline="0" dirty="0"/>
                        <a:t> incidence: (Number of infected leaves/Total number of leaves observed)*100</a:t>
                      </a:r>
                    </a:p>
                    <a:p>
                      <a:pPr marL="342900" indent="-342900">
                        <a:buAutoNum type="alphaLcParenR"/>
                      </a:pPr>
                      <a:endParaRPr lang="en-IN" sz="1400" baseline="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Severity: ((Sum of severity ratings of all observed leaves/5)* Total number of leaves observed)*100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aseline="0" dirty="0"/>
                        <a:t> 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aseline="0" dirty="0"/>
                        <a:t>*Scale for grading of severity ranges from 0 to 5.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30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211432" y="629534"/>
            <a:ext cx="24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 Series plots</a:t>
            </a: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C314A2F-ED2D-4012-B1D5-8522CF912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3" y="998866"/>
            <a:ext cx="11769136" cy="52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0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VAR models (vector autoregressive models) are used for multiple time series analysis. The structure is that each variable is a linear function of past lags of itself and past lags of the other variables.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Below example shows a VAR(1) with k variables.</a:t>
                </a:r>
              </a:p>
              <a:p>
                <a:endParaRPr lang="en-IN" dirty="0"/>
              </a:p>
              <a:p>
                <a:r>
                  <a:rPr lang="en-IN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   =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   +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𝑎𝑘𝑘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 +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blipFill>
                <a:blip r:embed="rId2"/>
                <a:stretch>
                  <a:fillRect l="-200" t="-758" r="-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81315" y="747119"/>
            <a:ext cx="342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VAR MODELING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464554"/>
            <a:ext cx="1093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this case k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Order selection: Used the Schwartz criteria for VAR order selection which gave the order of the lag to be 1.</a:t>
            </a:r>
          </a:p>
        </p:txBody>
      </p:sp>
    </p:spTree>
    <p:extLst>
      <p:ext uri="{BB962C8B-B14F-4D97-AF65-F5344CB8AC3E}">
        <p14:creationId xmlns:p14="http://schemas.microsoft.com/office/powerpoint/2010/main" val="342702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                                                                      5</a:t>
            </a:r>
            <a:r>
              <a:rPr lang="en-IN" sz="1400" baseline="30000" dirty="0"/>
              <a:t>th</a:t>
            </a:r>
            <a:r>
              <a:rPr lang="en-IN" sz="1400" dirty="0"/>
              <a:t> Apr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8256"/>
            <a:ext cx="12192000" cy="311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" y="3983015"/>
            <a:ext cx="6058746" cy="2096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40172"/>
            <a:ext cx="5973009" cy="20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                                                                      5</a:t>
            </a:r>
            <a:r>
              <a:rPr lang="en-IN" sz="1400" baseline="30000" dirty="0"/>
              <a:t>th</a:t>
            </a:r>
            <a:r>
              <a:rPr lang="en-IN" sz="1400" dirty="0"/>
              <a:t> Apr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" y="3824771"/>
            <a:ext cx="6011114" cy="2021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78" y="3824772"/>
            <a:ext cx="6039693" cy="2132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272"/>
            <a:ext cx="1197032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8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371061" y="768626"/>
            <a:ext cx="118209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of VAR output</a:t>
            </a:r>
          </a:p>
          <a:p>
            <a:endParaRPr lang="en-IN" sz="1600" dirty="0"/>
          </a:p>
          <a:p>
            <a:r>
              <a:rPr lang="en-IN" sz="1600" b="1" dirty="0"/>
              <a:t>Coefficients: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Its very difficult to interpret the coefficients of a VAR output, e.g. in the 8 variable system and we have a VAR of lag order 1 then there would be 8*8*1 = 64 coefficients.</a:t>
            </a:r>
          </a:p>
          <a:p>
            <a:endParaRPr lang="en-IN" sz="1600" dirty="0"/>
          </a:p>
          <a:p>
            <a:r>
              <a:rPr lang="en-IN" sz="1600" b="1" dirty="0"/>
              <a:t>Covariance matrix of residuals: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The covariance matrix will be of size 8*8.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So need to look at 28 covariances.</a:t>
            </a:r>
          </a:p>
          <a:p>
            <a:endParaRPr lang="en-IN" sz="1600" dirty="0"/>
          </a:p>
          <a:p>
            <a:r>
              <a:rPr lang="en-IN" sz="1600" b="1" dirty="0"/>
              <a:t>Granger causality: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Idea:</a:t>
            </a:r>
            <a:r>
              <a:rPr lang="en-IN" sz="1600" dirty="0"/>
              <a:t> A cause cannot come after effect. A process affects another process then the former should help improving the predictions of the latter.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Useful when we want to find out if a set of variables is Granger causing another set of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may not tell the complete story about the interactions between the variables of a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surely tells if a set of variables contain useful information for improving the forecast of another set of variables.</a:t>
            </a:r>
          </a:p>
          <a:p>
            <a:endParaRPr lang="en-IN" sz="1600" dirty="0"/>
          </a:p>
          <a:p>
            <a:r>
              <a:rPr lang="en-IN" sz="1600" b="1" dirty="0"/>
              <a:t>Impulse response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is of interest to find out the response in one variable to an impulse in another variable in a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If there is a reaction of one variable to an impulse in another variable in a system we can call the latter causal for the first.</a:t>
            </a:r>
          </a:p>
        </p:txBody>
      </p:sp>
    </p:spTree>
    <p:extLst>
      <p:ext uri="{BB962C8B-B14F-4D97-AF65-F5344CB8AC3E}">
        <p14:creationId xmlns:p14="http://schemas.microsoft.com/office/powerpoint/2010/main" val="139376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1299</Words>
  <Application>Microsoft Office PowerPoint</Application>
  <PresentationFormat>Widescreen</PresentationFormat>
  <Paragraphs>279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Amitabh Gunjan</dc:creator>
  <cp:lastModifiedBy>Amitabh Gunjan</cp:lastModifiedBy>
  <cp:revision>314</cp:revision>
  <dcterms:created xsi:type="dcterms:W3CDTF">2018-04-04T05:57:29Z</dcterms:created>
  <dcterms:modified xsi:type="dcterms:W3CDTF">2018-05-29T15:13:15Z</dcterms:modified>
</cp:coreProperties>
</file>