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273" r:id="rId4"/>
    <p:sldId id="258" r:id="rId5"/>
    <p:sldId id="284" r:id="rId6"/>
    <p:sldId id="308" r:id="rId7"/>
    <p:sldId id="307" r:id="rId8"/>
    <p:sldId id="306" r:id="rId9"/>
    <p:sldId id="272" r:id="rId10"/>
    <p:sldId id="298" r:id="rId11"/>
    <p:sldId id="295" r:id="rId12"/>
    <p:sldId id="267" r:id="rId13"/>
    <p:sldId id="293" r:id="rId14"/>
    <p:sldId id="299" r:id="rId15"/>
    <p:sldId id="300" r:id="rId16"/>
    <p:sldId id="294" r:id="rId17"/>
    <p:sldId id="304" r:id="rId18"/>
    <p:sldId id="301" r:id="rId19"/>
    <p:sldId id="303" r:id="rId20"/>
    <p:sldId id="302" r:id="rId21"/>
    <p:sldId id="296" r:id="rId22"/>
    <p:sldId id="305" r:id="rId23"/>
    <p:sldId id="276" r:id="rId24"/>
    <p:sldId id="266" r:id="rId25"/>
    <p:sldId id="288"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E555A-99F0-4DEE-BCAB-5EE6817BE540}" type="datetimeFigureOut">
              <a:rPr lang="en-IN" smtClean="0"/>
              <a:t>19-06-2018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97443-282B-4B57-80CF-AF1E3623E702}" type="slidenum">
              <a:rPr lang="en-IN" smtClean="0"/>
              <a:t>‹#›</a:t>
            </a:fld>
            <a:endParaRPr lang="en-IN"/>
          </a:p>
        </p:txBody>
      </p:sp>
    </p:spTree>
    <p:extLst>
      <p:ext uri="{BB962C8B-B14F-4D97-AF65-F5344CB8AC3E}">
        <p14:creationId xmlns:p14="http://schemas.microsoft.com/office/powerpoint/2010/main" val="20433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919FE0-86F2-4846-A408-A8E1001ABC8C}" type="slidenum">
              <a:rPr lang="en-IN" smtClean="0"/>
              <a:t>3</a:t>
            </a:fld>
            <a:endParaRPr lang="en-IN"/>
          </a:p>
        </p:txBody>
      </p:sp>
    </p:spTree>
    <p:extLst>
      <p:ext uri="{BB962C8B-B14F-4D97-AF65-F5344CB8AC3E}">
        <p14:creationId xmlns:p14="http://schemas.microsoft.com/office/powerpoint/2010/main" val="385661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919FE0-86F2-4846-A408-A8E1001ABC8C}" type="slidenum">
              <a:rPr lang="en-IN" smtClean="0"/>
              <a:t>12</a:t>
            </a:fld>
            <a:endParaRPr lang="en-IN"/>
          </a:p>
        </p:txBody>
      </p:sp>
    </p:spTree>
    <p:extLst>
      <p:ext uri="{BB962C8B-B14F-4D97-AF65-F5344CB8AC3E}">
        <p14:creationId xmlns:p14="http://schemas.microsoft.com/office/powerpoint/2010/main" val="1567583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A0FB-2736-4B4C-9F0D-DE7501338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F5BF55-9757-4B2C-9300-00BDFA39F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E99924-EEBD-42AD-90BD-8E55F62ADBE3}"/>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5" name="Footer Placeholder 4">
            <a:extLst>
              <a:ext uri="{FF2B5EF4-FFF2-40B4-BE49-F238E27FC236}">
                <a16:creationId xmlns:a16="http://schemas.microsoft.com/office/drawing/2014/main" id="{533D9CBF-357A-4774-8DDE-560D474870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34EB6-CE60-4D01-91AA-EA00F2BF2A46}"/>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331176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0BCD-99EA-4497-BB0B-AE77849A44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218B2-F553-4DF3-829B-AC8EAB8DE3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775D5B-4075-4E39-A976-1A4C7D93E5B7}"/>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5" name="Footer Placeholder 4">
            <a:extLst>
              <a:ext uri="{FF2B5EF4-FFF2-40B4-BE49-F238E27FC236}">
                <a16:creationId xmlns:a16="http://schemas.microsoft.com/office/drawing/2014/main" id="{1A0C5334-D5C6-461A-B223-948704CEC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B92CD-2CB2-4460-97AB-239A665EA827}"/>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92265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C9371-690A-43FB-8C52-207EA28559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D900D-CDED-4621-8F1E-969EE92021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AB887-5B58-4ED6-9500-55EC429E9251}"/>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5" name="Footer Placeholder 4">
            <a:extLst>
              <a:ext uri="{FF2B5EF4-FFF2-40B4-BE49-F238E27FC236}">
                <a16:creationId xmlns:a16="http://schemas.microsoft.com/office/drawing/2014/main" id="{EC10F6E6-B89D-4BA8-86B2-6A1286032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93195F-0246-4341-BFAC-23E6DA915050}"/>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272935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7710-57AE-4188-9614-3F2FBC05F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E8D769-DBA9-4F86-89A5-FD3113F073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90695-3048-4FB3-8318-BF67706177D8}"/>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5" name="Footer Placeholder 4">
            <a:extLst>
              <a:ext uri="{FF2B5EF4-FFF2-40B4-BE49-F238E27FC236}">
                <a16:creationId xmlns:a16="http://schemas.microsoft.com/office/drawing/2014/main" id="{B1449BA4-A190-4C4E-B3EA-DB8C2A1EF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57759-6C84-4AC1-B56D-59B901CC4E73}"/>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191242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6C07-DB51-4021-9FD0-58556C927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25DB95-CE62-41A6-A7E0-92B0E723D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0927C6-4B4B-4725-B0AC-A0884EAC4BC3}"/>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5" name="Footer Placeholder 4">
            <a:extLst>
              <a:ext uri="{FF2B5EF4-FFF2-40B4-BE49-F238E27FC236}">
                <a16:creationId xmlns:a16="http://schemas.microsoft.com/office/drawing/2014/main" id="{B4E979D2-259D-439D-90C8-681ECA2C4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35FD8-1039-4813-9A2A-5D4AA2B2539D}"/>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329775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A710-9B43-444C-B8CC-B9B4005EB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E8A47A-0718-4D38-984A-FA752D6F45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0BAAD0-B863-426F-B3A5-CB419151F9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AF7BF7-258F-4D5B-9719-A091B943BEB7}"/>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6" name="Footer Placeholder 5">
            <a:extLst>
              <a:ext uri="{FF2B5EF4-FFF2-40B4-BE49-F238E27FC236}">
                <a16:creationId xmlns:a16="http://schemas.microsoft.com/office/drawing/2014/main" id="{0B91AEA7-1B25-4CDB-91BE-AC21123910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83C0CD-E820-4E8E-86B6-680EF1D115A2}"/>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42896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C368-F77A-4190-8842-39A29BBF1F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DA1E08-B9B4-4FA3-A75A-58880A5EE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15D9D4-040F-4D2C-935F-CC82369E12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8D9C94-BA1A-487E-933A-479B1DE03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DD982A-5E78-48BA-9B6F-F06FF52B65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E3040B-4662-4DE7-ABF7-C470B933D7DE}"/>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8" name="Footer Placeholder 7">
            <a:extLst>
              <a:ext uri="{FF2B5EF4-FFF2-40B4-BE49-F238E27FC236}">
                <a16:creationId xmlns:a16="http://schemas.microsoft.com/office/drawing/2014/main" id="{BE7B2FC9-EE07-4B1F-BFBC-03AD404764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CB1B3B-2F1D-4FF5-B6C9-B441E29ED2F0}"/>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398931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CFAA-F1E8-4F63-990D-620C5CAEC9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EB9B7D-37AF-4537-9F5E-0002B3C92167}"/>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4" name="Footer Placeholder 3">
            <a:extLst>
              <a:ext uri="{FF2B5EF4-FFF2-40B4-BE49-F238E27FC236}">
                <a16:creationId xmlns:a16="http://schemas.microsoft.com/office/drawing/2014/main" id="{1BD932AA-0BAB-4ABC-873B-0423872D51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C92428-1779-4A07-A85D-51E8E8093FC8}"/>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232475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925C0-E7B6-4186-B55E-3D92F2B0B505}"/>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3" name="Footer Placeholder 2">
            <a:extLst>
              <a:ext uri="{FF2B5EF4-FFF2-40B4-BE49-F238E27FC236}">
                <a16:creationId xmlns:a16="http://schemas.microsoft.com/office/drawing/2014/main" id="{86DCAFED-F08A-4701-A0DA-0CAA6DD7C7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61F35A-693E-405C-9C71-9030628AB40B}"/>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12843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FA08-9246-4199-A879-93604F335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3E515F-0F46-4813-AA8D-C9286CBC5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8529EE-196D-45F6-A744-F88F37AEE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CB572A-8480-439C-B786-FA0555DA9C12}"/>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6" name="Footer Placeholder 5">
            <a:extLst>
              <a:ext uri="{FF2B5EF4-FFF2-40B4-BE49-F238E27FC236}">
                <a16:creationId xmlns:a16="http://schemas.microsoft.com/office/drawing/2014/main" id="{9899EDED-6DBF-484A-837A-B4AEB495B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EFE1-8FF6-4941-B3C5-99DC41B22C86}"/>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50521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9485-2E2B-4F68-B5D7-406BED07F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668BA7-FCEC-4F74-8169-FD7B06491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6149B9-2941-4AD5-AAD6-BCFE4E956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184C94-B1A1-4D4E-9584-7579BFEFC7C8}"/>
              </a:ext>
            </a:extLst>
          </p:cNvPr>
          <p:cNvSpPr>
            <a:spLocks noGrp="1"/>
          </p:cNvSpPr>
          <p:nvPr>
            <p:ph type="dt" sz="half" idx="10"/>
          </p:nvPr>
        </p:nvSpPr>
        <p:spPr/>
        <p:txBody>
          <a:bodyPr/>
          <a:lstStyle/>
          <a:p>
            <a:fld id="{CB0C94FC-9E45-441E-B684-81922C3FC47C}" type="datetimeFigureOut">
              <a:rPr lang="en-IN" smtClean="0"/>
              <a:t>19-06-2018</a:t>
            </a:fld>
            <a:endParaRPr lang="en-IN"/>
          </a:p>
        </p:txBody>
      </p:sp>
      <p:sp>
        <p:nvSpPr>
          <p:cNvPr id="6" name="Footer Placeholder 5">
            <a:extLst>
              <a:ext uri="{FF2B5EF4-FFF2-40B4-BE49-F238E27FC236}">
                <a16:creationId xmlns:a16="http://schemas.microsoft.com/office/drawing/2014/main" id="{C1553514-18B0-4B8F-99CF-54ADCBED4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DE86F0-DE24-444A-9C0B-BF2791056404}"/>
              </a:ext>
            </a:extLst>
          </p:cNvPr>
          <p:cNvSpPr>
            <a:spLocks noGrp="1"/>
          </p:cNvSpPr>
          <p:nvPr>
            <p:ph type="sldNum" sz="quarter" idx="12"/>
          </p:nvPr>
        </p:nvSpPr>
        <p:spPr/>
        <p:txBody>
          <a:bodyPr/>
          <a:lstStyle/>
          <a:p>
            <a:fld id="{1C0831F5-082A-4268-A781-6738ACD53764}" type="slidenum">
              <a:rPr lang="en-IN" smtClean="0"/>
              <a:t>‹#›</a:t>
            </a:fld>
            <a:endParaRPr lang="en-IN"/>
          </a:p>
        </p:txBody>
      </p:sp>
    </p:spTree>
    <p:extLst>
      <p:ext uri="{BB962C8B-B14F-4D97-AF65-F5344CB8AC3E}">
        <p14:creationId xmlns:p14="http://schemas.microsoft.com/office/powerpoint/2010/main" val="386050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9BBF9E-83FC-47B7-996E-E4408DF54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629A44-50EA-4EDA-907B-968C81FE0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282CB-A809-4141-B9A3-9738B29C4B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C94FC-9E45-441E-B684-81922C3FC47C}" type="datetimeFigureOut">
              <a:rPr lang="en-IN" smtClean="0"/>
              <a:t>19-06-2018</a:t>
            </a:fld>
            <a:endParaRPr lang="en-IN"/>
          </a:p>
        </p:txBody>
      </p:sp>
      <p:sp>
        <p:nvSpPr>
          <p:cNvPr id="5" name="Footer Placeholder 4">
            <a:extLst>
              <a:ext uri="{FF2B5EF4-FFF2-40B4-BE49-F238E27FC236}">
                <a16:creationId xmlns:a16="http://schemas.microsoft.com/office/drawing/2014/main" id="{D3D20897-47C8-44DC-95AB-BD72B329A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5AC8A0-D8BD-471F-B1D7-8456C9BE1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831F5-082A-4268-A781-6738ACD53764}" type="slidenum">
              <a:rPr lang="en-IN" smtClean="0"/>
              <a:t>‹#›</a:t>
            </a:fld>
            <a:endParaRPr lang="en-IN"/>
          </a:p>
        </p:txBody>
      </p:sp>
    </p:spTree>
    <p:extLst>
      <p:ext uri="{BB962C8B-B14F-4D97-AF65-F5344CB8AC3E}">
        <p14:creationId xmlns:p14="http://schemas.microsoft.com/office/powerpoint/2010/main" val="16764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3" name="Subtitle 2"/>
          <p:cNvSpPr>
            <a:spLocks noGrp="1"/>
          </p:cNvSpPr>
          <p:nvPr>
            <p:ph type="subTitle" idx="1"/>
          </p:nvPr>
        </p:nvSpPr>
        <p:spPr>
          <a:xfrm>
            <a:off x="1219200" y="1340442"/>
            <a:ext cx="9739745" cy="1305776"/>
          </a:xfrm>
        </p:spPr>
        <p:txBody>
          <a:bodyPr>
            <a:noAutofit/>
          </a:bodyPr>
          <a:lstStyle/>
          <a:p>
            <a:r>
              <a:rPr lang="en-IN" sz="3600" dirty="0">
                <a:solidFill>
                  <a:schemeClr val="accent2">
                    <a:lumMod val="75000"/>
                  </a:schemeClr>
                </a:solidFill>
              </a:rPr>
              <a:t>PREDICTION OF INCIDENCE AND </a:t>
            </a:r>
          </a:p>
          <a:p>
            <a:r>
              <a:rPr lang="en-IN" sz="3600" u="sng" dirty="0">
                <a:solidFill>
                  <a:schemeClr val="accent2">
                    <a:lumMod val="75000"/>
                  </a:schemeClr>
                </a:solidFill>
              </a:rPr>
              <a:t>SEVERITY OF COFFEE LEAF RUST </a:t>
            </a:r>
          </a:p>
        </p:txBody>
      </p:sp>
      <p:sp>
        <p:nvSpPr>
          <p:cNvPr id="9" name="TextBox 8"/>
          <p:cNvSpPr txBox="1"/>
          <p:nvPr/>
        </p:nvSpPr>
        <p:spPr>
          <a:xfrm>
            <a:off x="4090553" y="3185217"/>
            <a:ext cx="4010891" cy="923330"/>
          </a:xfrm>
          <a:prstGeom prst="rect">
            <a:avLst/>
          </a:prstGeom>
          <a:noFill/>
        </p:spPr>
        <p:txBody>
          <a:bodyPr wrap="square" rtlCol="0">
            <a:spAutoFit/>
          </a:bodyPr>
          <a:lstStyle/>
          <a:p>
            <a:pPr algn="ctr"/>
            <a:r>
              <a:rPr lang="en-IN" u="sng" dirty="0"/>
              <a:t>Under the guidance of </a:t>
            </a:r>
          </a:p>
          <a:p>
            <a:pPr algn="ctr"/>
            <a:endParaRPr lang="en-IN" u="sng" dirty="0"/>
          </a:p>
          <a:p>
            <a:pPr algn="ctr"/>
            <a:r>
              <a:rPr lang="en-IN" dirty="0" err="1"/>
              <a:t>Prof.</a:t>
            </a:r>
            <a:r>
              <a:rPr lang="en-IN" dirty="0"/>
              <a:t> </a:t>
            </a:r>
            <a:r>
              <a:rPr lang="en-IN" dirty="0" err="1"/>
              <a:t>Chiranjit</a:t>
            </a:r>
            <a:r>
              <a:rPr lang="en-IN" dirty="0"/>
              <a:t> </a:t>
            </a:r>
            <a:r>
              <a:rPr lang="en-IN" dirty="0" err="1"/>
              <a:t>Mukhopadhyay</a:t>
            </a:r>
            <a:endParaRPr lang="en-IN" dirty="0"/>
          </a:p>
        </p:txBody>
      </p:sp>
      <p:sp>
        <p:nvSpPr>
          <p:cNvPr id="10" name="TextBox 9"/>
          <p:cNvSpPr txBox="1"/>
          <p:nvPr/>
        </p:nvSpPr>
        <p:spPr>
          <a:xfrm>
            <a:off x="1898073" y="4731786"/>
            <a:ext cx="1995054" cy="923330"/>
          </a:xfrm>
          <a:prstGeom prst="rect">
            <a:avLst/>
          </a:prstGeom>
          <a:noFill/>
        </p:spPr>
        <p:txBody>
          <a:bodyPr wrap="square" rtlCol="0">
            <a:spAutoFit/>
          </a:bodyPr>
          <a:lstStyle/>
          <a:p>
            <a:pPr algn="ctr"/>
            <a:r>
              <a:rPr lang="en-IN" u="sng" dirty="0"/>
              <a:t>By:</a:t>
            </a:r>
          </a:p>
          <a:p>
            <a:pPr algn="ctr"/>
            <a:endParaRPr lang="en-IN" u="sng" dirty="0"/>
          </a:p>
          <a:p>
            <a:pPr algn="ctr"/>
            <a:r>
              <a:rPr lang="en-IN" dirty="0"/>
              <a:t>Amitabh </a:t>
            </a:r>
            <a:r>
              <a:rPr lang="en-IN" dirty="0" err="1"/>
              <a:t>Gunjan</a:t>
            </a:r>
            <a:endParaRPr lang="en-IN" dirty="0"/>
          </a:p>
        </p:txBody>
      </p:sp>
      <p:sp>
        <p:nvSpPr>
          <p:cNvPr id="11" name="TextBox 10"/>
          <p:cNvSpPr txBox="1"/>
          <p:nvPr/>
        </p:nvSpPr>
        <p:spPr>
          <a:xfrm>
            <a:off x="8465127" y="4731786"/>
            <a:ext cx="2202873" cy="923330"/>
          </a:xfrm>
          <a:prstGeom prst="rect">
            <a:avLst/>
          </a:prstGeom>
          <a:noFill/>
        </p:spPr>
        <p:txBody>
          <a:bodyPr wrap="square" rtlCol="0">
            <a:spAutoFit/>
          </a:bodyPr>
          <a:lstStyle/>
          <a:p>
            <a:pPr algn="ctr"/>
            <a:r>
              <a:rPr lang="en-IN" u="sng" dirty="0"/>
              <a:t>Organisation:</a:t>
            </a:r>
          </a:p>
          <a:p>
            <a:pPr algn="ctr"/>
            <a:endParaRPr lang="en-IN" u="sng" dirty="0"/>
          </a:p>
          <a:p>
            <a:pPr algn="ctr"/>
            <a:r>
              <a:rPr lang="en-IN" dirty="0" err="1"/>
              <a:t>eka</a:t>
            </a:r>
            <a:r>
              <a:rPr lang="en-IN" dirty="0"/>
              <a:t> Analytics</a:t>
            </a: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2873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ABEC1F-B27D-4E4E-8D76-C9FD76B60B9A}"/>
                  </a:ext>
                </a:extLst>
              </p:cNvPr>
              <p:cNvSpPr txBox="1"/>
              <p:nvPr/>
            </p:nvSpPr>
            <p:spPr>
              <a:xfrm>
                <a:off x="384313" y="728870"/>
                <a:ext cx="11661913" cy="4753224"/>
              </a:xfrm>
              <a:prstGeom prst="rect">
                <a:avLst/>
              </a:prstGeom>
              <a:noFill/>
            </p:spPr>
            <p:txBody>
              <a:bodyPr wrap="square" rtlCol="0">
                <a:spAutoFit/>
              </a:bodyPr>
              <a:lstStyle/>
              <a:p>
                <a:r>
                  <a:rPr lang="en-IN" sz="1600" b="1" dirty="0"/>
                  <a:t>Artificial Neural Networks: </a:t>
                </a:r>
              </a:p>
              <a:p>
                <a:pPr marL="285750" indent="-285750">
                  <a:buFont typeface="Arial" panose="020B0604020202020204" pitchFamily="34" charset="0"/>
                  <a:buChar char="•"/>
                </a:pPr>
                <a:r>
                  <a:rPr lang="en-IN" sz="1600" dirty="0"/>
                  <a:t>A network of small processing units (nodes)  joined to each other by weighted connections.</a:t>
                </a:r>
              </a:p>
              <a:p>
                <a:pPr marL="742950" lvl="1" indent="-285750">
                  <a:buFont typeface="Arial" panose="020B0604020202020204" pitchFamily="34" charset="0"/>
                  <a:buChar char="•"/>
                </a:pPr>
                <a:r>
                  <a:rPr lang="en-IN" sz="1600" dirty="0"/>
                  <a:t>Network gets activated by an input vector and that activation spreads throughout the network along the weighted connections.</a:t>
                </a:r>
              </a:p>
              <a:p>
                <a:pPr marL="742950" lvl="1" indent="-285750">
                  <a:buFont typeface="Arial" panose="020B0604020202020204" pitchFamily="34" charset="0"/>
                  <a:buChar char="•"/>
                </a:pPr>
                <a:r>
                  <a:rPr lang="en-IN" sz="1600" dirty="0"/>
                  <a:t>Types:</a:t>
                </a:r>
              </a:p>
              <a:p>
                <a:pPr marL="1200150" lvl="2" indent="-285750">
                  <a:buFont typeface="Arial" panose="020B0604020202020204" pitchFamily="34" charset="0"/>
                  <a:buChar char="•"/>
                </a:pPr>
                <a:r>
                  <a:rPr lang="en-IN" sz="1600" dirty="0"/>
                  <a:t>ANNs without cycles </a:t>
                </a:r>
              </a:p>
              <a:p>
                <a:pPr marL="1657350" lvl="3" indent="-285750">
                  <a:buFont typeface="Arial" panose="020B0604020202020204" pitchFamily="34" charset="0"/>
                  <a:buChar char="•"/>
                </a:pPr>
                <a:r>
                  <a:rPr lang="en-IN" sz="1600" dirty="0"/>
                  <a:t>Feed forward neural networks – Ex. – Multilayer perceptron.</a:t>
                </a:r>
              </a:p>
              <a:p>
                <a:pPr marL="1200150" lvl="2" indent="-285750">
                  <a:buFont typeface="Arial" panose="020B0604020202020204" pitchFamily="34" charset="0"/>
                  <a:buChar char="•"/>
                </a:pPr>
                <a:r>
                  <a:rPr lang="en-IN" sz="1600" dirty="0"/>
                  <a:t>ANNs with cycles</a:t>
                </a:r>
              </a:p>
              <a:p>
                <a:pPr marL="1657350" lvl="3" indent="-285750">
                  <a:buFont typeface="Arial" panose="020B0604020202020204" pitchFamily="34" charset="0"/>
                  <a:buChar char="•"/>
                </a:pPr>
                <a:r>
                  <a:rPr lang="en-IN" sz="1600" dirty="0"/>
                  <a:t>Recurrent neural networks</a:t>
                </a:r>
              </a:p>
              <a:p>
                <a:pPr marL="742950" lvl="1" indent="-285750">
                  <a:buFont typeface="Arial" panose="020B0604020202020204" pitchFamily="34" charset="0"/>
                  <a:buChar char="•"/>
                </a:pPr>
                <a:endParaRPr lang="en-IN" sz="1600" dirty="0"/>
              </a:p>
              <a:p>
                <a:pPr marL="742950" lvl="1" indent="-285750">
                  <a:buFont typeface="Arial" panose="020B0604020202020204" pitchFamily="34" charset="0"/>
                  <a:buChar char="•"/>
                </a:pPr>
                <a:r>
                  <a:rPr lang="en-IN" sz="1600" dirty="0"/>
                  <a:t>RNNs are more suitable for sequential learning problems than MLPs., since the output of an MLP depends only on the current input and not on any past  inputs.</a:t>
                </a:r>
              </a:p>
              <a:p>
                <a:pPr marL="742950" lvl="1" indent="-285750">
                  <a:buFont typeface="Arial" panose="020B0604020202020204" pitchFamily="34" charset="0"/>
                  <a:buChar char="•"/>
                </a:pPr>
                <a:endParaRPr lang="en-IN" sz="1600" b="1" dirty="0"/>
              </a:p>
              <a:p>
                <a:r>
                  <a:rPr lang="en-IN" sz="1600" b="1" dirty="0"/>
                  <a:t>Forward pass:</a:t>
                </a:r>
              </a:p>
              <a:p>
                <a:pPr marL="285750" indent="-285750">
                  <a:buFont typeface="Arial" panose="020B0604020202020204" pitchFamily="34" charset="0"/>
                  <a:buChar char="•"/>
                </a:pPr>
                <a:r>
                  <a:rPr lang="en-IN" sz="1600" dirty="0"/>
                  <a:t>Input patterns are presented to the input layer and it is propagated through the hidden layers to the output layer.</a:t>
                </a:r>
              </a:p>
              <a:p>
                <a:pPr marL="742950" lvl="1" indent="-285750">
                  <a:buFont typeface="Arial" panose="020B0604020202020204" pitchFamily="34" charset="0"/>
                  <a:buChar char="•"/>
                </a:pPr>
                <a:r>
                  <a:rPr lang="en-IN" sz="1600" dirty="0"/>
                  <a:t>Example of an MLP with I input units (nodes) </a:t>
                </a:r>
              </a:p>
              <a:p>
                <a:pPr marL="1200150" lvl="2" indent="-285750">
                  <a:buFont typeface="Arial" panose="020B0604020202020204" pitchFamily="34" charset="0"/>
                  <a:buChar char="•"/>
                </a:pP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𝑎</m:t>
                        </m:r>
                      </m:e>
                      <m:sub>
                        <m:r>
                          <a:rPr lang="en-IN" sz="1600" i="1">
                            <a:latin typeface="Cambria Math" panose="02040503050406030204" pitchFamily="18" charset="0"/>
                          </a:rPr>
                          <m:t>h</m:t>
                        </m:r>
                      </m:sub>
                    </m:sSub>
                    <m:r>
                      <a:rPr lang="en-IN" sz="1600" i="1">
                        <a:latin typeface="Cambria Math" panose="02040503050406030204" pitchFamily="18" charset="0"/>
                      </a:rPr>
                      <m:t>= </m:t>
                    </m:r>
                    <m:nary>
                      <m:naryPr>
                        <m:chr m:val="∑"/>
                        <m:ctrlPr>
                          <a:rPr lang="en-IN" sz="1600" i="1">
                            <a:latin typeface="Cambria Math" panose="02040503050406030204" pitchFamily="18" charset="0"/>
                          </a:rPr>
                        </m:ctrlPr>
                      </m:naryPr>
                      <m:sub>
                        <m:r>
                          <m:rPr>
                            <m:brk m:alnAt="23"/>
                          </m:rPr>
                          <a:rPr lang="en-IN" sz="1600" i="1">
                            <a:latin typeface="Cambria Math" panose="02040503050406030204" pitchFamily="18" charset="0"/>
                          </a:rPr>
                          <m:t>𝑖</m:t>
                        </m:r>
                        <m:r>
                          <a:rPr lang="en-IN" sz="1600" i="1">
                            <a:latin typeface="Cambria Math" panose="02040503050406030204" pitchFamily="18" charset="0"/>
                          </a:rPr>
                          <m:t>=1</m:t>
                        </m:r>
                      </m:sub>
                      <m:sup>
                        <m:r>
                          <a:rPr lang="en-IN" sz="1600" i="1">
                            <a:latin typeface="Cambria Math" panose="02040503050406030204" pitchFamily="18" charset="0"/>
                          </a:rPr>
                          <m:t>𝐼</m:t>
                        </m:r>
                      </m:sup>
                      <m:e>
                        <m:sSub>
                          <m:sSubPr>
                            <m:ctrlPr>
                              <a:rPr lang="en-IN" sz="1600" i="1">
                                <a:latin typeface="Cambria Math" panose="02040503050406030204" pitchFamily="18" charset="0"/>
                              </a:rPr>
                            </m:ctrlPr>
                          </m:sSubPr>
                          <m:e>
                            <m:r>
                              <a:rPr lang="en-IN" sz="1600" i="1">
                                <a:latin typeface="Cambria Math" panose="02040503050406030204" pitchFamily="18" charset="0"/>
                              </a:rPr>
                              <m:t>𝑤</m:t>
                            </m:r>
                          </m:e>
                          <m:sub>
                            <m:r>
                              <a:rPr lang="en-IN" sz="1600" i="1">
                                <a:latin typeface="Cambria Math" panose="02040503050406030204" pitchFamily="18" charset="0"/>
                              </a:rPr>
                              <m:t>𝑖h</m:t>
                            </m:r>
                          </m:sub>
                        </m:sSub>
                      </m:e>
                    </m:nary>
                    <m:sSub>
                      <m:sSubPr>
                        <m:ctrlPr>
                          <a:rPr lang="en-IN" sz="1600" i="1">
                            <a:latin typeface="Cambria Math" panose="02040503050406030204" pitchFamily="18" charset="0"/>
                          </a:rPr>
                        </m:ctrlPr>
                      </m:sSubPr>
                      <m:e>
                        <m:r>
                          <a:rPr lang="en-IN" sz="1600" i="1">
                            <a:latin typeface="Cambria Math" panose="02040503050406030204" pitchFamily="18" charset="0"/>
                          </a:rPr>
                          <m:t>𝑥</m:t>
                        </m:r>
                      </m:e>
                      <m:sub>
                        <m:r>
                          <a:rPr lang="en-IN" sz="1600" i="1">
                            <a:latin typeface="Cambria Math" panose="02040503050406030204" pitchFamily="18" charset="0"/>
                          </a:rPr>
                          <m:t>𝑖</m:t>
                        </m:r>
                      </m:sub>
                    </m:sSub>
                  </m:oMath>
                </a14:m>
                <a:r>
                  <a:rPr lang="en-IN" sz="1600" dirty="0"/>
                  <a:t> weighted sum of the input vector with weights at the hidden layer with h units.</a:t>
                </a:r>
              </a:p>
              <a:p>
                <a:pPr marL="1200150" lvl="2" indent="-285750">
                  <a:buFont typeface="Arial" panose="020B0604020202020204" pitchFamily="34" charset="0"/>
                  <a:buChar char="•"/>
                </a:pP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𝑏</m:t>
                        </m:r>
                      </m:e>
                      <m:sub>
                        <m:r>
                          <a:rPr lang="en-IN" sz="1600" i="1">
                            <a:latin typeface="Cambria Math" panose="02040503050406030204" pitchFamily="18" charset="0"/>
                          </a:rPr>
                          <m:t>h</m:t>
                        </m:r>
                      </m:sub>
                    </m:sSub>
                    <m:r>
                      <a:rPr lang="en-IN" sz="1600" i="1">
                        <a:latin typeface="Cambria Math" panose="02040503050406030204" pitchFamily="18" charset="0"/>
                      </a:rPr>
                      <m:t>= </m:t>
                    </m:r>
                    <m:sSub>
                      <m:sSubPr>
                        <m:ctrlPr>
                          <a:rPr lang="en-IN" sz="1600" i="1">
                            <a:latin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𝜃</m:t>
                        </m:r>
                      </m:e>
                      <m:sub>
                        <m:r>
                          <a:rPr lang="en-IN" sz="1600" i="1">
                            <a:latin typeface="Cambria Math" panose="02040503050406030204" pitchFamily="18" charset="0"/>
                          </a:rPr>
                          <m:t>h</m:t>
                        </m:r>
                      </m:sub>
                    </m:sSub>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𝑎</m:t>
                            </m:r>
                          </m:e>
                          <m:sub>
                            <m:r>
                              <a:rPr lang="en-IN" sz="1600" i="1">
                                <a:latin typeface="Cambria Math" panose="02040503050406030204" pitchFamily="18" charset="0"/>
                              </a:rPr>
                              <m:t>h</m:t>
                            </m:r>
                          </m:sub>
                        </m:sSub>
                      </m:e>
                    </m:d>
                  </m:oMath>
                </a14:m>
                <a:r>
                  <a:rPr lang="en-IN" sz="1600" dirty="0"/>
                  <a:t> Final activation of the hidden units.</a:t>
                </a:r>
              </a:p>
              <a:p>
                <a:pPr marL="1200150" lvl="2" indent="-285750">
                  <a:buFont typeface="Arial" panose="020B0604020202020204" pitchFamily="34" charset="0"/>
                  <a:buChar char="•"/>
                </a:pPr>
                <a:r>
                  <a:rPr lang="en-IN" sz="1600" dirty="0"/>
                  <a:t>Non-linear activation functions such as sigmoid can be used to create non-linear neural network. </a:t>
                </a:r>
              </a:p>
              <a:p>
                <a:endParaRPr lang="en-IN" sz="1400" b="1" dirty="0"/>
              </a:p>
            </p:txBody>
          </p:sp>
        </mc:Choice>
        <mc:Fallback xmlns="">
          <p:sp>
            <p:nvSpPr>
              <p:cNvPr id="7" name="TextBox 6">
                <a:extLst>
                  <a:ext uri="{FF2B5EF4-FFF2-40B4-BE49-F238E27FC236}">
                    <a16:creationId xmlns:a16="http://schemas.microsoft.com/office/drawing/2014/main" id="{62ABEC1F-B27D-4E4E-8D76-C9FD76B60B9A}"/>
                  </a:ext>
                </a:extLst>
              </p:cNvPr>
              <p:cNvSpPr txBox="1">
                <a:spLocks noRot="1" noChangeAspect="1" noMove="1" noResize="1" noEditPoints="1" noAdjustHandles="1" noChangeArrowheads="1" noChangeShapeType="1" noTextEdit="1"/>
              </p:cNvSpPr>
              <p:nvPr/>
            </p:nvSpPr>
            <p:spPr>
              <a:xfrm>
                <a:off x="384313" y="728870"/>
                <a:ext cx="11661913" cy="4753224"/>
              </a:xfrm>
              <a:prstGeom prst="rect">
                <a:avLst/>
              </a:prstGeom>
              <a:blipFill>
                <a:blip r:embed="rId2"/>
                <a:stretch>
                  <a:fillRect l="-261" t="-385"/>
                </a:stretch>
              </a:blipFill>
            </p:spPr>
            <p:txBody>
              <a:bodyPr/>
              <a:lstStyle/>
              <a:p>
                <a:r>
                  <a:rPr lang="en-IN">
                    <a:noFill/>
                  </a:rPr>
                  <a:t> </a:t>
                </a:r>
              </a:p>
            </p:txBody>
          </p:sp>
        </mc:Fallback>
      </mc:AlternateContent>
    </p:spTree>
    <p:extLst>
      <p:ext uri="{BB962C8B-B14F-4D97-AF65-F5344CB8AC3E}">
        <p14:creationId xmlns:p14="http://schemas.microsoft.com/office/powerpoint/2010/main" val="76613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06EF5F6-FFA0-4531-9F84-906529141AC4}"/>
                  </a:ext>
                </a:extLst>
              </p:cNvPr>
              <p:cNvSpPr/>
              <p:nvPr/>
            </p:nvSpPr>
            <p:spPr>
              <a:xfrm>
                <a:off x="318051" y="669602"/>
                <a:ext cx="11555895" cy="4305730"/>
              </a:xfrm>
              <a:prstGeom prst="rect">
                <a:avLst/>
              </a:prstGeom>
            </p:spPr>
            <p:txBody>
              <a:bodyPr wrap="square">
                <a:spAutoFit/>
              </a:bodyPr>
              <a:lstStyle/>
              <a:p>
                <a:r>
                  <a:rPr lang="en-IN" sz="1600" b="1" dirty="0"/>
                  <a:t>Output layers:</a:t>
                </a:r>
              </a:p>
              <a:p>
                <a:pPr marL="285750" indent="-285750">
                  <a:buFont typeface="Arial" panose="020B0604020202020204" pitchFamily="34" charset="0"/>
                  <a:buChar char="•"/>
                </a:pPr>
                <a:r>
                  <a:rPr lang="en-IN" sz="1600" dirty="0"/>
                  <a:t>Number of units in the output layer and the choice of activation function depends on the task the network is applied to</a:t>
                </a:r>
                <a:r>
                  <a:rPr lang="en-IN" sz="1600" b="1" dirty="0"/>
                  <a:t>.</a:t>
                </a:r>
              </a:p>
              <a:p>
                <a:pPr marL="742950" lvl="1" indent="-285750">
                  <a:buFont typeface="Arial" panose="020B0604020202020204" pitchFamily="34" charset="0"/>
                  <a:buChar char="•"/>
                </a:pPr>
                <a:r>
                  <a:rPr lang="en-IN" sz="1600" dirty="0"/>
                  <a:t>Ex- A single unit with a logistic sigmoid activation is sufficient for binary classification tasks. </a:t>
                </a:r>
              </a:p>
              <a:p>
                <a:pPr marL="285750" indent="-285750">
                  <a:buFont typeface="Arial" panose="020B0604020202020204" pitchFamily="34" charset="0"/>
                  <a:buChar char="•"/>
                </a:pPr>
                <a:r>
                  <a:rPr lang="en-IN" sz="1600" dirty="0"/>
                  <a:t>Output vector of an MLP is given by the activation of the units in the output layer. </a:t>
                </a:r>
              </a:p>
              <a:p>
                <a:pPr marL="742950" lvl="1" indent="-285750">
                  <a:buFont typeface="Arial" panose="020B0604020202020204" pitchFamily="34" charset="0"/>
                  <a:buChar char="•"/>
                </a:pPr>
                <a:r>
                  <a:rPr lang="en-IN" sz="1600" dirty="0"/>
                  <a:t>Network input to the output layer is calculated the same way as for the hidden layers.</a:t>
                </a:r>
              </a:p>
              <a:p>
                <a:pPr marL="742950" lvl="1" indent="-285750">
                  <a:buFont typeface="Arial" panose="020B0604020202020204" pitchFamily="34" charset="0"/>
                  <a:buChar char="•"/>
                </a:pP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𝑎</m:t>
                        </m:r>
                      </m:e>
                      <m:sub>
                        <m:r>
                          <a:rPr lang="en-IN" sz="1600" i="1">
                            <a:latin typeface="Cambria Math" panose="02040503050406030204" pitchFamily="18" charset="0"/>
                          </a:rPr>
                          <m:t>𝑘</m:t>
                        </m:r>
                      </m:sub>
                    </m:sSub>
                    <m:r>
                      <a:rPr lang="en-IN" sz="1600" i="1">
                        <a:latin typeface="Cambria Math" panose="02040503050406030204" pitchFamily="18" charset="0"/>
                      </a:rPr>
                      <m:t>= </m:t>
                    </m:r>
                    <m:nary>
                      <m:naryPr>
                        <m:chr m:val="∑"/>
                        <m:supHide m:val="on"/>
                        <m:ctrlPr>
                          <a:rPr lang="en-IN" sz="1600" i="1">
                            <a:latin typeface="Cambria Math" panose="02040503050406030204" pitchFamily="18" charset="0"/>
                          </a:rPr>
                        </m:ctrlPr>
                      </m:naryPr>
                      <m:sub>
                        <m:r>
                          <m:rPr>
                            <m:brk m:alnAt="7"/>
                          </m:rPr>
                          <a:rPr lang="en-IN" sz="1600" i="1">
                            <a:latin typeface="Cambria Math" panose="02040503050406030204" pitchFamily="18" charset="0"/>
                          </a:rPr>
                          <m:t>h</m:t>
                        </m:r>
                        <m:r>
                          <a:rPr lang="en-IN" sz="1600" i="1">
                            <a:latin typeface="Cambria Math" panose="02040503050406030204" pitchFamily="18" charset="0"/>
                          </a:rPr>
                          <m:t> </m:t>
                        </m:r>
                        <m:r>
                          <m:rPr>
                            <m:brk m:alnAt="7"/>
                          </m:rPr>
                          <a:rPr lang="en-IN" sz="1600" i="1">
                            <a:latin typeface="Cambria Math" panose="02040503050406030204" pitchFamily="18" charset="0"/>
                            <a:ea typeface="Cambria Math" panose="02040503050406030204" pitchFamily="18" charset="0"/>
                          </a:rPr>
                          <m:t>∈</m:t>
                        </m:r>
                        <m:r>
                          <a:rPr lang="en-IN" sz="1600" i="1">
                            <a:latin typeface="Cambria Math" panose="02040503050406030204" pitchFamily="18" charset="0"/>
                            <a:ea typeface="Cambria Math" panose="02040503050406030204" pitchFamily="18" charset="0"/>
                          </a:rPr>
                          <m:t> </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𝐻</m:t>
                            </m:r>
                          </m:e>
                          <m:sub>
                            <m:r>
                              <a:rPr lang="en-IN" sz="1600" i="1">
                                <a:latin typeface="Cambria Math" panose="02040503050406030204" pitchFamily="18" charset="0"/>
                                <a:ea typeface="Cambria Math" panose="02040503050406030204" pitchFamily="18" charset="0"/>
                              </a:rPr>
                              <m:t>𝐿</m:t>
                            </m:r>
                          </m:sub>
                        </m:sSub>
                      </m:sub>
                      <m:sup/>
                      <m:e>
                        <m:sSub>
                          <m:sSubPr>
                            <m:ctrlPr>
                              <a:rPr lang="en-IN" sz="1600" i="1">
                                <a:latin typeface="Cambria Math" panose="02040503050406030204" pitchFamily="18" charset="0"/>
                              </a:rPr>
                            </m:ctrlPr>
                          </m:sSubPr>
                          <m:e>
                            <m:r>
                              <a:rPr lang="en-IN" sz="1600" i="1">
                                <a:latin typeface="Cambria Math" panose="02040503050406030204" pitchFamily="18" charset="0"/>
                              </a:rPr>
                              <m:t>𝑤</m:t>
                            </m:r>
                          </m:e>
                          <m:sub>
                            <m:r>
                              <a:rPr lang="en-IN" sz="1600" i="1">
                                <a:latin typeface="Cambria Math" panose="02040503050406030204" pitchFamily="18" charset="0"/>
                              </a:rPr>
                              <m:t>h𝑘</m:t>
                            </m:r>
                          </m:sub>
                        </m:sSub>
                      </m:e>
                    </m:nary>
                    <m:sSub>
                      <m:sSubPr>
                        <m:ctrlPr>
                          <a:rPr lang="en-IN" sz="1600" i="1">
                            <a:latin typeface="Cambria Math" panose="02040503050406030204" pitchFamily="18" charset="0"/>
                          </a:rPr>
                        </m:ctrlPr>
                      </m:sSubPr>
                      <m:e>
                        <m:r>
                          <a:rPr lang="en-IN" sz="1600" i="1">
                            <a:latin typeface="Cambria Math" panose="02040503050406030204" pitchFamily="18" charset="0"/>
                          </a:rPr>
                          <m:t>𝑏</m:t>
                        </m:r>
                      </m:e>
                      <m:sub>
                        <m:r>
                          <a:rPr lang="en-IN" sz="1600" i="1">
                            <a:latin typeface="Cambria Math" panose="02040503050406030204" pitchFamily="18" charset="0"/>
                          </a:rPr>
                          <m:t>h</m:t>
                        </m:r>
                      </m:sub>
                    </m:sSub>
                  </m:oMath>
                </a14:m>
                <a:r>
                  <a:rPr lang="en-IN" sz="1600" dirty="0"/>
                  <a:t>  </a:t>
                </a:r>
              </a:p>
              <a:p>
                <a:pPr marL="1200150" lvl="2" indent="-285750">
                  <a:buFont typeface="Arial" panose="020B0604020202020204" pitchFamily="34" charset="0"/>
                  <a:buChar char="•"/>
                </a:pPr>
                <a:r>
                  <a:rPr lang="en-IN" sz="1600" dirty="0"/>
                  <a:t>Summing over the units connected to the kth output unit. L is the number of hidden layers.</a:t>
                </a:r>
              </a:p>
              <a:p>
                <a:pPr marL="1200150" lvl="2" indent="-285750">
                  <a:buFont typeface="Arial" panose="020B0604020202020204" pitchFamily="34" charset="0"/>
                  <a:buChar char="•"/>
                </a:pPr>
                <a:r>
                  <a:rPr lang="en-IN" sz="1600" dirty="0"/>
                  <a:t>This gives the network input to the kth output unit.</a:t>
                </a:r>
              </a:p>
              <a:p>
                <a:endParaRPr lang="en-IN" sz="1600" b="1" dirty="0"/>
              </a:p>
              <a:p>
                <a:r>
                  <a:rPr lang="en-IN" sz="1600" b="1" dirty="0"/>
                  <a:t>Loss function: </a:t>
                </a:r>
              </a:p>
              <a:p>
                <a:pPr marL="285750" indent="-285750">
                  <a:buFont typeface="Arial" panose="020B0604020202020204" pitchFamily="34" charset="0"/>
                  <a:buChar char="•"/>
                </a:pPr>
                <a:r>
                  <a:rPr lang="en-IN" sz="1600" dirty="0"/>
                  <a:t>It is a function of the difference between predicted and true values of the variable to be predicted. This function should be differentiable and that will enable training of the network through gradient descent. </a:t>
                </a:r>
              </a:p>
              <a:p>
                <a:pPr marL="285750" indent="-285750">
                  <a:buFont typeface="Arial" panose="020B0604020202020204" pitchFamily="34" charset="0"/>
                  <a:buChar char="•"/>
                </a:pPr>
                <a:r>
                  <a:rPr lang="en-IN" sz="1600" dirty="0"/>
                  <a:t>Choice of loss function must be based on the task at hand.</a:t>
                </a:r>
              </a:p>
              <a:p>
                <a:endParaRPr lang="en-IN" sz="1600" b="1" dirty="0"/>
              </a:p>
              <a:p>
                <a:r>
                  <a:rPr lang="en-IN" sz="1600" b="1" dirty="0"/>
                  <a:t>Backward pass:</a:t>
                </a:r>
              </a:p>
              <a:p>
                <a:pPr marL="285750" indent="-285750">
                  <a:buFont typeface="Arial" panose="020B0604020202020204" pitchFamily="34" charset="0"/>
                  <a:buChar char="•"/>
                </a:pPr>
                <a:r>
                  <a:rPr lang="en-IN" sz="1600" dirty="0"/>
                  <a:t>Idea: Find the derivative of the loss function with respect to the network weights and then adjust the weights in the direction of negative slope. </a:t>
                </a:r>
              </a:p>
            </p:txBody>
          </p:sp>
        </mc:Choice>
        <mc:Fallback xmlns="">
          <p:sp>
            <p:nvSpPr>
              <p:cNvPr id="7" name="Rectangle 6">
                <a:extLst>
                  <a:ext uri="{FF2B5EF4-FFF2-40B4-BE49-F238E27FC236}">
                    <a16:creationId xmlns:a16="http://schemas.microsoft.com/office/drawing/2014/main" id="{406EF5F6-FFA0-4531-9F84-906529141AC4}"/>
                  </a:ext>
                </a:extLst>
              </p:cNvPr>
              <p:cNvSpPr>
                <a:spLocks noRot="1" noChangeAspect="1" noMove="1" noResize="1" noEditPoints="1" noAdjustHandles="1" noChangeArrowheads="1" noChangeShapeType="1" noTextEdit="1"/>
              </p:cNvSpPr>
              <p:nvPr/>
            </p:nvSpPr>
            <p:spPr>
              <a:xfrm>
                <a:off x="318051" y="669602"/>
                <a:ext cx="11555895" cy="4305730"/>
              </a:xfrm>
              <a:prstGeom prst="rect">
                <a:avLst/>
              </a:prstGeom>
              <a:blipFill>
                <a:blip r:embed="rId2"/>
                <a:stretch>
                  <a:fillRect l="-264" t="-425" b="-992"/>
                </a:stretch>
              </a:blipFill>
            </p:spPr>
            <p:txBody>
              <a:bodyPr/>
              <a:lstStyle/>
              <a:p>
                <a:r>
                  <a:rPr lang="en-IN">
                    <a:noFill/>
                  </a:rPr>
                  <a:t> </a:t>
                </a:r>
              </a:p>
            </p:txBody>
          </p:sp>
        </mc:Fallback>
      </mc:AlternateContent>
    </p:spTree>
    <p:extLst>
      <p:ext uri="{BB962C8B-B14F-4D97-AF65-F5344CB8AC3E}">
        <p14:creationId xmlns:p14="http://schemas.microsoft.com/office/powerpoint/2010/main" val="223662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927"/>
            <a:ext cx="12192000" cy="585677"/>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20</a:t>
            </a:r>
            <a:r>
              <a:rPr lang="en-IN" sz="1400" baseline="30000" dirty="0"/>
              <a:t>th</a:t>
            </a:r>
            <a:r>
              <a:rPr lang="en-IN" sz="1400" dirty="0"/>
              <a:t> Feb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Subtitle 3"/>
          <p:cNvSpPr>
            <a:spLocks noGrp="1"/>
          </p:cNvSpPr>
          <p:nvPr>
            <p:ph type="subTitle" idx="1"/>
          </p:nvPr>
        </p:nvSpPr>
        <p:spPr>
          <a:xfrm>
            <a:off x="457200" y="1316038"/>
            <a:ext cx="9144000" cy="1655762"/>
          </a:xfrm>
        </p:spPr>
        <p:txBody>
          <a:bodyPr>
            <a:normAutofit/>
          </a:bodyPr>
          <a:lstStyle/>
          <a:p>
            <a:endParaRPr lang="en-IN" dirty="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266158470"/>
              </p:ext>
            </p:extLst>
          </p:nvPr>
        </p:nvGraphicFramePr>
        <p:xfrm>
          <a:off x="180109" y="1004334"/>
          <a:ext cx="11831780" cy="4776585"/>
        </p:xfrm>
        <a:graphic>
          <a:graphicData uri="http://schemas.openxmlformats.org/drawingml/2006/table">
            <a:tbl>
              <a:tblPr firstRow="1" bandRow="1">
                <a:tableStyleId>{7DF18680-E054-41AD-8BC1-D1AEF772440D}</a:tableStyleId>
              </a:tblPr>
              <a:tblGrid>
                <a:gridCol w="1078848">
                  <a:extLst>
                    <a:ext uri="{9D8B030D-6E8A-4147-A177-3AD203B41FA5}">
                      <a16:colId xmlns:a16="http://schemas.microsoft.com/office/drawing/2014/main" val="20000"/>
                    </a:ext>
                  </a:extLst>
                </a:gridCol>
                <a:gridCol w="2343866">
                  <a:extLst>
                    <a:ext uri="{9D8B030D-6E8A-4147-A177-3AD203B41FA5}">
                      <a16:colId xmlns:a16="http://schemas.microsoft.com/office/drawing/2014/main" val="20002"/>
                    </a:ext>
                  </a:extLst>
                </a:gridCol>
                <a:gridCol w="3187820">
                  <a:extLst>
                    <a:ext uri="{9D8B030D-6E8A-4147-A177-3AD203B41FA5}">
                      <a16:colId xmlns:a16="http://schemas.microsoft.com/office/drawing/2014/main" val="20004"/>
                    </a:ext>
                  </a:extLst>
                </a:gridCol>
                <a:gridCol w="3187820">
                  <a:extLst>
                    <a:ext uri="{9D8B030D-6E8A-4147-A177-3AD203B41FA5}">
                      <a16:colId xmlns:a16="http://schemas.microsoft.com/office/drawing/2014/main" val="272905787"/>
                    </a:ext>
                  </a:extLst>
                </a:gridCol>
                <a:gridCol w="2033426">
                  <a:extLst>
                    <a:ext uri="{9D8B030D-6E8A-4147-A177-3AD203B41FA5}">
                      <a16:colId xmlns:a16="http://schemas.microsoft.com/office/drawing/2014/main" val="647714520"/>
                    </a:ext>
                  </a:extLst>
                </a:gridCol>
              </a:tblGrid>
              <a:tr h="4417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pc="0" dirty="0"/>
                        <a:t>Journal</a:t>
                      </a:r>
                      <a:endParaRPr lang="en-IN" sz="1600" spc="0" dirty="0"/>
                    </a:p>
                  </a:txBody>
                  <a:tcPr/>
                </a:tc>
                <a:tc>
                  <a:txBody>
                    <a:bodyPr/>
                    <a:lstStyle/>
                    <a:p>
                      <a:pPr algn="ctr"/>
                      <a:r>
                        <a:rPr lang="en-US" sz="1600" spc="0" dirty="0"/>
                        <a:t> Title &amp; Author </a:t>
                      </a:r>
                      <a:endParaRPr lang="en-IN" sz="1600" spc="0" dirty="0"/>
                    </a:p>
                  </a:txBody>
                  <a:tcPr/>
                </a:tc>
                <a:tc>
                  <a:txBody>
                    <a:bodyPr/>
                    <a:lstStyle/>
                    <a:p>
                      <a:pPr algn="ctr"/>
                      <a:r>
                        <a:rPr lang="en-US" sz="1600" spc="0" dirty="0"/>
                        <a:t>Description</a:t>
                      </a:r>
                      <a:endParaRPr lang="en-IN" sz="1600" spc="0" dirty="0"/>
                    </a:p>
                  </a:txBody>
                  <a:tcPr/>
                </a:tc>
                <a:tc>
                  <a:txBody>
                    <a:bodyPr/>
                    <a:lstStyle/>
                    <a:p>
                      <a:pPr algn="ctr"/>
                      <a:r>
                        <a:rPr lang="en-IN" sz="1600" spc="0" dirty="0"/>
                        <a:t>Dataset</a:t>
                      </a:r>
                    </a:p>
                  </a:txBody>
                  <a:tcPr/>
                </a:tc>
                <a:tc>
                  <a:txBody>
                    <a:bodyPr/>
                    <a:lstStyle/>
                    <a:p>
                      <a:pPr algn="ctr"/>
                      <a:r>
                        <a:rPr lang="en-IN" sz="1600" spc="0" dirty="0"/>
                        <a:t>Techniques used/</a:t>
                      </a:r>
                      <a:r>
                        <a:rPr lang="en-IN" sz="1600" spc="0" baseline="0" dirty="0"/>
                        <a:t> referred</a:t>
                      </a:r>
                      <a:endParaRPr lang="en-IN" sz="1600" spc="0" dirty="0"/>
                    </a:p>
                  </a:txBody>
                  <a:tcPr/>
                </a:tc>
                <a:extLst>
                  <a:ext uri="{0D108BD9-81ED-4DB2-BD59-A6C34878D82A}">
                    <a16:rowId xmlns:a16="http://schemas.microsoft.com/office/drawing/2014/main" val="10000"/>
                  </a:ext>
                </a:extLst>
              </a:tr>
              <a:tr h="9196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err="1"/>
                        <a:t>arXiv</a:t>
                      </a:r>
                      <a:r>
                        <a:rPr lang="en-IN" sz="1400" dirty="0"/>
                        <a:t> library</a:t>
                      </a:r>
                    </a:p>
                  </a:txBody>
                  <a:tcPr/>
                </a:tc>
                <a:tc>
                  <a:txBody>
                    <a:bodyPr/>
                    <a:lstStyle/>
                    <a:p>
                      <a:pPr algn="ctr"/>
                      <a:r>
                        <a:rPr lang="en-IN" sz="1400" dirty="0"/>
                        <a:t>A Critical Review of Recurrent Neural Networks for Sequence Learning - Zachary C. Lipton, John Berkowitz, Charles Elkan</a:t>
                      </a:r>
                    </a:p>
                  </a:txBody>
                  <a:tcPr/>
                </a:tc>
                <a:tc>
                  <a:txBody>
                    <a:bodyPr/>
                    <a:lstStyle/>
                    <a:p>
                      <a:pPr algn="ctr"/>
                      <a:r>
                        <a:rPr lang="en-IN" sz="1400" b="1" dirty="0"/>
                        <a:t>Have provided a review of the state of the art together with a historical perspective of recurrent neural networks</a:t>
                      </a:r>
                      <a:r>
                        <a:rPr lang="en-IN" sz="1400" dirty="0"/>
                        <a:t>.</a:t>
                      </a:r>
                    </a:p>
                  </a:txBody>
                  <a:tcPr/>
                </a:tc>
                <a:tc>
                  <a:txBody>
                    <a:bodyPr/>
                    <a:lstStyle/>
                    <a:p>
                      <a:pPr algn="ctr"/>
                      <a:r>
                        <a:rPr lang="en-IN" sz="1400" dirty="0"/>
                        <a:t>None</a:t>
                      </a:r>
                      <a:endParaRPr lang="en-IN" sz="1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a:t>RNN</a:t>
                      </a:r>
                    </a:p>
                    <a:p>
                      <a:pPr algn="ctr"/>
                      <a:endParaRPr lang="en-IN" sz="1400" dirty="0"/>
                    </a:p>
                  </a:txBody>
                  <a:tcPr/>
                </a:tc>
                <a:extLst>
                  <a:ext uri="{0D108BD9-81ED-4DB2-BD59-A6C34878D82A}">
                    <a16:rowId xmlns:a16="http://schemas.microsoft.com/office/drawing/2014/main" val="10002"/>
                  </a:ext>
                </a:extLst>
              </a:tr>
              <a:tr h="1013075">
                <a:tc>
                  <a:txBody>
                    <a:bodyPr/>
                    <a:lstStyle/>
                    <a:p>
                      <a:pPr algn="ctr"/>
                      <a:endParaRPr lang="en-IN" sz="1400" dirty="0"/>
                    </a:p>
                  </a:txBody>
                  <a:tcPr/>
                </a:tc>
                <a:tc>
                  <a:txBody>
                    <a:bodyPr/>
                    <a:lstStyle/>
                    <a:p>
                      <a:pPr algn="ctr"/>
                      <a:r>
                        <a:rPr lang="en-IN" sz="1400" dirty="0"/>
                        <a:t>Supervised sequence labelling with recurrent neural networks – Alex Graves</a:t>
                      </a:r>
                    </a:p>
                  </a:txBody>
                  <a:tcPr/>
                </a:tc>
                <a:tc>
                  <a:txBody>
                    <a:bodyPr/>
                    <a:lstStyle/>
                    <a:p>
                      <a:pPr algn="ctr"/>
                      <a:r>
                        <a:rPr lang="en-IN" sz="1400" b="1" dirty="0"/>
                        <a:t>Book on sequence labelling using RNN and LSTM</a:t>
                      </a:r>
                    </a:p>
                  </a:txBody>
                  <a:tcPr/>
                </a:tc>
                <a:tc>
                  <a:txBody>
                    <a:bodyPr/>
                    <a:lstStyle/>
                    <a:p>
                      <a:pPr marL="0" indent="0" algn="ctr">
                        <a:buNone/>
                      </a:pPr>
                      <a:endParaRPr lang="en-IN" sz="1400" b="1" dirty="0"/>
                    </a:p>
                  </a:txBody>
                  <a:tcPr/>
                </a:tc>
                <a:tc>
                  <a:txBody>
                    <a:bodyPr/>
                    <a:lstStyle/>
                    <a:p>
                      <a:pPr algn="ctr"/>
                      <a:r>
                        <a:rPr lang="en-IN" sz="1400" b="1" dirty="0"/>
                        <a:t> RNN, LSTM</a:t>
                      </a:r>
                    </a:p>
                  </a:txBody>
                  <a:tcPr/>
                </a:tc>
                <a:extLst>
                  <a:ext uri="{0D108BD9-81ED-4DB2-BD59-A6C34878D82A}">
                    <a16:rowId xmlns:a16="http://schemas.microsoft.com/office/drawing/2014/main" val="222610442"/>
                  </a:ext>
                </a:extLst>
              </a:tr>
              <a:tr h="1013075">
                <a:tc>
                  <a:txBody>
                    <a:bodyPr/>
                    <a:lstStyle/>
                    <a:p>
                      <a:pPr algn="ctr"/>
                      <a:r>
                        <a:rPr lang="en-IN" sz="1400" dirty="0" err="1"/>
                        <a:t>arXiv</a:t>
                      </a:r>
                      <a:r>
                        <a:rPr lang="en-IN" sz="1400" dirty="0"/>
                        <a:t> library</a:t>
                      </a:r>
                    </a:p>
                  </a:txBody>
                  <a:tcPr/>
                </a:tc>
                <a:tc>
                  <a:txBody>
                    <a:bodyPr/>
                    <a:lstStyle/>
                    <a:p>
                      <a:pPr algn="ctr"/>
                      <a:r>
                        <a:rPr lang="en-IN" sz="1400" dirty="0"/>
                        <a:t>Recurrent Neural Network Regularization – </a:t>
                      </a:r>
                      <a:r>
                        <a:rPr lang="en-IN" sz="1400" dirty="0" err="1"/>
                        <a:t>Wojciech</a:t>
                      </a:r>
                      <a:r>
                        <a:rPr lang="en-IN" sz="1400" dirty="0"/>
                        <a:t> Zaremba et. al.</a:t>
                      </a:r>
                    </a:p>
                  </a:txBody>
                  <a:tcPr/>
                </a:tc>
                <a:tc>
                  <a:txBody>
                    <a:bodyPr/>
                    <a:lstStyle/>
                    <a:p>
                      <a:pPr algn="ctr"/>
                      <a:r>
                        <a:rPr lang="en-IN" sz="1400" b="1" dirty="0"/>
                        <a:t>Presented dropout regularization for Recurrent Neural Networks. </a:t>
                      </a:r>
                    </a:p>
                  </a:txBody>
                  <a:tcPr/>
                </a:tc>
                <a:tc>
                  <a:txBody>
                    <a:bodyPr/>
                    <a:lstStyle/>
                    <a:p>
                      <a:pPr marL="0" indent="0" algn="ctr">
                        <a:buNone/>
                      </a:pPr>
                      <a:r>
                        <a:rPr lang="en-IN" sz="1400" b="0" dirty="0"/>
                        <a:t>Penn Tree Bank Dataset. </a:t>
                      </a:r>
                    </a:p>
                  </a:txBody>
                  <a:tcPr/>
                </a:tc>
                <a:tc>
                  <a:txBody>
                    <a:bodyPr/>
                    <a:lstStyle/>
                    <a:p>
                      <a:pPr algn="ctr"/>
                      <a:r>
                        <a:rPr lang="en-IN" sz="1400" b="1" dirty="0"/>
                        <a:t>RNN</a:t>
                      </a:r>
                    </a:p>
                  </a:txBody>
                  <a:tcPr/>
                </a:tc>
                <a:extLst>
                  <a:ext uri="{0D108BD9-81ED-4DB2-BD59-A6C34878D82A}">
                    <a16:rowId xmlns:a16="http://schemas.microsoft.com/office/drawing/2014/main" val="755103138"/>
                  </a:ext>
                </a:extLst>
              </a:tr>
              <a:tr h="1013075">
                <a:tc>
                  <a:txBody>
                    <a:bodyPr/>
                    <a:lstStyle/>
                    <a:p>
                      <a:pPr algn="ctr"/>
                      <a:r>
                        <a:rPr lang="en-IN" sz="1400" dirty="0" err="1"/>
                        <a:t>arXiv</a:t>
                      </a:r>
                      <a:r>
                        <a:rPr lang="en-IN" sz="1400" dirty="0"/>
                        <a:t> library </a:t>
                      </a:r>
                    </a:p>
                  </a:txBody>
                  <a:tcPr/>
                </a:tc>
                <a:tc>
                  <a:txBody>
                    <a:bodyPr/>
                    <a:lstStyle/>
                    <a:p>
                      <a:pPr algn="ctr"/>
                      <a:r>
                        <a:rPr lang="en-IN" sz="1400" dirty="0"/>
                        <a:t>LSTM: A Search Space Odyssey – Klaus </a:t>
                      </a:r>
                      <a:r>
                        <a:rPr lang="en-IN" sz="1400" dirty="0" err="1"/>
                        <a:t>Greff</a:t>
                      </a:r>
                      <a:r>
                        <a:rPr lang="en-IN" sz="1400" dirty="0"/>
                        <a:t> et. al.</a:t>
                      </a:r>
                    </a:p>
                  </a:txBody>
                  <a:tcPr/>
                </a:tc>
                <a:tc>
                  <a:txBody>
                    <a:bodyPr/>
                    <a:lstStyle/>
                    <a:p>
                      <a:pPr algn="ctr"/>
                      <a:r>
                        <a:rPr lang="en-IN" sz="1400" b="1" dirty="0"/>
                        <a:t>Large scale analysis of eight LSTM variants on three tasks. </a:t>
                      </a:r>
                    </a:p>
                    <a:p>
                      <a:pPr algn="ctr"/>
                      <a:r>
                        <a:rPr lang="en-IN" sz="1400" b="1" dirty="0"/>
                        <a:t>Guidelines for hyperparameter tuning. </a:t>
                      </a:r>
                    </a:p>
                  </a:txBody>
                  <a:tcPr/>
                </a:tc>
                <a:tc>
                  <a:txBody>
                    <a:bodyPr/>
                    <a:lstStyle/>
                    <a:p>
                      <a:pPr marL="342900" indent="-342900" algn="ctr">
                        <a:buAutoNum type="arabicParenR"/>
                      </a:pPr>
                      <a:r>
                        <a:rPr lang="en-IN" sz="1400" b="0" dirty="0"/>
                        <a:t>TIMIT dataset</a:t>
                      </a:r>
                    </a:p>
                    <a:p>
                      <a:pPr marL="342900" indent="-342900" algn="ctr">
                        <a:buAutoNum type="arabicParenR"/>
                      </a:pPr>
                      <a:r>
                        <a:rPr lang="en-IN" sz="1400" b="0" dirty="0"/>
                        <a:t>IAM online dataset</a:t>
                      </a:r>
                    </a:p>
                    <a:p>
                      <a:pPr marL="342900" indent="-342900" algn="ctr">
                        <a:buAutoNum type="arabicParenR"/>
                      </a:pPr>
                      <a:r>
                        <a:rPr lang="en-IN" sz="1400" b="0" dirty="0"/>
                        <a:t>JSB chorales dataset</a:t>
                      </a:r>
                    </a:p>
                  </a:txBody>
                  <a:tcPr/>
                </a:tc>
                <a:tc>
                  <a:txBody>
                    <a:bodyPr/>
                    <a:lstStyle/>
                    <a:p>
                      <a:pPr algn="ctr"/>
                      <a:r>
                        <a:rPr lang="en-IN" sz="1400" b="1" dirty="0"/>
                        <a:t>LSTM</a:t>
                      </a:r>
                    </a:p>
                  </a:txBody>
                  <a:tcPr/>
                </a:tc>
                <a:extLst>
                  <a:ext uri="{0D108BD9-81ED-4DB2-BD59-A6C34878D82A}">
                    <a16:rowId xmlns:a16="http://schemas.microsoft.com/office/drawing/2014/main" val="94285536"/>
                  </a:ext>
                </a:extLst>
              </a:tr>
            </a:tbl>
          </a:graphicData>
        </a:graphic>
      </p:graphicFrame>
      <p:sp>
        <p:nvSpPr>
          <p:cNvPr id="3" name="TextBox 2"/>
          <p:cNvSpPr txBox="1"/>
          <p:nvPr/>
        </p:nvSpPr>
        <p:spPr>
          <a:xfrm>
            <a:off x="180109" y="595246"/>
            <a:ext cx="9933708" cy="369332"/>
          </a:xfrm>
          <a:prstGeom prst="rect">
            <a:avLst/>
          </a:prstGeom>
          <a:noFill/>
        </p:spPr>
        <p:txBody>
          <a:bodyPr wrap="square" rtlCol="0">
            <a:spAutoFit/>
          </a:bodyPr>
          <a:lstStyle/>
          <a:p>
            <a:r>
              <a:rPr lang="en-IN" dirty="0">
                <a:solidFill>
                  <a:schemeClr val="accent2">
                    <a:lumMod val="75000"/>
                  </a:schemeClr>
                </a:solidFill>
              </a:rPr>
              <a:t>LITERATURE SURVEY</a:t>
            </a:r>
          </a:p>
        </p:txBody>
      </p:sp>
    </p:spTree>
    <p:extLst>
      <p:ext uri="{BB962C8B-B14F-4D97-AF65-F5344CB8AC3E}">
        <p14:creationId xmlns:p14="http://schemas.microsoft.com/office/powerpoint/2010/main" val="357970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238539" y="675861"/>
            <a:ext cx="11277599" cy="2923877"/>
          </a:xfrm>
          <a:prstGeom prst="rect">
            <a:avLst/>
          </a:prstGeom>
          <a:noFill/>
        </p:spPr>
        <p:txBody>
          <a:bodyPr wrap="square" rtlCol="0">
            <a:spAutoFit/>
          </a:bodyPr>
          <a:lstStyle/>
          <a:p>
            <a:r>
              <a:rPr lang="en-IN" b="1" dirty="0"/>
              <a:t>Recurrent neural networks:</a:t>
            </a:r>
          </a:p>
          <a:p>
            <a:pPr marL="285750" indent="-285750">
              <a:buFont typeface="Arial" panose="020B0604020202020204" pitchFamily="34" charset="0"/>
              <a:buChar char="•"/>
            </a:pPr>
            <a:r>
              <a:rPr lang="en-IN" sz="1600" dirty="0"/>
              <a:t>We obtain recurrent neural networks when we relax the condition of no cyclic connections in the feed forward neural networks. </a:t>
            </a:r>
          </a:p>
          <a:p>
            <a:pPr marL="742950" lvl="1" indent="-285750">
              <a:buFont typeface="Arial" panose="020B0604020202020204" pitchFamily="34" charset="0"/>
              <a:buChar char="•"/>
            </a:pPr>
            <a:r>
              <a:rPr lang="en-IN" sz="1600" dirty="0"/>
              <a:t>An MLP can map from input to output vectors while an RNN can map from entire history of previous inputs to each output. </a:t>
            </a:r>
            <a:endParaRPr lang="en-IN" sz="1600" b="1" dirty="0"/>
          </a:p>
          <a:p>
            <a:r>
              <a:rPr lang="en-IN" b="1" dirty="0"/>
              <a:t>Forward pass:</a:t>
            </a:r>
          </a:p>
          <a:p>
            <a:pPr marL="285750" indent="-285750">
              <a:buFont typeface="Arial" panose="020B0604020202020204" pitchFamily="34" charset="0"/>
              <a:buChar char="•"/>
            </a:pPr>
            <a:r>
              <a:rPr lang="en-IN" sz="1600" dirty="0"/>
              <a:t>It is the same as that of MLP except that activations arrive at the </a:t>
            </a:r>
            <a:r>
              <a:rPr lang="en-IN" sz="1600" b="1" dirty="0"/>
              <a:t>hidden layer </a:t>
            </a:r>
            <a:r>
              <a:rPr lang="en-IN" sz="1600" dirty="0"/>
              <a:t>from both the current external input and the </a:t>
            </a:r>
            <a:r>
              <a:rPr lang="en-IN" sz="1600" b="1" dirty="0"/>
              <a:t>hidden layer activation</a:t>
            </a:r>
            <a:r>
              <a:rPr lang="en-IN" sz="1600" dirty="0"/>
              <a:t> from previous timestep.</a:t>
            </a:r>
          </a:p>
          <a:p>
            <a:pPr marL="742950" lvl="1" indent="-285750">
              <a:buFont typeface="Arial" panose="020B0604020202020204" pitchFamily="34" charset="0"/>
              <a:buChar char="•"/>
            </a:pPr>
            <a:r>
              <a:rPr lang="en-IN" sz="1600" dirty="0"/>
              <a:t>Ex - </a:t>
            </a:r>
          </a:p>
          <a:p>
            <a:pPr marL="742950" lvl="1"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742950" lvl="1" indent="-285750">
              <a:buFont typeface="Arial" panose="020B0604020202020204" pitchFamily="34" charset="0"/>
              <a:buChar char="•"/>
            </a:pPr>
            <a:endParaRPr lang="en-IN" dirty="0"/>
          </a:p>
          <a:p>
            <a:r>
              <a:rPr lang="en-IN" b="1" dirty="0"/>
              <a:t>	</a:t>
            </a:r>
          </a:p>
        </p:txBody>
      </p:sp>
    </p:spTree>
    <p:extLst>
      <p:ext uri="{BB962C8B-B14F-4D97-AF65-F5344CB8AC3E}">
        <p14:creationId xmlns:p14="http://schemas.microsoft.com/office/powerpoint/2010/main" val="254181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238540" y="675861"/>
            <a:ext cx="11410122" cy="5016758"/>
          </a:xfrm>
          <a:prstGeom prst="rect">
            <a:avLst/>
          </a:prstGeom>
          <a:noFill/>
        </p:spPr>
        <p:txBody>
          <a:bodyPr wrap="square" rtlCol="0">
            <a:spAutoFit/>
          </a:bodyPr>
          <a:lstStyle/>
          <a:p>
            <a:r>
              <a:rPr lang="en-IN" sz="1600" b="1" dirty="0"/>
              <a:t>Network training:</a:t>
            </a:r>
          </a:p>
          <a:p>
            <a:pPr marL="285750" indent="-285750">
              <a:buFont typeface="Arial" panose="020B0604020202020204" pitchFamily="34" charset="0"/>
              <a:buChar char="•"/>
            </a:pPr>
            <a:r>
              <a:rPr lang="en-IN" sz="1600" dirty="0"/>
              <a:t>Gradient descent:</a:t>
            </a:r>
          </a:p>
          <a:p>
            <a:pPr marL="742950" lvl="1" indent="-285750">
              <a:buFont typeface="Arial" panose="020B0604020202020204" pitchFamily="34" charset="0"/>
              <a:buChar char="•"/>
            </a:pPr>
            <a:r>
              <a:rPr lang="en-IN" sz="1600" dirty="0"/>
              <a:t>Take a small fixed-size step in the direction of negative error gradient of the loss function:</a:t>
            </a:r>
          </a:p>
          <a:p>
            <a:pPr marL="1200150" lvl="2" indent="-285750">
              <a:buFont typeface="Arial" panose="020B0604020202020204" pitchFamily="34" charset="0"/>
              <a:buChar char="•"/>
            </a:pPr>
            <a:r>
              <a:rPr lang="en-IN" sz="1600" dirty="0"/>
              <a:t>Suffers from a major problem of being stuck in a local minima.</a:t>
            </a:r>
          </a:p>
          <a:p>
            <a:pPr marL="1200150" lvl="2" indent="-285750">
              <a:buFont typeface="Arial" panose="020B0604020202020204" pitchFamily="34" charset="0"/>
              <a:buChar char="•"/>
            </a:pPr>
            <a:r>
              <a:rPr lang="en-IN" sz="1600" dirty="0"/>
              <a:t>To address that a momentum term can be added that adds inertia to the motion of the algorithm through weight space.  </a:t>
            </a:r>
          </a:p>
          <a:p>
            <a:pPr marL="285750" indent="-285750">
              <a:buFont typeface="Arial" panose="020B0604020202020204" pitchFamily="34" charset="0"/>
              <a:buChar char="•"/>
            </a:pPr>
            <a:r>
              <a:rPr lang="en-IN" sz="1600" dirty="0"/>
              <a:t>Generalisation:</a:t>
            </a:r>
          </a:p>
          <a:p>
            <a:pPr marL="742950" lvl="1" indent="-285750">
              <a:buFont typeface="Arial" panose="020B0604020202020204" pitchFamily="34" charset="0"/>
              <a:buChar char="•"/>
            </a:pPr>
            <a:r>
              <a:rPr lang="en-IN" sz="1600" dirty="0"/>
              <a:t>The loss function is defined over the training data set but the real goal is to minimise the loss on test data. This issue is referred to as generalisation. </a:t>
            </a:r>
          </a:p>
          <a:p>
            <a:pPr marL="742950" lvl="1" indent="-285750">
              <a:buFont typeface="Arial" panose="020B0604020202020204" pitchFamily="34" charset="0"/>
              <a:buChar char="•"/>
            </a:pPr>
            <a:r>
              <a:rPr lang="en-IN" sz="1600" dirty="0"/>
              <a:t>In general, larger the training set larger the generalisation. </a:t>
            </a:r>
          </a:p>
          <a:p>
            <a:pPr marL="742950" lvl="1" indent="-285750">
              <a:buFont typeface="Arial" panose="020B0604020202020204" pitchFamily="34" charset="0"/>
              <a:buChar char="•"/>
            </a:pPr>
            <a:r>
              <a:rPr lang="en-IN" sz="1600" dirty="0"/>
              <a:t>Method for improving generalisation – regularization.</a:t>
            </a:r>
          </a:p>
          <a:p>
            <a:pPr marL="285750" indent="-285750">
              <a:buFont typeface="Arial" panose="020B0604020202020204" pitchFamily="34" charset="0"/>
              <a:buChar char="•"/>
            </a:pPr>
            <a:r>
              <a:rPr lang="en-IN" sz="1600" dirty="0"/>
              <a:t>Input representation:</a:t>
            </a:r>
          </a:p>
          <a:p>
            <a:pPr marL="742950" lvl="1" indent="-285750">
              <a:buFont typeface="Arial" panose="020B0604020202020204" pitchFamily="34" charset="0"/>
              <a:buChar char="•"/>
            </a:pPr>
            <a:r>
              <a:rPr lang="en-IN" sz="1600" dirty="0"/>
              <a:t>Choosing a suitable representation of data is of vital importance for a machine learning task.</a:t>
            </a:r>
          </a:p>
          <a:p>
            <a:pPr marL="742950" lvl="1" indent="-285750">
              <a:buFont typeface="Arial" panose="020B0604020202020204" pitchFamily="34" charset="0"/>
              <a:buChar char="•"/>
            </a:pPr>
            <a:r>
              <a:rPr lang="en-IN" sz="1600" dirty="0"/>
              <a:t>Neural networks, however are relatively robust to the choice of input representation.</a:t>
            </a:r>
          </a:p>
          <a:p>
            <a:pPr marL="1200150" lvl="2" indent="-285750">
              <a:buFont typeface="Arial" panose="020B0604020202020204" pitchFamily="34" charset="0"/>
              <a:buChar char="•"/>
            </a:pPr>
            <a:r>
              <a:rPr lang="en-IN" sz="1600" dirty="0"/>
              <a:t>Only requirement:</a:t>
            </a:r>
          </a:p>
          <a:p>
            <a:pPr marL="1657350" lvl="3" indent="-285750">
              <a:buFont typeface="Arial" panose="020B0604020202020204" pitchFamily="34" charset="0"/>
              <a:buChar char="•"/>
            </a:pPr>
            <a:r>
              <a:rPr lang="en-IN" sz="1600" dirty="0"/>
              <a:t>Dataset must contain all the relevant information to predict the output</a:t>
            </a:r>
          </a:p>
          <a:p>
            <a:pPr marL="1200150" lvl="2" indent="-285750">
              <a:buFont typeface="Arial" panose="020B0604020202020204" pitchFamily="34" charset="0"/>
              <a:buChar char="•"/>
            </a:pPr>
            <a:r>
              <a:rPr lang="en-IN" sz="1600" dirty="0"/>
              <a:t>Choice of input representation is something of a black art. </a:t>
            </a:r>
          </a:p>
          <a:p>
            <a:pPr marL="1657350" lvl="3"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Weight initialization:</a:t>
            </a:r>
          </a:p>
          <a:p>
            <a:pPr marL="742950" lvl="1" indent="-285750">
              <a:buFont typeface="Arial" panose="020B0604020202020204" pitchFamily="34" charset="0"/>
              <a:buChar char="•"/>
            </a:pPr>
            <a:r>
              <a:rPr lang="en-IN" sz="1600" dirty="0"/>
              <a:t>Gradient descent algorithms for neural networks require small, random, initial values for weights. Ex- uniform distribution [-0.1, 0.1]</a:t>
            </a:r>
            <a:r>
              <a:rPr lang="en-IN" sz="1600" b="1" dirty="0"/>
              <a:t>	</a:t>
            </a:r>
          </a:p>
        </p:txBody>
      </p:sp>
    </p:spTree>
    <p:extLst>
      <p:ext uri="{BB962C8B-B14F-4D97-AF65-F5344CB8AC3E}">
        <p14:creationId xmlns:p14="http://schemas.microsoft.com/office/powerpoint/2010/main" val="134547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238540" y="675861"/>
            <a:ext cx="6997148" cy="5416868"/>
          </a:xfrm>
          <a:prstGeom prst="rect">
            <a:avLst/>
          </a:prstGeom>
          <a:noFill/>
        </p:spPr>
        <p:txBody>
          <a:bodyPr wrap="square" rtlCol="0">
            <a:spAutoFit/>
          </a:bodyPr>
          <a:lstStyle/>
          <a:p>
            <a:r>
              <a:rPr lang="en-IN" b="1" dirty="0"/>
              <a:t>RNN vs. LSTM:</a:t>
            </a:r>
          </a:p>
          <a:p>
            <a:endParaRPr lang="en-IN" b="1" dirty="0"/>
          </a:p>
          <a:p>
            <a:pPr marL="285750" indent="-285750">
              <a:buFont typeface="Arial" panose="020B0604020202020204" pitchFamily="34" charset="0"/>
              <a:buChar char="•"/>
            </a:pPr>
            <a:r>
              <a:rPr lang="en-IN" sz="1600" dirty="0"/>
              <a:t>RNN have the ability to use contextual information when mapping between input and output sequences.</a:t>
            </a:r>
          </a:p>
          <a:p>
            <a:pPr marL="285750" indent="-285750">
              <a:buFont typeface="Arial" panose="020B0604020202020204" pitchFamily="34" charset="0"/>
              <a:buChar char="•"/>
            </a:pPr>
            <a:r>
              <a:rPr lang="en-IN" sz="1600" dirty="0"/>
              <a:t>But in practice they fail to do so!</a:t>
            </a:r>
          </a:p>
          <a:p>
            <a:pPr marL="742950" lvl="1" indent="-285750">
              <a:buFont typeface="Arial" panose="020B0604020202020204" pitchFamily="34" charset="0"/>
              <a:buChar char="•"/>
            </a:pPr>
            <a:r>
              <a:rPr lang="en-IN" sz="1600" dirty="0"/>
              <a:t>The problem is that the influence of a given input on the hidden layer, and therefore on the network output, blows or decays exponentially as it cycles around the network’s recurrent connections. Also called vanishing gradient problem.</a:t>
            </a:r>
          </a:p>
          <a:p>
            <a:pPr marL="742950" lvl="1" indent="-285750">
              <a:buFont typeface="Arial" panose="020B0604020202020204" pitchFamily="34" charset="0"/>
              <a:buChar char="•"/>
            </a:pPr>
            <a:r>
              <a:rPr lang="en-IN" sz="1600" dirty="0"/>
              <a:t>LSTM does away with the problem.</a:t>
            </a:r>
            <a:endParaRPr lang="en-IN" sz="1600" b="1" dirty="0"/>
          </a:p>
          <a:p>
            <a:endParaRPr lang="en-IN" b="1" dirty="0"/>
          </a:p>
          <a:p>
            <a:r>
              <a:rPr lang="en-IN" b="1" dirty="0"/>
              <a:t>LSTM architecture:</a:t>
            </a:r>
          </a:p>
          <a:p>
            <a:pPr marL="285750" indent="-285750">
              <a:buFont typeface="Arial" panose="020B0604020202020204" pitchFamily="34" charset="0"/>
              <a:buChar char="•"/>
            </a:pPr>
            <a:r>
              <a:rPr lang="en-IN" sz="1600" dirty="0"/>
              <a:t>Consists of a set of recurrently connected subnets known as memory blocks. </a:t>
            </a:r>
          </a:p>
          <a:p>
            <a:pPr marL="742950" lvl="1" indent="-285750">
              <a:buFont typeface="Arial" panose="020B0604020202020204" pitchFamily="34" charset="0"/>
              <a:buChar char="•"/>
            </a:pPr>
            <a:r>
              <a:rPr lang="en-IN" sz="1600" dirty="0"/>
              <a:t>RNN and LSTM are the same except that the summation units in the hidden layer are replaced by memory blocks.</a:t>
            </a:r>
          </a:p>
          <a:p>
            <a:pPr marL="742950" lvl="1" indent="-285750">
              <a:buFont typeface="Arial" panose="020B0604020202020204" pitchFamily="34" charset="0"/>
              <a:buChar char="•"/>
            </a:pPr>
            <a:r>
              <a:rPr lang="en-IN" sz="1600" dirty="0"/>
              <a:t>The multiplicative gates allow LSTM memory cells to store and access information over long periods of time, thereby mitigating the vanishing gradients problem.</a:t>
            </a:r>
          </a:p>
          <a:p>
            <a:pPr marL="1200150" lvl="2" indent="-285750">
              <a:buFont typeface="Arial" panose="020B0604020202020204" pitchFamily="34" charset="0"/>
              <a:buChar char="•"/>
            </a:pPr>
            <a:r>
              <a:rPr lang="en-IN" sz="1600" dirty="0"/>
              <a:t>Ex- as long as the input gate remains closed the activation will not be overwritten by the new inputs arriving in the network.</a:t>
            </a:r>
          </a:p>
          <a:p>
            <a:pPr lvl="1"/>
            <a:endParaRPr lang="en-IN" dirty="0"/>
          </a:p>
        </p:txBody>
      </p:sp>
      <p:pic>
        <p:nvPicPr>
          <p:cNvPr id="4" name="Picture 3" descr="A picture containing object&#10;&#10;Description generated with high confidence">
            <a:extLst>
              <a:ext uri="{FF2B5EF4-FFF2-40B4-BE49-F238E27FC236}">
                <a16:creationId xmlns:a16="http://schemas.microsoft.com/office/drawing/2014/main" id="{9E2A8F53-EDAB-4BE1-8ECA-86B899A08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128" y="3126460"/>
            <a:ext cx="3824332" cy="3049049"/>
          </a:xfrm>
          <a:prstGeom prst="rect">
            <a:avLst/>
          </a:prstGeom>
        </p:spPr>
      </p:pic>
      <p:pic>
        <p:nvPicPr>
          <p:cNvPr id="7" name="Picture 6" descr="A close up of a device&#10;&#10;Description generated with high confidence">
            <a:extLst>
              <a:ext uri="{FF2B5EF4-FFF2-40B4-BE49-F238E27FC236}">
                <a16:creationId xmlns:a16="http://schemas.microsoft.com/office/drawing/2014/main" id="{5052377A-29EB-47CB-9356-75E479CDC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127" y="877147"/>
            <a:ext cx="3620005" cy="1924319"/>
          </a:xfrm>
          <a:prstGeom prst="rect">
            <a:avLst/>
          </a:prstGeom>
        </p:spPr>
      </p:pic>
    </p:spTree>
    <p:extLst>
      <p:ext uri="{BB962C8B-B14F-4D97-AF65-F5344CB8AC3E}">
        <p14:creationId xmlns:p14="http://schemas.microsoft.com/office/powerpoint/2010/main" val="101345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238539" y="675861"/>
            <a:ext cx="10217426" cy="5016758"/>
          </a:xfrm>
          <a:prstGeom prst="rect">
            <a:avLst/>
          </a:prstGeom>
          <a:noFill/>
        </p:spPr>
        <p:txBody>
          <a:bodyPr wrap="square" rtlCol="0">
            <a:spAutoFit/>
          </a:bodyPr>
          <a:lstStyle/>
          <a:p>
            <a:r>
              <a:rPr lang="en-IN" sz="1600" b="1" dirty="0"/>
              <a:t>Hyperparameters</a:t>
            </a:r>
            <a:r>
              <a:rPr lang="en-IN" sz="1600" dirty="0"/>
              <a:t>:</a:t>
            </a:r>
          </a:p>
          <a:p>
            <a:pPr marL="285750" indent="-285750">
              <a:buFont typeface="Arial" panose="020B0604020202020204" pitchFamily="34" charset="0"/>
              <a:buChar char="•"/>
            </a:pPr>
            <a:r>
              <a:rPr lang="en-IN" sz="1600" dirty="0"/>
              <a:t>These are the hyperparameters to be tuned in an LSTM:</a:t>
            </a:r>
          </a:p>
          <a:p>
            <a:pPr marL="742950" lvl="1" indent="-285750">
              <a:buFont typeface="Arial" panose="020B0604020202020204" pitchFamily="34" charset="0"/>
              <a:buChar char="•"/>
            </a:pPr>
            <a:r>
              <a:rPr lang="en-IN" sz="1600" dirty="0"/>
              <a:t>Learning rate</a:t>
            </a:r>
          </a:p>
          <a:p>
            <a:pPr lvl="1"/>
            <a:endParaRPr lang="en-IN" sz="1600" dirty="0"/>
          </a:p>
          <a:p>
            <a:pPr marL="742950" lvl="1" indent="-285750">
              <a:buFont typeface="Arial" panose="020B0604020202020204" pitchFamily="34" charset="0"/>
              <a:buChar char="•"/>
            </a:pPr>
            <a:r>
              <a:rPr lang="en-IN" sz="1600" dirty="0"/>
              <a:t>Momentum</a:t>
            </a:r>
          </a:p>
          <a:p>
            <a:pPr lvl="1"/>
            <a:endParaRPr lang="en-IN" sz="1600" dirty="0"/>
          </a:p>
          <a:p>
            <a:pPr marL="742950" lvl="1" indent="-285750">
              <a:buFont typeface="Arial" panose="020B0604020202020204" pitchFamily="34" charset="0"/>
              <a:buChar char="•"/>
            </a:pPr>
            <a:r>
              <a:rPr lang="en-IN" sz="1600" dirty="0"/>
              <a:t>Number of units in hidden layer</a:t>
            </a:r>
          </a:p>
          <a:p>
            <a:pPr lvl="1"/>
            <a:endParaRPr lang="en-IN" sz="1600" dirty="0"/>
          </a:p>
          <a:p>
            <a:pPr marL="742950" lvl="1" indent="-285750">
              <a:buFont typeface="Arial" panose="020B0604020202020204" pitchFamily="34" charset="0"/>
              <a:buChar char="•"/>
            </a:pPr>
            <a:r>
              <a:rPr lang="en-IN" sz="1600" dirty="0"/>
              <a:t>Gradient descent optimizer</a:t>
            </a:r>
          </a:p>
          <a:p>
            <a:pPr marL="742950" lvl="1" indent="-285750">
              <a:buFont typeface="Arial" panose="020B0604020202020204" pitchFamily="34" charset="0"/>
              <a:buChar char="•"/>
            </a:pPr>
            <a:r>
              <a:rPr lang="en-IN" sz="1600" dirty="0"/>
              <a:t>Activation function</a:t>
            </a:r>
          </a:p>
          <a:p>
            <a:pPr marL="742950" lvl="1" indent="-285750">
              <a:buFont typeface="Arial" panose="020B0604020202020204" pitchFamily="34" charset="0"/>
              <a:buChar char="•"/>
            </a:pPr>
            <a:r>
              <a:rPr lang="en-IN" sz="1600" dirty="0"/>
              <a:t>Epochs </a:t>
            </a:r>
          </a:p>
          <a:p>
            <a:pPr marL="742950" lvl="1" indent="-285750">
              <a:buFont typeface="Arial" panose="020B0604020202020204" pitchFamily="34" charset="0"/>
              <a:buChar char="•"/>
            </a:pPr>
            <a:r>
              <a:rPr lang="en-IN" sz="1600" dirty="0"/>
              <a:t>Batch size</a:t>
            </a:r>
          </a:p>
          <a:p>
            <a:pPr marL="1200150" lvl="2" indent="-285750">
              <a:buFont typeface="Arial" panose="020B0604020202020204" pitchFamily="34" charset="0"/>
              <a:buChar char="•"/>
            </a:pPr>
            <a:endParaRPr lang="en-IN" sz="1600" dirty="0"/>
          </a:p>
          <a:p>
            <a:pPr marL="742950" lvl="1" indent="-285750">
              <a:buFont typeface="Arial" panose="020B0604020202020204" pitchFamily="34" charset="0"/>
              <a:buChar char="•"/>
            </a:pPr>
            <a:r>
              <a:rPr lang="en-IN" sz="1600" dirty="0"/>
              <a:t>Weight initializer</a:t>
            </a:r>
          </a:p>
          <a:p>
            <a:pPr marL="1200150" lvl="2" indent="-285750">
              <a:buFont typeface="Arial" panose="020B0604020202020204" pitchFamily="34" charset="0"/>
              <a:buChar char="•"/>
            </a:pPr>
            <a:endParaRPr lang="en-IN" sz="1600" dirty="0"/>
          </a:p>
          <a:p>
            <a:pPr marL="742950" lvl="1" indent="-285750">
              <a:buFont typeface="Arial" panose="020B0604020202020204" pitchFamily="34" charset="0"/>
              <a:buChar char="•"/>
            </a:pPr>
            <a:r>
              <a:rPr lang="en-IN" sz="1600" dirty="0"/>
              <a:t>Dropout rate</a:t>
            </a:r>
          </a:p>
          <a:p>
            <a:pPr marL="1200150" lvl="2" indent="-285750">
              <a:buFont typeface="Arial" panose="020B0604020202020204" pitchFamily="34" charset="0"/>
              <a:buChar char="•"/>
            </a:pPr>
            <a:r>
              <a:rPr lang="en-IN" sz="1600" dirty="0"/>
              <a:t>Many papers mentioned that dropout is not useful in regularizing recurrent neural networks. On the contrary dropout was useful in modelling  variety C rust incidence.</a:t>
            </a:r>
          </a:p>
          <a:p>
            <a:pPr lvl="1"/>
            <a:r>
              <a:rPr lang="en-IN" sz="1600" dirty="0"/>
              <a:t>Briefly describe their importance.</a:t>
            </a:r>
          </a:p>
          <a:p>
            <a:endParaRPr lang="en-IN" sz="1600" b="1" dirty="0"/>
          </a:p>
        </p:txBody>
      </p:sp>
    </p:spTree>
    <p:extLst>
      <p:ext uri="{BB962C8B-B14F-4D97-AF65-F5344CB8AC3E}">
        <p14:creationId xmlns:p14="http://schemas.microsoft.com/office/powerpoint/2010/main" val="320667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1A1CDB2B-C1DE-46E0-9D32-ABFE047A0947}"/>
              </a:ext>
            </a:extLst>
          </p:cNvPr>
          <p:cNvSpPr/>
          <p:nvPr/>
        </p:nvSpPr>
        <p:spPr>
          <a:xfrm>
            <a:off x="3048000" y="2828836"/>
            <a:ext cx="6096000" cy="369332"/>
          </a:xfrm>
          <a:prstGeom prst="rect">
            <a:avLst/>
          </a:prstGeom>
        </p:spPr>
        <p:txBody>
          <a:bodyPr>
            <a:spAutoFit/>
          </a:bodyPr>
          <a:lstStyle/>
          <a:p>
            <a:pPr marL="285750" indent="-285750">
              <a:buFont typeface="Arial" panose="020B0604020202020204" pitchFamily="34" charset="0"/>
              <a:buChar char="•"/>
            </a:pPr>
            <a:endParaRPr lang="en-IN" dirty="0"/>
          </a:p>
        </p:txBody>
      </p:sp>
      <p:sp>
        <p:nvSpPr>
          <p:cNvPr id="5" name="Rectangle 4">
            <a:extLst>
              <a:ext uri="{FF2B5EF4-FFF2-40B4-BE49-F238E27FC236}">
                <a16:creationId xmlns:a16="http://schemas.microsoft.com/office/drawing/2014/main" id="{22A92B93-70F5-4F11-9690-1C0146473D68}"/>
              </a:ext>
            </a:extLst>
          </p:cNvPr>
          <p:cNvSpPr/>
          <p:nvPr/>
        </p:nvSpPr>
        <p:spPr>
          <a:xfrm>
            <a:off x="848139" y="889843"/>
            <a:ext cx="10813774" cy="2585323"/>
          </a:xfrm>
          <a:prstGeom prst="rect">
            <a:avLst/>
          </a:prstGeom>
        </p:spPr>
        <p:txBody>
          <a:bodyPr wrap="square">
            <a:spAutoFit/>
          </a:bodyPr>
          <a:lstStyle/>
          <a:p>
            <a:r>
              <a:rPr lang="en-IN" b="1" dirty="0"/>
              <a:t>Notes on tuning:</a:t>
            </a:r>
          </a:p>
          <a:p>
            <a:pPr marL="285750" indent="-285750">
              <a:buFont typeface="Arial" panose="020B0604020202020204" pitchFamily="34" charset="0"/>
              <a:buChar char="•"/>
            </a:pPr>
            <a:r>
              <a:rPr lang="en-IN" dirty="0"/>
              <a:t>There is no apparent hyperparameter interactions structure. []</a:t>
            </a:r>
          </a:p>
          <a:p>
            <a:pPr marL="285750" indent="-285750">
              <a:buFont typeface="Arial" panose="020B0604020202020204" pitchFamily="34" charset="0"/>
              <a:buChar char="•"/>
            </a:pPr>
            <a:r>
              <a:rPr lang="en-IN" dirty="0"/>
              <a:t>For all practical purposes the hyperparameters can be treated approximately independent.[]</a:t>
            </a:r>
          </a:p>
          <a:p>
            <a:endParaRPr lang="en-IN" b="1" dirty="0"/>
          </a:p>
          <a:p>
            <a:r>
              <a:rPr lang="en-IN" b="1" dirty="0"/>
              <a:t>Approach:</a:t>
            </a:r>
            <a:endParaRPr lang="en-IN" dirty="0"/>
          </a:p>
          <a:p>
            <a:pPr marL="285750" indent="-285750">
              <a:buFont typeface="Arial" panose="020B0604020202020204" pitchFamily="34" charset="0"/>
              <a:buChar char="•"/>
            </a:pPr>
            <a:r>
              <a:rPr lang="en-IN" dirty="0"/>
              <a:t>Number of epochs and batch size was tuned first using grid search.</a:t>
            </a:r>
          </a:p>
          <a:p>
            <a:pPr marL="285750" indent="-285750">
              <a:buFont typeface="Arial" panose="020B0604020202020204" pitchFamily="34" charset="0"/>
              <a:buChar char="•"/>
            </a:pPr>
            <a:r>
              <a:rPr lang="en-IN" dirty="0"/>
              <a:t>Then learning rate and momentum were tuned using grid search</a:t>
            </a:r>
          </a:p>
          <a:p>
            <a:pPr marL="285750" indent="-285750">
              <a:buFont typeface="Arial" panose="020B0604020202020204" pitchFamily="34" charset="0"/>
              <a:buChar char="•"/>
            </a:pPr>
            <a:r>
              <a:rPr lang="en-IN" dirty="0"/>
              <a:t>Then network size, activation function, weight initializer was tuned. (not in order)</a:t>
            </a:r>
            <a:endParaRPr lang="en-IN" b="1" dirty="0"/>
          </a:p>
          <a:p>
            <a:pPr marL="285750" indent="-285750">
              <a:buFont typeface="Arial" panose="020B0604020202020204" pitchFamily="34" charset="0"/>
              <a:buChar char="•"/>
            </a:pPr>
            <a:r>
              <a:rPr lang="en-IN" dirty="0"/>
              <a:t>Final selection of optimal hyperparameters was done after final tuning by hand.</a:t>
            </a:r>
            <a:endParaRPr lang="en-IN" b="1" dirty="0"/>
          </a:p>
        </p:txBody>
      </p:sp>
    </p:spTree>
    <p:extLst>
      <p:ext uri="{BB962C8B-B14F-4D97-AF65-F5344CB8AC3E}">
        <p14:creationId xmlns:p14="http://schemas.microsoft.com/office/powerpoint/2010/main" val="4131287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198783" y="645743"/>
            <a:ext cx="5208103" cy="369332"/>
          </a:xfrm>
          <a:prstGeom prst="rect">
            <a:avLst/>
          </a:prstGeom>
          <a:noFill/>
        </p:spPr>
        <p:txBody>
          <a:bodyPr wrap="square" rtlCol="0">
            <a:spAutoFit/>
          </a:bodyPr>
          <a:lstStyle/>
          <a:p>
            <a:r>
              <a:rPr lang="en-IN" b="1" dirty="0"/>
              <a:t>Variety A:	</a:t>
            </a:r>
          </a:p>
        </p:txBody>
      </p:sp>
      <p:sp>
        <p:nvSpPr>
          <p:cNvPr id="10" name="TextBox 9">
            <a:extLst>
              <a:ext uri="{FF2B5EF4-FFF2-40B4-BE49-F238E27FC236}">
                <a16:creationId xmlns:a16="http://schemas.microsoft.com/office/drawing/2014/main" id="{08FD61F8-FDCC-496E-AD00-C4AEACC75872}"/>
              </a:ext>
            </a:extLst>
          </p:cNvPr>
          <p:cNvSpPr txBox="1"/>
          <p:nvPr/>
        </p:nvSpPr>
        <p:spPr>
          <a:xfrm>
            <a:off x="2034208" y="4181585"/>
            <a:ext cx="1537252" cy="307777"/>
          </a:xfrm>
          <a:prstGeom prst="rect">
            <a:avLst/>
          </a:prstGeom>
          <a:noFill/>
        </p:spPr>
        <p:txBody>
          <a:bodyPr wrap="square" rtlCol="0">
            <a:spAutoFit/>
          </a:bodyPr>
          <a:lstStyle/>
          <a:p>
            <a:r>
              <a:rPr lang="en-IN" sz="1400" dirty="0"/>
              <a:t>Number of epochs</a:t>
            </a:r>
          </a:p>
        </p:txBody>
      </p:sp>
      <p:sp>
        <p:nvSpPr>
          <p:cNvPr id="13" name="TextBox 12">
            <a:extLst>
              <a:ext uri="{FF2B5EF4-FFF2-40B4-BE49-F238E27FC236}">
                <a16:creationId xmlns:a16="http://schemas.microsoft.com/office/drawing/2014/main" id="{88E50267-4E56-467F-863D-54784DBCF9F6}"/>
              </a:ext>
            </a:extLst>
          </p:cNvPr>
          <p:cNvSpPr txBox="1"/>
          <p:nvPr/>
        </p:nvSpPr>
        <p:spPr>
          <a:xfrm>
            <a:off x="8845826" y="4208802"/>
            <a:ext cx="1537252" cy="307777"/>
          </a:xfrm>
          <a:prstGeom prst="rect">
            <a:avLst/>
          </a:prstGeom>
          <a:noFill/>
        </p:spPr>
        <p:txBody>
          <a:bodyPr wrap="square" rtlCol="0">
            <a:spAutoFit/>
          </a:bodyPr>
          <a:lstStyle/>
          <a:p>
            <a:r>
              <a:rPr lang="en-IN" sz="1400" dirty="0"/>
              <a:t>Number of epochs</a:t>
            </a:r>
          </a:p>
        </p:txBody>
      </p:sp>
      <p:sp>
        <p:nvSpPr>
          <p:cNvPr id="11" name="TextBox 10">
            <a:extLst>
              <a:ext uri="{FF2B5EF4-FFF2-40B4-BE49-F238E27FC236}">
                <a16:creationId xmlns:a16="http://schemas.microsoft.com/office/drawing/2014/main" id="{CFB664AF-ACFE-47CF-9CA2-0DBDC69A31C8}"/>
              </a:ext>
            </a:extLst>
          </p:cNvPr>
          <p:cNvSpPr txBox="1"/>
          <p:nvPr/>
        </p:nvSpPr>
        <p:spPr>
          <a:xfrm rot="16200000">
            <a:off x="6691245" y="2423343"/>
            <a:ext cx="543340" cy="307776"/>
          </a:xfrm>
          <a:prstGeom prst="rect">
            <a:avLst/>
          </a:prstGeom>
          <a:noFill/>
        </p:spPr>
        <p:txBody>
          <a:bodyPr wrap="square" rtlCol="0">
            <a:spAutoFit/>
          </a:bodyPr>
          <a:lstStyle/>
          <a:p>
            <a:r>
              <a:rPr lang="en-IN" sz="1400" dirty="0"/>
              <a:t>loss</a:t>
            </a:r>
          </a:p>
        </p:txBody>
      </p:sp>
      <p:sp>
        <p:nvSpPr>
          <p:cNvPr id="15" name="TextBox 14">
            <a:extLst>
              <a:ext uri="{FF2B5EF4-FFF2-40B4-BE49-F238E27FC236}">
                <a16:creationId xmlns:a16="http://schemas.microsoft.com/office/drawing/2014/main" id="{FBA8D264-7A61-4F9F-8AE0-616F1443F7A5}"/>
              </a:ext>
            </a:extLst>
          </p:cNvPr>
          <p:cNvSpPr txBox="1"/>
          <p:nvPr/>
        </p:nvSpPr>
        <p:spPr>
          <a:xfrm rot="16200000">
            <a:off x="-35546" y="2370017"/>
            <a:ext cx="543340" cy="307776"/>
          </a:xfrm>
          <a:prstGeom prst="rect">
            <a:avLst/>
          </a:prstGeom>
          <a:noFill/>
        </p:spPr>
        <p:txBody>
          <a:bodyPr wrap="square" rtlCol="0">
            <a:spAutoFit/>
          </a:bodyPr>
          <a:lstStyle/>
          <a:p>
            <a:r>
              <a:rPr lang="en-IN" sz="1400" dirty="0"/>
              <a:t>loss</a:t>
            </a:r>
          </a:p>
        </p:txBody>
      </p:sp>
      <p:pic>
        <p:nvPicPr>
          <p:cNvPr id="17" name="Picture 16" descr="A close up of a map&#10;&#10;Description generated with high confidence">
            <a:extLst>
              <a:ext uri="{FF2B5EF4-FFF2-40B4-BE49-F238E27FC236}">
                <a16:creationId xmlns:a16="http://schemas.microsoft.com/office/drawing/2014/main" id="{99A24BC8-86BE-45A3-8979-B34061D8B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803" y="976665"/>
            <a:ext cx="4852506" cy="3201129"/>
          </a:xfrm>
          <a:prstGeom prst="rect">
            <a:avLst/>
          </a:prstGeom>
        </p:spPr>
      </p:pic>
      <p:pic>
        <p:nvPicPr>
          <p:cNvPr id="19" name="Picture 18" descr="A close up of a map&#10;&#10;Description generated with high confidence">
            <a:extLst>
              <a:ext uri="{FF2B5EF4-FFF2-40B4-BE49-F238E27FC236}">
                <a16:creationId xmlns:a16="http://schemas.microsoft.com/office/drawing/2014/main" id="{45D1138F-E999-482F-8C5D-6EC65AD68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26" y="1015075"/>
            <a:ext cx="4725477" cy="3201129"/>
          </a:xfrm>
          <a:prstGeom prst="rect">
            <a:avLst/>
          </a:prstGeom>
        </p:spPr>
      </p:pic>
    </p:spTree>
    <p:extLst>
      <p:ext uri="{BB962C8B-B14F-4D97-AF65-F5344CB8AC3E}">
        <p14:creationId xmlns:p14="http://schemas.microsoft.com/office/powerpoint/2010/main" val="268997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198783" y="645743"/>
            <a:ext cx="5208103" cy="369332"/>
          </a:xfrm>
          <a:prstGeom prst="rect">
            <a:avLst/>
          </a:prstGeom>
          <a:noFill/>
        </p:spPr>
        <p:txBody>
          <a:bodyPr wrap="square" rtlCol="0">
            <a:spAutoFit/>
          </a:bodyPr>
          <a:lstStyle/>
          <a:p>
            <a:r>
              <a:rPr lang="en-IN" b="1" dirty="0"/>
              <a:t>Variety B:	</a:t>
            </a:r>
          </a:p>
        </p:txBody>
      </p:sp>
      <p:pic>
        <p:nvPicPr>
          <p:cNvPr id="7" name="Picture 6" descr="A close up of a map&#10;&#10;Description generated with high confidence">
            <a:extLst>
              <a:ext uri="{FF2B5EF4-FFF2-40B4-BE49-F238E27FC236}">
                <a16:creationId xmlns:a16="http://schemas.microsoft.com/office/drawing/2014/main" id="{1ABF8165-E978-4B73-89D3-F2F6471C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81" y="1134345"/>
            <a:ext cx="4852506" cy="3201129"/>
          </a:xfrm>
          <a:prstGeom prst="rect">
            <a:avLst/>
          </a:prstGeom>
        </p:spPr>
      </p:pic>
      <p:pic>
        <p:nvPicPr>
          <p:cNvPr id="9" name="Picture 8" descr="A picture containing screenshot, map&#10;&#10;Description generated with high confidence">
            <a:extLst>
              <a:ext uri="{FF2B5EF4-FFF2-40B4-BE49-F238E27FC236}">
                <a16:creationId xmlns:a16="http://schemas.microsoft.com/office/drawing/2014/main" id="{056C26C0-BD7D-41E5-BAE5-8A7B35BD7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942" y="1161562"/>
            <a:ext cx="4725477" cy="3201129"/>
          </a:xfrm>
          <a:prstGeom prst="rect">
            <a:avLst/>
          </a:prstGeom>
        </p:spPr>
      </p:pic>
      <p:sp>
        <p:nvSpPr>
          <p:cNvPr id="10" name="TextBox 9">
            <a:extLst>
              <a:ext uri="{FF2B5EF4-FFF2-40B4-BE49-F238E27FC236}">
                <a16:creationId xmlns:a16="http://schemas.microsoft.com/office/drawing/2014/main" id="{08FD61F8-FDCC-496E-AD00-C4AEACC75872}"/>
              </a:ext>
            </a:extLst>
          </p:cNvPr>
          <p:cNvSpPr txBox="1"/>
          <p:nvPr/>
        </p:nvSpPr>
        <p:spPr>
          <a:xfrm>
            <a:off x="2034208" y="4181585"/>
            <a:ext cx="1537252" cy="307777"/>
          </a:xfrm>
          <a:prstGeom prst="rect">
            <a:avLst/>
          </a:prstGeom>
          <a:noFill/>
        </p:spPr>
        <p:txBody>
          <a:bodyPr wrap="square" rtlCol="0">
            <a:spAutoFit/>
          </a:bodyPr>
          <a:lstStyle/>
          <a:p>
            <a:r>
              <a:rPr lang="en-IN" sz="1400" dirty="0"/>
              <a:t>Number of epochs</a:t>
            </a:r>
          </a:p>
        </p:txBody>
      </p:sp>
      <p:sp>
        <p:nvSpPr>
          <p:cNvPr id="13" name="TextBox 12">
            <a:extLst>
              <a:ext uri="{FF2B5EF4-FFF2-40B4-BE49-F238E27FC236}">
                <a16:creationId xmlns:a16="http://schemas.microsoft.com/office/drawing/2014/main" id="{88E50267-4E56-467F-863D-54784DBCF9F6}"/>
              </a:ext>
            </a:extLst>
          </p:cNvPr>
          <p:cNvSpPr txBox="1"/>
          <p:nvPr/>
        </p:nvSpPr>
        <p:spPr>
          <a:xfrm>
            <a:off x="8845826" y="4208802"/>
            <a:ext cx="1537252" cy="307777"/>
          </a:xfrm>
          <a:prstGeom prst="rect">
            <a:avLst/>
          </a:prstGeom>
          <a:noFill/>
        </p:spPr>
        <p:txBody>
          <a:bodyPr wrap="square" rtlCol="0">
            <a:spAutoFit/>
          </a:bodyPr>
          <a:lstStyle/>
          <a:p>
            <a:r>
              <a:rPr lang="en-IN" sz="1400" dirty="0"/>
              <a:t>Number of epochs</a:t>
            </a:r>
          </a:p>
        </p:txBody>
      </p:sp>
      <p:sp>
        <p:nvSpPr>
          <p:cNvPr id="11" name="TextBox 10">
            <a:extLst>
              <a:ext uri="{FF2B5EF4-FFF2-40B4-BE49-F238E27FC236}">
                <a16:creationId xmlns:a16="http://schemas.microsoft.com/office/drawing/2014/main" id="{CFB664AF-ACFE-47CF-9CA2-0DBDC69A31C8}"/>
              </a:ext>
            </a:extLst>
          </p:cNvPr>
          <p:cNvSpPr txBox="1"/>
          <p:nvPr/>
        </p:nvSpPr>
        <p:spPr>
          <a:xfrm rot="16200000">
            <a:off x="6691245" y="2423343"/>
            <a:ext cx="543340" cy="307776"/>
          </a:xfrm>
          <a:prstGeom prst="rect">
            <a:avLst/>
          </a:prstGeom>
          <a:noFill/>
        </p:spPr>
        <p:txBody>
          <a:bodyPr wrap="square" rtlCol="0">
            <a:spAutoFit/>
          </a:bodyPr>
          <a:lstStyle/>
          <a:p>
            <a:r>
              <a:rPr lang="en-IN" sz="1400" dirty="0"/>
              <a:t>loss</a:t>
            </a:r>
          </a:p>
        </p:txBody>
      </p:sp>
      <p:sp>
        <p:nvSpPr>
          <p:cNvPr id="15" name="TextBox 14">
            <a:extLst>
              <a:ext uri="{FF2B5EF4-FFF2-40B4-BE49-F238E27FC236}">
                <a16:creationId xmlns:a16="http://schemas.microsoft.com/office/drawing/2014/main" id="{FBA8D264-7A61-4F9F-8AE0-616F1443F7A5}"/>
              </a:ext>
            </a:extLst>
          </p:cNvPr>
          <p:cNvSpPr txBox="1"/>
          <p:nvPr/>
        </p:nvSpPr>
        <p:spPr>
          <a:xfrm rot="16200000">
            <a:off x="-35546" y="2370017"/>
            <a:ext cx="543340" cy="307776"/>
          </a:xfrm>
          <a:prstGeom prst="rect">
            <a:avLst/>
          </a:prstGeom>
          <a:noFill/>
        </p:spPr>
        <p:txBody>
          <a:bodyPr wrap="square" rtlCol="0">
            <a:spAutoFit/>
          </a:bodyPr>
          <a:lstStyle/>
          <a:p>
            <a:r>
              <a:rPr lang="en-IN" sz="1400" dirty="0"/>
              <a:t>loss</a:t>
            </a:r>
          </a:p>
        </p:txBody>
      </p:sp>
    </p:spTree>
    <p:extLst>
      <p:ext uri="{BB962C8B-B14F-4D97-AF65-F5344CB8AC3E}">
        <p14:creationId xmlns:p14="http://schemas.microsoft.com/office/powerpoint/2010/main" val="399811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81891"/>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a:t>
            </a:r>
            <a:r>
              <a:rPr lang="en-IN" sz="1400" baseline="30000" dirty="0"/>
              <a:t>th</a:t>
            </a:r>
            <a:r>
              <a:rPr lang="en-IN" sz="1400" dirty="0"/>
              <a:t>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Subtitle 3"/>
          <p:cNvSpPr>
            <a:spLocks noGrp="1"/>
          </p:cNvSpPr>
          <p:nvPr>
            <p:ph type="subTitle" idx="1"/>
          </p:nvPr>
        </p:nvSpPr>
        <p:spPr>
          <a:xfrm>
            <a:off x="429492" y="2147380"/>
            <a:ext cx="9144000" cy="3432737"/>
          </a:xfrm>
        </p:spPr>
        <p:txBody>
          <a:bodyPr>
            <a:normAutofit fontScale="70000" lnSpcReduction="20000"/>
          </a:bodyPr>
          <a:lstStyle/>
          <a:p>
            <a:pPr marL="457200" indent="-457200" algn="l">
              <a:buFont typeface="Arial" panose="020B0604020202020204" pitchFamily="34" charset="0"/>
              <a:buChar char="•"/>
            </a:pPr>
            <a:r>
              <a:rPr lang="en-IN" dirty="0"/>
              <a:t>Introduction</a:t>
            </a:r>
          </a:p>
          <a:p>
            <a:pPr marL="457200" indent="-457200" algn="l">
              <a:buFont typeface="Arial" panose="020B0604020202020204" pitchFamily="34" charset="0"/>
              <a:buChar char="•"/>
            </a:pPr>
            <a:r>
              <a:rPr lang="en-IN" dirty="0"/>
              <a:t>Recap</a:t>
            </a:r>
          </a:p>
          <a:p>
            <a:pPr marL="914400" lvl="1" indent="-457200" algn="l">
              <a:buFont typeface="Arial" panose="020B0604020202020204" pitchFamily="34" charset="0"/>
              <a:buChar char="•"/>
            </a:pPr>
            <a:r>
              <a:rPr lang="en-IN" dirty="0"/>
              <a:t>Problem Statement</a:t>
            </a:r>
          </a:p>
          <a:p>
            <a:pPr marL="914400" lvl="1" indent="-457200" algn="l">
              <a:buFont typeface="Arial" panose="020B0604020202020204" pitchFamily="34" charset="0"/>
              <a:buChar char="•"/>
            </a:pPr>
            <a:r>
              <a:rPr lang="en-IN" dirty="0"/>
              <a:t>Data Description</a:t>
            </a:r>
          </a:p>
          <a:p>
            <a:pPr marL="914400" lvl="1" indent="-457200" algn="l">
              <a:buFont typeface="Arial" panose="020B0604020202020204" pitchFamily="34" charset="0"/>
              <a:buChar char="•"/>
            </a:pPr>
            <a:r>
              <a:rPr lang="en-IN" dirty="0"/>
              <a:t>VAR Modelling</a:t>
            </a:r>
          </a:p>
          <a:p>
            <a:pPr marL="457200" indent="-457200" algn="l">
              <a:buFont typeface="Arial" panose="020B0604020202020204" pitchFamily="34" charset="0"/>
              <a:buChar char="•"/>
            </a:pPr>
            <a:r>
              <a:rPr lang="en-IN" dirty="0"/>
              <a:t>Machine learning models – Motivation</a:t>
            </a:r>
          </a:p>
          <a:p>
            <a:pPr marL="457200" indent="-457200" algn="l">
              <a:buFont typeface="Arial" panose="020B0604020202020204" pitchFamily="34" charset="0"/>
              <a:buChar char="•"/>
            </a:pPr>
            <a:r>
              <a:rPr lang="en-IN" dirty="0"/>
              <a:t>RNN and LSTM</a:t>
            </a:r>
          </a:p>
          <a:p>
            <a:pPr marL="457200" indent="-457200" algn="l">
              <a:buFont typeface="Arial" panose="020B0604020202020204" pitchFamily="34" charset="0"/>
              <a:buChar char="•"/>
            </a:pPr>
            <a:r>
              <a:rPr lang="en-IN" dirty="0"/>
              <a:t>Literature review</a:t>
            </a:r>
          </a:p>
          <a:p>
            <a:pPr marL="457200" indent="-457200" algn="l">
              <a:buFont typeface="Arial" panose="020B0604020202020204" pitchFamily="34" charset="0"/>
              <a:buChar char="•"/>
            </a:pPr>
            <a:r>
              <a:rPr lang="en-IN" dirty="0"/>
              <a:t>LSTM implementation</a:t>
            </a:r>
          </a:p>
          <a:p>
            <a:pPr marL="457200" indent="-457200" algn="l">
              <a:buFont typeface="Arial" panose="020B0604020202020204" pitchFamily="34" charset="0"/>
              <a:buChar char="•"/>
            </a:pPr>
            <a:r>
              <a:rPr lang="en-IN" dirty="0"/>
              <a:t>Hyperparameters tuning – Grid search</a:t>
            </a:r>
          </a:p>
          <a:p>
            <a:pPr marL="457200" indent="-457200" algn="l">
              <a:buFont typeface="Arial" panose="020B0604020202020204" pitchFamily="34" charset="0"/>
              <a:buChar char="•"/>
            </a:pPr>
            <a:r>
              <a:rPr lang="en-IN" dirty="0"/>
              <a:t>Comparison of accuracy</a:t>
            </a:r>
          </a:p>
          <a:p>
            <a:pPr marL="457200" indent="-457200" algn="l">
              <a:buFont typeface="Arial" panose="020B0604020202020204" pitchFamily="34" charset="0"/>
              <a:buChar char="•"/>
            </a:pPr>
            <a:r>
              <a:rPr lang="en-IN" dirty="0"/>
              <a:t>Road ahead</a:t>
            </a:r>
          </a:p>
          <a:p>
            <a:pPr marL="457200" indent="-457200" algn="l">
              <a:buAutoNum type="arabicParenR"/>
            </a:pPr>
            <a:endParaRPr lang="en-IN" dirty="0"/>
          </a:p>
          <a:p>
            <a:endParaRPr lang="en-IN" dirty="0"/>
          </a:p>
        </p:txBody>
      </p:sp>
      <p:sp>
        <p:nvSpPr>
          <p:cNvPr id="5" name="TextBox 4"/>
          <p:cNvSpPr txBox="1"/>
          <p:nvPr/>
        </p:nvSpPr>
        <p:spPr>
          <a:xfrm>
            <a:off x="429492" y="1041470"/>
            <a:ext cx="3616037" cy="646331"/>
          </a:xfrm>
          <a:prstGeom prst="rect">
            <a:avLst/>
          </a:prstGeom>
          <a:noFill/>
        </p:spPr>
        <p:txBody>
          <a:bodyPr wrap="square" rtlCol="0">
            <a:spAutoFit/>
          </a:bodyPr>
          <a:lstStyle/>
          <a:p>
            <a:r>
              <a:rPr lang="en-IN" sz="3600" dirty="0">
                <a:solidFill>
                  <a:schemeClr val="accent2">
                    <a:lumMod val="75000"/>
                  </a:schemeClr>
                </a:solidFill>
              </a:rPr>
              <a:t>AGENDA</a:t>
            </a:r>
          </a:p>
        </p:txBody>
      </p:sp>
    </p:spTree>
    <p:extLst>
      <p:ext uri="{BB962C8B-B14F-4D97-AF65-F5344CB8AC3E}">
        <p14:creationId xmlns:p14="http://schemas.microsoft.com/office/powerpoint/2010/main" val="1222829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198783" y="645743"/>
            <a:ext cx="5208103" cy="369332"/>
          </a:xfrm>
          <a:prstGeom prst="rect">
            <a:avLst/>
          </a:prstGeom>
          <a:noFill/>
        </p:spPr>
        <p:txBody>
          <a:bodyPr wrap="square" rtlCol="0">
            <a:spAutoFit/>
          </a:bodyPr>
          <a:lstStyle/>
          <a:p>
            <a:r>
              <a:rPr lang="en-IN" b="1" dirty="0"/>
              <a:t>Variety C:	</a:t>
            </a:r>
          </a:p>
        </p:txBody>
      </p:sp>
      <p:pic>
        <p:nvPicPr>
          <p:cNvPr id="4" name="Picture 3" descr="A close up of text on a white background&#10;&#10;Description generated with high confidence">
            <a:extLst>
              <a:ext uri="{FF2B5EF4-FFF2-40B4-BE49-F238E27FC236}">
                <a16:creationId xmlns:a16="http://schemas.microsoft.com/office/drawing/2014/main" id="{FDDD4814-C4E0-4670-AF06-0A7B177E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10" y="1134345"/>
            <a:ext cx="4852506" cy="3201129"/>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D63F7295-029D-4C32-BCAF-902F03D7A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713" y="1134344"/>
            <a:ext cx="4725477" cy="3201129"/>
          </a:xfrm>
          <a:prstGeom prst="rect">
            <a:avLst/>
          </a:prstGeom>
        </p:spPr>
      </p:pic>
      <p:sp>
        <p:nvSpPr>
          <p:cNvPr id="10" name="TextBox 9">
            <a:extLst>
              <a:ext uri="{FF2B5EF4-FFF2-40B4-BE49-F238E27FC236}">
                <a16:creationId xmlns:a16="http://schemas.microsoft.com/office/drawing/2014/main" id="{E38EAC00-98C1-4ECE-AA27-74AB2AB66480}"/>
              </a:ext>
            </a:extLst>
          </p:cNvPr>
          <p:cNvSpPr txBox="1"/>
          <p:nvPr/>
        </p:nvSpPr>
        <p:spPr>
          <a:xfrm>
            <a:off x="2034208" y="4181585"/>
            <a:ext cx="1537252" cy="307777"/>
          </a:xfrm>
          <a:prstGeom prst="rect">
            <a:avLst/>
          </a:prstGeom>
          <a:noFill/>
        </p:spPr>
        <p:txBody>
          <a:bodyPr wrap="square" rtlCol="0">
            <a:spAutoFit/>
          </a:bodyPr>
          <a:lstStyle/>
          <a:p>
            <a:r>
              <a:rPr lang="en-IN" sz="1400" dirty="0"/>
              <a:t>Number of epochs</a:t>
            </a:r>
          </a:p>
        </p:txBody>
      </p:sp>
      <p:sp>
        <p:nvSpPr>
          <p:cNvPr id="11" name="TextBox 10">
            <a:extLst>
              <a:ext uri="{FF2B5EF4-FFF2-40B4-BE49-F238E27FC236}">
                <a16:creationId xmlns:a16="http://schemas.microsoft.com/office/drawing/2014/main" id="{21A5FB82-393D-4480-AA37-4E27391B03C4}"/>
              </a:ext>
            </a:extLst>
          </p:cNvPr>
          <p:cNvSpPr txBox="1"/>
          <p:nvPr/>
        </p:nvSpPr>
        <p:spPr>
          <a:xfrm>
            <a:off x="8958469" y="4181585"/>
            <a:ext cx="1537252" cy="307777"/>
          </a:xfrm>
          <a:prstGeom prst="rect">
            <a:avLst/>
          </a:prstGeom>
          <a:noFill/>
        </p:spPr>
        <p:txBody>
          <a:bodyPr wrap="square" rtlCol="0">
            <a:spAutoFit/>
          </a:bodyPr>
          <a:lstStyle/>
          <a:p>
            <a:r>
              <a:rPr lang="en-IN" sz="1400" dirty="0"/>
              <a:t>Number of epochs</a:t>
            </a:r>
          </a:p>
        </p:txBody>
      </p:sp>
      <p:sp>
        <p:nvSpPr>
          <p:cNvPr id="13" name="TextBox 12">
            <a:extLst>
              <a:ext uri="{FF2B5EF4-FFF2-40B4-BE49-F238E27FC236}">
                <a16:creationId xmlns:a16="http://schemas.microsoft.com/office/drawing/2014/main" id="{8D59D0CC-FA33-4A29-B4CB-1E053B5351E7}"/>
              </a:ext>
            </a:extLst>
          </p:cNvPr>
          <p:cNvSpPr txBox="1"/>
          <p:nvPr/>
        </p:nvSpPr>
        <p:spPr>
          <a:xfrm rot="16200000">
            <a:off x="-35546" y="2370017"/>
            <a:ext cx="543340" cy="307776"/>
          </a:xfrm>
          <a:prstGeom prst="rect">
            <a:avLst/>
          </a:prstGeom>
          <a:noFill/>
        </p:spPr>
        <p:txBody>
          <a:bodyPr wrap="square" rtlCol="0">
            <a:spAutoFit/>
          </a:bodyPr>
          <a:lstStyle/>
          <a:p>
            <a:r>
              <a:rPr lang="en-IN" sz="1400" dirty="0"/>
              <a:t>loss</a:t>
            </a:r>
          </a:p>
        </p:txBody>
      </p:sp>
      <p:sp>
        <p:nvSpPr>
          <p:cNvPr id="15" name="TextBox 14">
            <a:extLst>
              <a:ext uri="{FF2B5EF4-FFF2-40B4-BE49-F238E27FC236}">
                <a16:creationId xmlns:a16="http://schemas.microsoft.com/office/drawing/2014/main" id="{FA35911A-6EEA-4740-A45D-68089663F957}"/>
              </a:ext>
            </a:extLst>
          </p:cNvPr>
          <p:cNvSpPr txBox="1"/>
          <p:nvPr/>
        </p:nvSpPr>
        <p:spPr>
          <a:xfrm rot="16200000">
            <a:off x="6715155" y="2424056"/>
            <a:ext cx="543340" cy="307776"/>
          </a:xfrm>
          <a:prstGeom prst="rect">
            <a:avLst/>
          </a:prstGeom>
          <a:noFill/>
        </p:spPr>
        <p:txBody>
          <a:bodyPr wrap="square" rtlCol="0">
            <a:spAutoFit/>
          </a:bodyPr>
          <a:lstStyle/>
          <a:p>
            <a:r>
              <a:rPr lang="en-IN" sz="1400" dirty="0"/>
              <a:t>loss</a:t>
            </a:r>
          </a:p>
        </p:txBody>
      </p:sp>
    </p:spTree>
    <p:extLst>
      <p:ext uri="{BB962C8B-B14F-4D97-AF65-F5344CB8AC3E}">
        <p14:creationId xmlns:p14="http://schemas.microsoft.com/office/powerpoint/2010/main" val="4093805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198783" y="645743"/>
            <a:ext cx="5208103" cy="923330"/>
          </a:xfrm>
          <a:prstGeom prst="rect">
            <a:avLst/>
          </a:prstGeom>
          <a:noFill/>
        </p:spPr>
        <p:txBody>
          <a:bodyPr wrap="square" rtlCol="0">
            <a:spAutoFit/>
          </a:bodyPr>
          <a:lstStyle/>
          <a:p>
            <a:r>
              <a:rPr lang="en-IN" b="1" dirty="0"/>
              <a:t>Comparison of accuracy:</a:t>
            </a:r>
          </a:p>
          <a:p>
            <a:endParaRPr lang="en-IN" b="1" dirty="0"/>
          </a:p>
          <a:p>
            <a:r>
              <a:rPr lang="en-IN" b="1" dirty="0"/>
              <a:t>	</a:t>
            </a:r>
          </a:p>
        </p:txBody>
      </p:sp>
    </p:spTree>
    <p:extLst>
      <p:ext uri="{BB962C8B-B14F-4D97-AF65-F5344CB8AC3E}">
        <p14:creationId xmlns:p14="http://schemas.microsoft.com/office/powerpoint/2010/main" val="93775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198783" y="645743"/>
            <a:ext cx="5208103" cy="923330"/>
          </a:xfrm>
          <a:prstGeom prst="rect">
            <a:avLst/>
          </a:prstGeom>
          <a:noFill/>
        </p:spPr>
        <p:txBody>
          <a:bodyPr wrap="square" rtlCol="0">
            <a:spAutoFit/>
          </a:bodyPr>
          <a:lstStyle/>
          <a:p>
            <a:r>
              <a:rPr lang="en-IN" b="1" dirty="0"/>
              <a:t>Road ahead:</a:t>
            </a:r>
          </a:p>
          <a:p>
            <a:endParaRPr lang="en-IN" b="1" dirty="0"/>
          </a:p>
          <a:p>
            <a:r>
              <a:rPr lang="en-IN" b="1" dirty="0"/>
              <a:t>	</a:t>
            </a:r>
          </a:p>
        </p:txBody>
      </p:sp>
    </p:spTree>
    <p:extLst>
      <p:ext uri="{BB962C8B-B14F-4D97-AF65-F5344CB8AC3E}">
        <p14:creationId xmlns:p14="http://schemas.microsoft.com/office/powerpoint/2010/main" val="3103956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887894" y="768626"/>
            <a:ext cx="10071654" cy="2031325"/>
          </a:xfrm>
          <a:prstGeom prst="rect">
            <a:avLst/>
          </a:prstGeom>
          <a:noFill/>
        </p:spPr>
        <p:txBody>
          <a:bodyPr wrap="square" rtlCol="0">
            <a:spAutoFit/>
          </a:bodyPr>
          <a:lstStyle/>
          <a:p>
            <a:r>
              <a:rPr lang="en-IN" b="1" dirty="0"/>
              <a:t>References:</a:t>
            </a:r>
          </a:p>
          <a:p>
            <a:pPr marL="742950" lvl="1" indent="-285750">
              <a:buFont typeface="Arial" panose="020B0604020202020204" pitchFamily="34" charset="0"/>
              <a:buChar char="•"/>
            </a:pPr>
            <a:r>
              <a:rPr lang="en-IN" dirty="0" err="1"/>
              <a:t>Lütkepohl</a:t>
            </a:r>
            <a:r>
              <a:rPr lang="en-IN" dirty="0"/>
              <a:t>, H. (2007) </a:t>
            </a:r>
            <a:r>
              <a:rPr lang="en-IN" i="1" dirty="0"/>
              <a:t>New Introduction to Multiple Time Series Analysis , </a:t>
            </a:r>
            <a:r>
              <a:rPr lang="en-IN" dirty="0"/>
              <a:t>Springer.</a:t>
            </a:r>
          </a:p>
          <a:p>
            <a:pPr marL="742950" lvl="1" indent="-285750">
              <a:buFont typeface="Arial" panose="020B0604020202020204" pitchFamily="34" charset="0"/>
              <a:buChar char="•"/>
            </a:pPr>
            <a:endParaRPr lang="en-IN" i="1" dirty="0"/>
          </a:p>
          <a:p>
            <a:pPr marL="742950" lvl="1" indent="-285750">
              <a:buFont typeface="Arial" panose="020B0604020202020204" pitchFamily="34" charset="0"/>
              <a:buChar char="•"/>
            </a:pPr>
            <a:endParaRPr lang="en-IN" i="1" dirty="0"/>
          </a:p>
          <a:p>
            <a:pPr marL="742950" lvl="1" indent="-285750">
              <a:buFont typeface="Arial" panose="020B0604020202020204" pitchFamily="34" charset="0"/>
              <a:buChar char="•"/>
            </a:pPr>
            <a:r>
              <a:rPr lang="en-IN" dirty="0">
                <a:hlinkClick r:id="rId2"/>
              </a:rPr>
              <a:t>http://colah.github.io/posts/2015-08-Understanding-LSTMs/</a:t>
            </a:r>
            <a:endParaRPr lang="en-IN" dirty="0"/>
          </a:p>
          <a:p>
            <a:pPr marL="742950" lvl="1" indent="-28575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2142000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8579"/>
            <a:ext cx="12191999" cy="1033671"/>
          </a:xfrm>
          <a:solidFill>
            <a:srgbClr val="272C87"/>
          </a:solidFill>
        </p:spPr>
        <p:txBody>
          <a:bodyPr>
            <a:normAutofit/>
          </a:bodyPr>
          <a:lstStyle/>
          <a:p>
            <a:r>
              <a:rPr lang="en-IN" dirty="0">
                <a:solidFill>
                  <a:schemeClr val="bg1"/>
                </a:solidFill>
              </a:rPr>
              <a:t>Thank You!</a:t>
            </a: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8275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7709"/>
            <a:ext cx="12191999" cy="568036"/>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a:t>
            </a:r>
            <a:r>
              <a:rPr lang="en-IN" sz="1400" baseline="30000" dirty="0"/>
              <a:t>th</a:t>
            </a:r>
            <a:r>
              <a:rPr lang="en-IN" sz="1400" dirty="0"/>
              <a:t> Apr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8256"/>
            <a:ext cx="12192000" cy="31172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 y="3983015"/>
            <a:ext cx="6058746" cy="209615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4040172"/>
            <a:ext cx="5973009" cy="2038996"/>
          </a:xfrm>
          <a:prstGeom prst="rect">
            <a:avLst/>
          </a:prstGeom>
        </p:spPr>
      </p:pic>
    </p:spTree>
    <p:extLst>
      <p:ext uri="{BB962C8B-B14F-4D97-AF65-F5344CB8AC3E}">
        <p14:creationId xmlns:p14="http://schemas.microsoft.com/office/powerpoint/2010/main" val="5766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7709"/>
            <a:ext cx="12191999" cy="568036"/>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a:t>
            </a:r>
            <a:r>
              <a:rPr lang="en-IN" sz="1400" baseline="30000" dirty="0"/>
              <a:t>th</a:t>
            </a:r>
            <a:r>
              <a:rPr lang="en-IN" sz="1400" dirty="0"/>
              <a:t> Apr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4" y="3824771"/>
            <a:ext cx="6011114" cy="202184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878" y="3824772"/>
            <a:ext cx="6039693" cy="21326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86272"/>
            <a:ext cx="11970326" cy="3238500"/>
          </a:xfrm>
          <a:prstGeom prst="rect">
            <a:avLst/>
          </a:prstGeom>
        </p:spPr>
      </p:pic>
    </p:spTree>
    <p:extLst>
      <p:ext uri="{BB962C8B-B14F-4D97-AF65-F5344CB8AC3E}">
        <p14:creationId xmlns:p14="http://schemas.microsoft.com/office/powerpoint/2010/main" val="131468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56200"/>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p:cNvSpPr txBox="1"/>
          <p:nvPr/>
        </p:nvSpPr>
        <p:spPr>
          <a:xfrm>
            <a:off x="0" y="1676192"/>
            <a:ext cx="8520546" cy="1107996"/>
          </a:xfrm>
          <a:prstGeom prst="rect">
            <a:avLst/>
          </a:prstGeom>
          <a:noFill/>
        </p:spPr>
        <p:txBody>
          <a:bodyPr wrap="square" rtlCol="0">
            <a:spAutoFit/>
          </a:bodyPr>
          <a:lstStyle/>
          <a:p>
            <a:pPr marL="285750" indent="-285750">
              <a:buFont typeface="Arial" panose="020B0604020202020204" pitchFamily="34" charset="0"/>
              <a:buChar char="•"/>
            </a:pPr>
            <a:r>
              <a:rPr lang="en-IN" sz="1600" dirty="0"/>
              <a:t>Leaf rust:</a:t>
            </a:r>
          </a:p>
          <a:p>
            <a:pPr marL="742950" lvl="1" indent="-285750">
              <a:buFont typeface="Arial" panose="020B0604020202020204" pitchFamily="34" charset="0"/>
              <a:buChar char="•"/>
            </a:pPr>
            <a:r>
              <a:rPr lang="en-IN" sz="1600" dirty="0"/>
              <a:t>caused by a fungus called </a:t>
            </a:r>
            <a:r>
              <a:rPr lang="en-IN" sz="1600" dirty="0" err="1"/>
              <a:t>Hemileia</a:t>
            </a:r>
            <a:r>
              <a:rPr lang="en-IN" sz="1600" dirty="0"/>
              <a:t> </a:t>
            </a:r>
            <a:r>
              <a:rPr lang="en-IN" sz="1600" dirty="0" err="1"/>
              <a:t>Vastatrix</a:t>
            </a:r>
            <a:r>
              <a:rPr lang="en-IN" sz="1600" dirty="0"/>
              <a:t>.</a:t>
            </a:r>
          </a:p>
          <a:p>
            <a:pPr marL="742950" lvl="1" indent="-285750">
              <a:buFont typeface="Arial" panose="020B0604020202020204" pitchFamily="34" charset="0"/>
              <a:buChar char="•"/>
            </a:pPr>
            <a:r>
              <a:rPr lang="en-IN" sz="1600" dirty="0"/>
              <a:t>Leads to premature fall of infected leaves.</a:t>
            </a:r>
          </a:p>
          <a:p>
            <a:pPr marL="742950" lvl="1" indent="-285750">
              <a:buFont typeface="Arial" panose="020B0604020202020204" pitchFamily="34" charset="0"/>
              <a:buChar char="•"/>
            </a:pPr>
            <a:r>
              <a:rPr lang="en-IN" sz="1600" dirty="0"/>
              <a:t>Symptoms include appearance of spots on the upper leaf surface of plants</a:t>
            </a:r>
            <a:r>
              <a:rPr lang="en-IN" dirty="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638" y="1055757"/>
            <a:ext cx="3144980" cy="2078326"/>
          </a:xfrm>
          <a:prstGeom prst="rect">
            <a:avLst/>
          </a:prstGeom>
        </p:spPr>
      </p:pic>
      <p:sp>
        <p:nvSpPr>
          <p:cNvPr id="10" name="TextBox 9"/>
          <p:cNvSpPr txBox="1"/>
          <p:nvPr/>
        </p:nvSpPr>
        <p:spPr>
          <a:xfrm>
            <a:off x="0" y="2998113"/>
            <a:ext cx="7439891" cy="861774"/>
          </a:xfrm>
          <a:prstGeom prst="rect">
            <a:avLst/>
          </a:prstGeom>
          <a:noFill/>
        </p:spPr>
        <p:txBody>
          <a:bodyPr wrap="square" rtlCol="0">
            <a:spAutoFit/>
          </a:bodyPr>
          <a:lstStyle/>
          <a:p>
            <a:pPr marL="285750" indent="-285750">
              <a:buFont typeface="Arial" panose="020B0604020202020204" pitchFamily="34" charset="0"/>
              <a:buChar char="•"/>
            </a:pPr>
            <a:r>
              <a:rPr lang="en-IN" sz="1600" dirty="0"/>
              <a:t>Impacts:</a:t>
            </a:r>
          </a:p>
          <a:p>
            <a:pPr marL="742950" lvl="1" indent="-285750">
              <a:buFont typeface="Arial" panose="020B0604020202020204" pitchFamily="34" charset="0"/>
              <a:buChar char="•"/>
            </a:pPr>
            <a:r>
              <a:rPr lang="en-IN" sz="1600" dirty="0"/>
              <a:t>Decreased quality and quantity of yield produced.</a:t>
            </a:r>
          </a:p>
          <a:p>
            <a:pPr marL="742950" lvl="1" indent="-285750">
              <a:buFont typeface="Arial" panose="020B0604020202020204" pitchFamily="34" charset="0"/>
              <a:buChar char="•"/>
            </a:pPr>
            <a:r>
              <a:rPr lang="en-IN" sz="1600" dirty="0"/>
              <a:t>Increased cost to control and combat the disease</a:t>
            </a:r>
            <a:r>
              <a:rPr lang="en-IN" dirty="0"/>
              <a:t>.</a:t>
            </a:r>
          </a:p>
        </p:txBody>
      </p:sp>
      <p:sp>
        <p:nvSpPr>
          <p:cNvPr id="17" name="TextBox 16"/>
          <p:cNvSpPr txBox="1"/>
          <p:nvPr/>
        </p:nvSpPr>
        <p:spPr>
          <a:xfrm>
            <a:off x="249382" y="854548"/>
            <a:ext cx="4641273" cy="461665"/>
          </a:xfrm>
          <a:prstGeom prst="rect">
            <a:avLst/>
          </a:prstGeom>
          <a:noFill/>
        </p:spPr>
        <p:txBody>
          <a:bodyPr wrap="square" rtlCol="0">
            <a:spAutoFit/>
          </a:bodyPr>
          <a:lstStyle/>
          <a:p>
            <a:r>
              <a:rPr lang="en-IN" sz="2400" dirty="0">
                <a:solidFill>
                  <a:schemeClr val="accent2">
                    <a:lumMod val="75000"/>
                  </a:schemeClr>
                </a:solidFill>
              </a:rPr>
              <a:t>INTRODUCTION</a:t>
            </a:r>
          </a:p>
        </p:txBody>
      </p:sp>
      <p:sp>
        <p:nvSpPr>
          <p:cNvPr id="18" name="TextBox 17"/>
          <p:cNvSpPr txBox="1"/>
          <p:nvPr/>
        </p:nvSpPr>
        <p:spPr>
          <a:xfrm>
            <a:off x="0" y="4355619"/>
            <a:ext cx="11942618" cy="1723549"/>
          </a:xfrm>
          <a:prstGeom prst="rect">
            <a:avLst/>
          </a:prstGeom>
          <a:noFill/>
        </p:spPr>
        <p:txBody>
          <a:bodyPr wrap="square" rtlCol="0">
            <a:spAutoFit/>
          </a:bodyPr>
          <a:lstStyle/>
          <a:p>
            <a:r>
              <a:rPr lang="en-IN" sz="2400" dirty="0">
                <a:solidFill>
                  <a:schemeClr val="accent2">
                    <a:lumMod val="75000"/>
                  </a:schemeClr>
                </a:solidFill>
              </a:rPr>
              <a:t>Key definitions:</a:t>
            </a:r>
          </a:p>
          <a:p>
            <a:pPr marL="342900" indent="-342900">
              <a:buFontTx/>
              <a:buAutoNum type="alphaLcParenR"/>
            </a:pPr>
            <a:r>
              <a:rPr lang="en-IN" sz="1600" dirty="0"/>
              <a:t>Rust incidence: (Number of infected leaves/Total number of leaves observed)*100</a:t>
            </a:r>
          </a:p>
          <a:p>
            <a:pPr marL="342900" indent="-342900">
              <a:buAutoNum type="alphaLcParenR"/>
            </a:pPr>
            <a:endParaRPr lang="en-IN" sz="1600" dirty="0"/>
          </a:p>
          <a:p>
            <a:pPr marL="342900" indent="-342900">
              <a:buAutoNum type="alphaLcParenR"/>
            </a:pPr>
            <a:r>
              <a:rPr lang="en-IN" sz="1600" dirty="0"/>
              <a:t>Severity: (Sum of severity ratings of all observed leaves/(5* Total number of leaves observed))*100</a:t>
            </a:r>
          </a:p>
          <a:p>
            <a:r>
              <a:rPr lang="en-IN" sz="1600" dirty="0"/>
              <a:t>                                    Scale for grading of severity ranges from 0 to 5.</a:t>
            </a:r>
          </a:p>
          <a:p>
            <a:pPr marL="342900" indent="-342900">
              <a:buAutoNum type="alphaLcParenR"/>
            </a:pPr>
            <a:endParaRPr lang="en-IN" dirty="0"/>
          </a:p>
        </p:txBody>
      </p:sp>
    </p:spTree>
    <p:extLst>
      <p:ext uri="{BB962C8B-B14F-4D97-AF65-F5344CB8AC3E}">
        <p14:creationId xmlns:p14="http://schemas.microsoft.com/office/powerpoint/2010/main" val="377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AF25D3F8-CEED-406E-9E83-1D151ABEB0A4}"/>
              </a:ext>
            </a:extLst>
          </p:cNvPr>
          <p:cNvSpPr txBox="1"/>
          <p:nvPr/>
        </p:nvSpPr>
        <p:spPr>
          <a:xfrm>
            <a:off x="137945" y="722299"/>
            <a:ext cx="4831622" cy="461665"/>
          </a:xfrm>
          <a:prstGeom prst="rect">
            <a:avLst/>
          </a:prstGeom>
          <a:noFill/>
        </p:spPr>
        <p:txBody>
          <a:bodyPr wrap="square" rtlCol="0">
            <a:spAutoFit/>
          </a:bodyPr>
          <a:lstStyle/>
          <a:p>
            <a:r>
              <a:rPr lang="en-IN" sz="2400" dirty="0">
                <a:solidFill>
                  <a:schemeClr val="accent2">
                    <a:lumMod val="75000"/>
                  </a:schemeClr>
                </a:solidFill>
              </a:rPr>
              <a:t>PROBLEM STATEMENT</a:t>
            </a:r>
          </a:p>
        </p:txBody>
      </p:sp>
      <p:sp>
        <p:nvSpPr>
          <p:cNvPr id="16" name="TextBox 15">
            <a:extLst>
              <a:ext uri="{FF2B5EF4-FFF2-40B4-BE49-F238E27FC236}">
                <a16:creationId xmlns:a16="http://schemas.microsoft.com/office/drawing/2014/main" id="{3C996B3A-2E67-461A-A6CA-CC02E1B9B0C3}"/>
              </a:ext>
            </a:extLst>
          </p:cNvPr>
          <p:cNvSpPr txBox="1"/>
          <p:nvPr/>
        </p:nvSpPr>
        <p:spPr>
          <a:xfrm>
            <a:off x="3" y="1564456"/>
            <a:ext cx="4831622" cy="3785652"/>
          </a:xfrm>
          <a:prstGeom prst="rect">
            <a:avLst/>
          </a:prstGeom>
          <a:noFill/>
        </p:spPr>
        <p:txBody>
          <a:bodyPr wrap="square" rtlCol="0">
            <a:spAutoFit/>
          </a:bodyPr>
          <a:lstStyle/>
          <a:p>
            <a:pPr lvl="0" algn="just"/>
            <a:endParaRPr lang="en-IN" sz="1600" dirty="0"/>
          </a:p>
          <a:p>
            <a:pPr marL="285750" lvl="0" indent="-285750" algn="just">
              <a:buFont typeface="Arial" panose="020B0604020202020204" pitchFamily="34" charset="0"/>
              <a:buChar char="•"/>
            </a:pPr>
            <a:r>
              <a:rPr lang="en-IN" sz="1600" dirty="0"/>
              <a:t>Client of EKA analytics has coffee plantations which face the severe problem of leaf rust that leads to huge losses of yield. </a:t>
            </a:r>
          </a:p>
          <a:p>
            <a:pPr marL="285750" lvl="0" indent="-285750" algn="just">
              <a:buFont typeface="Arial" panose="020B0604020202020204" pitchFamily="34" charset="0"/>
              <a:buChar char="•"/>
            </a:pPr>
            <a:endParaRPr lang="en-IN" sz="1600" dirty="0"/>
          </a:p>
          <a:p>
            <a:pPr marL="285750" lvl="0" indent="-285750" algn="just">
              <a:buFont typeface="Arial" panose="020B0604020202020204" pitchFamily="34" charset="0"/>
              <a:buChar char="•"/>
            </a:pPr>
            <a:r>
              <a:rPr lang="en-IN" sz="1600" dirty="0"/>
              <a:t>The client </a:t>
            </a:r>
            <a:r>
              <a:rPr lang="en-IN" sz="1600" b="1" dirty="0"/>
              <a:t>had initiated an experimental trial </a:t>
            </a:r>
            <a:r>
              <a:rPr lang="en-IN" sz="1600" dirty="0"/>
              <a:t>on one of the plantations and </a:t>
            </a:r>
            <a:r>
              <a:rPr lang="en-IN" sz="1600" b="1" dirty="0"/>
              <a:t>recorded leaf rust incidence and severity on fortnightly</a:t>
            </a:r>
            <a:r>
              <a:rPr lang="en-IN" sz="1600" dirty="0"/>
              <a:t> </a:t>
            </a:r>
            <a:r>
              <a:rPr lang="en-IN" sz="1600" b="1" dirty="0"/>
              <a:t>basis</a:t>
            </a:r>
            <a:r>
              <a:rPr lang="en-IN" sz="1600" dirty="0"/>
              <a:t> over the span of 8 years.</a:t>
            </a:r>
          </a:p>
          <a:p>
            <a:pPr marL="285750" lvl="0" indent="-285750" algn="just">
              <a:buFont typeface="Arial" panose="020B0604020202020204" pitchFamily="34" charset="0"/>
              <a:buChar char="•"/>
            </a:pPr>
            <a:endParaRPr lang="en-IN" sz="1600" dirty="0"/>
          </a:p>
          <a:p>
            <a:pPr marL="285750" lvl="0" indent="-285750" algn="just">
              <a:buFont typeface="Arial" panose="020B0604020202020204" pitchFamily="34" charset="0"/>
              <a:buChar char="•"/>
            </a:pPr>
            <a:r>
              <a:rPr lang="en-IN" sz="1600" dirty="0"/>
              <a:t>They want </a:t>
            </a:r>
            <a:r>
              <a:rPr lang="en-IN" sz="1600" b="1" dirty="0"/>
              <a:t>forewarning model on the outbreak of disease</a:t>
            </a:r>
            <a:r>
              <a:rPr lang="en-IN" sz="1600" dirty="0"/>
              <a:t>. </a:t>
            </a:r>
          </a:p>
          <a:p>
            <a:pPr marL="285750" lvl="0" indent="-285750" algn="just">
              <a:buFont typeface="Arial" panose="020B0604020202020204" pitchFamily="34" charset="0"/>
              <a:buChar char="•"/>
            </a:pPr>
            <a:endParaRPr lang="en-IN" sz="1600" dirty="0">
              <a:solidFill>
                <a:prstClr val="black"/>
              </a:solidFill>
            </a:endParaRPr>
          </a:p>
          <a:p>
            <a:pPr marL="285750" lvl="0" indent="-285750" algn="just">
              <a:buFont typeface="Arial" panose="020B0604020202020204" pitchFamily="34" charset="0"/>
              <a:buChar char="•"/>
            </a:pPr>
            <a:r>
              <a:rPr lang="en-IN" sz="1600" dirty="0">
                <a:solidFill>
                  <a:prstClr val="black"/>
                </a:solidFill>
              </a:rPr>
              <a:t>The </a:t>
            </a:r>
            <a:r>
              <a:rPr lang="en-IN" sz="1600" b="1" dirty="0">
                <a:solidFill>
                  <a:prstClr val="black"/>
                </a:solidFill>
              </a:rPr>
              <a:t>aim of this project is to predict coffee leaf rust incidence and severity.</a:t>
            </a:r>
            <a:endParaRPr lang="en-IN" dirty="0"/>
          </a:p>
        </p:txBody>
      </p:sp>
      <p:sp>
        <p:nvSpPr>
          <p:cNvPr id="17" name="TextBox 16">
            <a:extLst>
              <a:ext uri="{FF2B5EF4-FFF2-40B4-BE49-F238E27FC236}">
                <a16:creationId xmlns:a16="http://schemas.microsoft.com/office/drawing/2014/main" id="{29AE7F40-5A6F-4149-AC41-251255B82CAD}"/>
              </a:ext>
            </a:extLst>
          </p:cNvPr>
          <p:cNvSpPr txBox="1"/>
          <p:nvPr/>
        </p:nvSpPr>
        <p:spPr>
          <a:xfrm>
            <a:off x="6983293" y="722299"/>
            <a:ext cx="5334000" cy="461665"/>
          </a:xfrm>
          <a:prstGeom prst="rect">
            <a:avLst/>
          </a:prstGeom>
          <a:noFill/>
        </p:spPr>
        <p:txBody>
          <a:bodyPr wrap="square" rtlCol="0">
            <a:spAutoFit/>
          </a:bodyPr>
          <a:lstStyle/>
          <a:p>
            <a:r>
              <a:rPr lang="en-IN" sz="2400" dirty="0">
                <a:solidFill>
                  <a:schemeClr val="accent2">
                    <a:lumMod val="75000"/>
                  </a:schemeClr>
                </a:solidFill>
              </a:rPr>
              <a:t>DATA DESCRIPTION</a:t>
            </a:r>
          </a:p>
        </p:txBody>
      </p:sp>
      <p:graphicFrame>
        <p:nvGraphicFramePr>
          <p:cNvPr id="19" name="Table 18">
            <a:extLst>
              <a:ext uri="{FF2B5EF4-FFF2-40B4-BE49-F238E27FC236}">
                <a16:creationId xmlns:a16="http://schemas.microsoft.com/office/drawing/2014/main" id="{B58ED1CB-930C-42F2-A155-81C30916D104}"/>
              </a:ext>
            </a:extLst>
          </p:cNvPr>
          <p:cNvGraphicFramePr>
            <a:graphicFrameLocks noGrp="1"/>
          </p:cNvGraphicFramePr>
          <p:nvPr>
            <p:extLst/>
          </p:nvPr>
        </p:nvGraphicFramePr>
        <p:xfrm>
          <a:off x="5976730" y="1368630"/>
          <a:ext cx="5936973" cy="4608100"/>
        </p:xfrm>
        <a:graphic>
          <a:graphicData uri="http://schemas.openxmlformats.org/drawingml/2006/table">
            <a:tbl>
              <a:tblPr firstRow="1" bandRow="1">
                <a:tableStyleId>{7DF18680-E054-41AD-8BC1-D1AEF772440D}</a:tableStyleId>
              </a:tblPr>
              <a:tblGrid>
                <a:gridCol w="2097425">
                  <a:extLst>
                    <a:ext uri="{9D8B030D-6E8A-4147-A177-3AD203B41FA5}">
                      <a16:colId xmlns:a16="http://schemas.microsoft.com/office/drawing/2014/main" val="20000"/>
                    </a:ext>
                  </a:extLst>
                </a:gridCol>
                <a:gridCol w="3839548">
                  <a:extLst>
                    <a:ext uri="{9D8B030D-6E8A-4147-A177-3AD203B41FA5}">
                      <a16:colId xmlns:a16="http://schemas.microsoft.com/office/drawing/2014/main" val="20004"/>
                    </a:ext>
                  </a:extLst>
                </a:gridCol>
              </a:tblGrid>
              <a:tr h="414599">
                <a:tc>
                  <a:txBody>
                    <a:bodyPr/>
                    <a:lstStyle/>
                    <a:p>
                      <a:pPr algn="ctr"/>
                      <a:r>
                        <a:rPr lang="en-IN" sz="2000" dirty="0"/>
                        <a:t>Category</a:t>
                      </a:r>
                    </a:p>
                  </a:txBody>
                  <a:tcPr/>
                </a:tc>
                <a:tc>
                  <a:txBody>
                    <a:bodyPr/>
                    <a:lstStyle/>
                    <a:p>
                      <a:pPr algn="ctr"/>
                      <a:r>
                        <a:rPr lang="en-US" sz="2000" dirty="0"/>
                        <a:t>Description</a:t>
                      </a:r>
                      <a:endParaRPr lang="en-IN" sz="2000" dirty="0"/>
                    </a:p>
                  </a:txBody>
                  <a:tcPr/>
                </a:tc>
                <a:extLst>
                  <a:ext uri="{0D108BD9-81ED-4DB2-BD59-A6C34878D82A}">
                    <a16:rowId xmlns:a16="http://schemas.microsoft.com/office/drawing/2014/main" val="10000"/>
                  </a:ext>
                </a:extLst>
              </a:tr>
              <a:tr h="1326671">
                <a:tc>
                  <a:txBody>
                    <a:bodyPr/>
                    <a:lstStyle/>
                    <a:p>
                      <a:endParaRPr lang="en-IN" sz="1400" dirty="0"/>
                    </a:p>
                    <a:p>
                      <a:endParaRPr lang="en-IN" sz="1400" dirty="0"/>
                    </a:p>
                    <a:p>
                      <a:endParaRPr lang="en-IN" sz="1400" dirty="0"/>
                    </a:p>
                    <a:p>
                      <a:pPr algn="ctr"/>
                      <a:r>
                        <a:rPr lang="en-IN" sz="1400" dirty="0"/>
                        <a:t>Weather conditions</a:t>
                      </a:r>
                    </a:p>
                  </a:txBody>
                  <a:tcPr/>
                </a:tc>
                <a:tc>
                  <a:txBody>
                    <a:bodyPr/>
                    <a:lstStyle/>
                    <a:p>
                      <a:pPr marL="342900" indent="-342900">
                        <a:buAutoNum type="alphaLcParenR"/>
                      </a:pPr>
                      <a:r>
                        <a:rPr lang="en-IN" sz="1400" dirty="0"/>
                        <a:t>Average maximum</a:t>
                      </a:r>
                      <a:r>
                        <a:rPr lang="en-IN" sz="1400" baseline="0" dirty="0"/>
                        <a:t> temperature(</a:t>
                      </a:r>
                      <a:r>
                        <a:rPr lang="en-IN" sz="1400" baseline="0" dirty="0">
                          <a:latin typeface="Calibri" panose="020F0502020204030204" pitchFamily="34" charset="0"/>
                          <a:cs typeface="Calibri" panose="020F0502020204030204" pitchFamily="34" charset="0"/>
                        </a:rPr>
                        <a:t>◦</a:t>
                      </a:r>
                      <a:r>
                        <a:rPr lang="en-IN" sz="1400" baseline="0" dirty="0"/>
                        <a:t>c)</a:t>
                      </a:r>
                    </a:p>
                    <a:p>
                      <a:pPr marL="342900" indent="-342900">
                        <a:buAutoNum type="alphaLcParenR"/>
                      </a:pPr>
                      <a:r>
                        <a:rPr lang="en-IN" sz="1400" baseline="0" dirty="0"/>
                        <a:t>Average minimum temperature(</a:t>
                      </a:r>
                      <a:r>
                        <a:rPr lang="en-IN" sz="1400" baseline="0" dirty="0">
                          <a:latin typeface="Calibri" panose="020F0502020204030204" pitchFamily="34" charset="0"/>
                          <a:cs typeface="Calibri" panose="020F0502020204030204" pitchFamily="34" charset="0"/>
                        </a:rPr>
                        <a:t>◦</a:t>
                      </a:r>
                      <a:r>
                        <a:rPr lang="en-IN" sz="1400" baseline="0" dirty="0"/>
                        <a:t>c)</a:t>
                      </a:r>
                    </a:p>
                    <a:p>
                      <a:pPr marL="342900" indent="-342900">
                        <a:buAutoNum type="alphaLcParenR"/>
                      </a:pPr>
                      <a:r>
                        <a:rPr lang="en-IN" sz="1400" baseline="0" dirty="0"/>
                        <a:t>Relative humidity</a:t>
                      </a:r>
                    </a:p>
                    <a:p>
                      <a:pPr marL="342900" indent="-342900">
                        <a:buAutoNum type="alphaLcParenR"/>
                      </a:pPr>
                      <a:r>
                        <a:rPr lang="en-IN" sz="1400" baseline="0" dirty="0"/>
                        <a:t>Sunshine(hours)</a:t>
                      </a:r>
                    </a:p>
                    <a:p>
                      <a:pPr marL="342900" indent="-342900">
                        <a:buAutoNum type="alphaLcParenR"/>
                      </a:pPr>
                      <a:r>
                        <a:rPr lang="en-IN" sz="1400" baseline="0" dirty="0"/>
                        <a:t>Rainfall(mm)</a:t>
                      </a:r>
                      <a:endParaRPr lang="en-IN" sz="1400" dirty="0"/>
                    </a:p>
                  </a:txBody>
                  <a:tcPr/>
                </a:tc>
                <a:extLst>
                  <a:ext uri="{0D108BD9-81ED-4DB2-BD59-A6C34878D82A}">
                    <a16:rowId xmlns:a16="http://schemas.microsoft.com/office/drawing/2014/main" val="10001"/>
                  </a:ext>
                </a:extLst>
              </a:tr>
              <a:tr h="2866830">
                <a:tc>
                  <a:txBody>
                    <a:bodyPr/>
                    <a:lstStyle/>
                    <a:p>
                      <a:endParaRPr lang="en-IN" sz="1400" dirty="0"/>
                    </a:p>
                    <a:p>
                      <a:endParaRPr lang="en-IN" sz="1400" dirty="0"/>
                    </a:p>
                    <a:p>
                      <a:pPr algn="ctr"/>
                      <a:endParaRPr lang="en-IN" sz="1400" dirty="0"/>
                    </a:p>
                    <a:p>
                      <a:pPr algn="ctr"/>
                      <a:endParaRPr lang="en-IN" sz="1400" dirty="0"/>
                    </a:p>
                    <a:p>
                      <a:pPr algn="ctr"/>
                      <a:endParaRPr lang="en-IN" sz="1400" dirty="0"/>
                    </a:p>
                    <a:p>
                      <a:pPr algn="ctr"/>
                      <a:endParaRPr lang="en-IN" sz="1400" dirty="0"/>
                    </a:p>
                    <a:p>
                      <a:pPr algn="ctr"/>
                      <a:r>
                        <a:rPr lang="en-IN" sz="1400" dirty="0"/>
                        <a:t>Leaf</a:t>
                      </a:r>
                      <a:r>
                        <a:rPr lang="en-IN" sz="1400" baseline="0" dirty="0"/>
                        <a:t> rust</a:t>
                      </a:r>
                      <a:endParaRPr lang="en-IN" sz="1400" dirty="0"/>
                    </a:p>
                  </a:txBody>
                  <a:tcPr/>
                </a:tc>
                <a:tc>
                  <a:txBody>
                    <a:bodyPr/>
                    <a:lstStyle/>
                    <a:p>
                      <a:pPr marL="342900" indent="-342900">
                        <a:buAutoNum type="alphaLcParenR"/>
                      </a:pPr>
                      <a:r>
                        <a:rPr lang="en-IN" sz="1400" dirty="0"/>
                        <a:t>Population infected: (Number of plants</a:t>
                      </a:r>
                      <a:r>
                        <a:rPr lang="en-IN" sz="1400" baseline="0" dirty="0"/>
                        <a:t> infected/Total number of plants observed)*100</a:t>
                      </a:r>
                      <a:endParaRPr lang="en-IN" sz="1400" dirty="0"/>
                    </a:p>
                    <a:p>
                      <a:pPr marL="342900" indent="-342900">
                        <a:buAutoNum type="alphaLcParenR"/>
                      </a:pPr>
                      <a:endParaRPr lang="en-IN" sz="1400" dirty="0"/>
                    </a:p>
                    <a:p>
                      <a:pPr marL="342900" indent="-342900">
                        <a:buAutoNum type="alphaLcParenR"/>
                      </a:pPr>
                      <a:r>
                        <a:rPr lang="en-IN" sz="1400" dirty="0"/>
                        <a:t>Rust</a:t>
                      </a:r>
                      <a:r>
                        <a:rPr lang="en-IN" sz="1400" baseline="0" dirty="0"/>
                        <a:t> incidence: (Number of infected leaves/Total number of leaves observed)*100</a:t>
                      </a:r>
                    </a:p>
                    <a:p>
                      <a:pPr marL="342900" indent="-342900">
                        <a:buAutoNum type="alphaLcParenR"/>
                      </a:pPr>
                      <a:endParaRPr lang="en-IN" sz="1400" baseline="0" dirty="0"/>
                    </a:p>
                    <a:p>
                      <a:pPr marL="342900" indent="-342900">
                        <a:buAutoNum type="alphaLcParenR"/>
                      </a:pPr>
                      <a:r>
                        <a:rPr lang="en-IN" sz="1400" baseline="0" dirty="0"/>
                        <a:t>Severity: ((Sum of severity ratings of all observed leaves/5)* Total number of leaves observed)*100</a:t>
                      </a:r>
                    </a:p>
                    <a:p>
                      <a:pPr marL="0" indent="0">
                        <a:buNone/>
                      </a:pPr>
                      <a:r>
                        <a:rPr lang="en-IN" sz="1400" baseline="0" dirty="0"/>
                        <a:t>            </a:t>
                      </a:r>
                    </a:p>
                    <a:p>
                      <a:pPr marL="0" indent="0">
                        <a:buNone/>
                      </a:pPr>
                      <a:r>
                        <a:rPr lang="en-IN" sz="1400" baseline="0" dirty="0"/>
                        <a:t>*Scale for grading of severity ranges from 0 to 5.</a:t>
                      </a:r>
                      <a:endParaRPr lang="en-IN"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9730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7709"/>
            <a:ext cx="12191999" cy="568036"/>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0" y="1739092"/>
                <a:ext cx="12191998" cy="2411109"/>
              </a:xfrm>
              <a:prstGeom prst="rect">
                <a:avLst/>
              </a:prstGeom>
              <a:noFill/>
            </p:spPr>
            <p:txBody>
              <a:bodyPr wrap="square" rtlCol="0">
                <a:spAutoFit/>
              </a:bodyPr>
              <a:lstStyle/>
              <a:p>
                <a:pPr marL="285750" indent="-285750">
                  <a:buFont typeface="Arial" panose="020B0604020202020204" pitchFamily="34" charset="0"/>
                  <a:buChar char="•"/>
                </a:pPr>
                <a:r>
                  <a:rPr lang="en-IN" sz="1600" dirty="0"/>
                  <a:t>VAR models (vector autoregressive models) are used for multiple time series analysis. The structure is that each variable is a linear function of past lags of itself and past lags of the other variables.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Below example shows a VAR(1) with k variables.</a:t>
                </a:r>
              </a:p>
              <a:p>
                <a:endParaRPr lang="en-IN" dirty="0"/>
              </a:p>
              <a:p>
                <a:r>
                  <a:rPr lang="en-IN" dirty="0"/>
                  <a:t>            </a:t>
                </a:r>
                <a14:m>
                  <m:oMath xmlns:m="http://schemas.openxmlformats.org/officeDocument/2006/math">
                    <m:d>
                      <m:dPr>
                        <m:ctrlPr>
                          <a:rPr lang="en-IN"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𝑦𝑡</m:t>
                            </m:r>
                            <m:r>
                              <a:rPr lang="en-IN" b="0" i="1" smtClean="0">
                                <a:latin typeface="Cambria Math" panose="02040503050406030204" pitchFamily="18" charset="0"/>
                              </a:rPr>
                              <m:t>,1</m:t>
                            </m:r>
                          </m:e>
                          <m:e>
                            <m:r>
                              <a:rPr lang="en-IN" b="0" i="1" smtClean="0">
                                <a:latin typeface="Cambria Math" panose="02040503050406030204" pitchFamily="18" charset="0"/>
                              </a:rPr>
                              <m:t>⋮</m:t>
                            </m:r>
                          </m:e>
                          <m:e>
                            <m:r>
                              <a:rPr lang="en-IN" b="0" i="1" smtClean="0">
                                <a:latin typeface="Cambria Math" panose="02040503050406030204" pitchFamily="18" charset="0"/>
                              </a:rPr>
                              <m:t>𝑦𝑡</m:t>
                            </m:r>
                            <m:r>
                              <a:rPr lang="en-IN" b="0" i="1" smtClean="0">
                                <a:latin typeface="Cambria Math" panose="02040503050406030204" pitchFamily="18" charset="0"/>
                              </a:rPr>
                              <m:t>,</m:t>
                            </m:r>
                            <m:r>
                              <a:rPr lang="en-IN" b="0" i="1" smtClean="0">
                                <a:latin typeface="Cambria Math" panose="02040503050406030204" pitchFamily="18" charset="0"/>
                              </a:rPr>
                              <m:t>𝑘</m:t>
                            </m:r>
                          </m:e>
                        </m:eqArr>
                      </m:e>
                    </m:d>
                  </m:oMath>
                </a14:m>
                <a:r>
                  <a:rPr lang="en-IN" dirty="0"/>
                  <a:t>     =         </a:t>
                </a:r>
                <a14:m>
                  <m:oMath xmlns:m="http://schemas.openxmlformats.org/officeDocument/2006/math">
                    <m:d>
                      <m:dPr>
                        <m:ctrlPr>
                          <a:rPr lang="en-IN" i="1" smtClean="0">
                            <a:latin typeface="Cambria Math" panose="02040503050406030204" pitchFamily="18" charset="0"/>
                          </a:rPr>
                        </m:ctrlPr>
                      </m:dPr>
                      <m:e>
                        <m:eqArr>
                          <m:eqArrPr>
                            <m:ctrlPr>
                              <a:rPr lang="en-IN" i="1" smtClean="0">
                                <a:latin typeface="Cambria Math" panose="02040503050406030204" pitchFamily="18" charset="0"/>
                                <a:ea typeface="Cambria Math" panose="02040503050406030204" pitchFamily="18" charset="0"/>
                              </a:rPr>
                            </m:ctrlPr>
                          </m:eqArrPr>
                          <m:e>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1</m:t>
                            </m:r>
                          </m:e>
                          <m:e>
                            <m:r>
                              <a:rPr lang="en-IN" b="0"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𝑘</m:t>
                            </m:r>
                          </m:e>
                        </m:eqArr>
                      </m:e>
                    </m:d>
                  </m:oMath>
                </a14:m>
                <a:r>
                  <a:rPr lang="en-IN" dirty="0"/>
                  <a:t>     +     </a:t>
                </a:r>
                <a14:m>
                  <m:oMath xmlns:m="http://schemas.openxmlformats.org/officeDocument/2006/math">
                    <m:d>
                      <m:dPr>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𝑎</m:t>
                              </m:r>
                              <m:r>
                                <a:rPr lang="en-IN" b="0" i="1" smtClean="0">
                                  <a:latin typeface="Cambria Math" panose="02040503050406030204" pitchFamily="18" charset="0"/>
                                </a:rPr>
                                <m:t>11</m:t>
                              </m:r>
                            </m:e>
                            <m:e>
                              <m:r>
                                <a:rPr lang="en-IN" i="1" smtClean="0">
                                  <a:latin typeface="Cambria Math" panose="02040503050406030204" pitchFamily="18" charset="0"/>
                                </a:rPr>
                                <m:t>⋯</m:t>
                              </m:r>
                            </m:e>
                            <m:e>
                              <m:r>
                                <a:rPr lang="en-IN" b="0" i="1" smtClean="0">
                                  <a:latin typeface="Cambria Math" panose="02040503050406030204" pitchFamily="18" charset="0"/>
                                </a:rPr>
                                <m:t>𝑎</m:t>
                              </m:r>
                              <m:r>
                                <a:rPr lang="en-IN" b="0" i="1" smtClean="0">
                                  <a:latin typeface="Cambria Math" panose="02040503050406030204" pitchFamily="18" charset="0"/>
                                </a:rPr>
                                <m:t>1</m:t>
                              </m:r>
                              <m:r>
                                <a:rPr lang="en-IN" b="0" i="1" smtClean="0">
                                  <a:latin typeface="Cambria Math" panose="02040503050406030204" pitchFamily="18" charset="0"/>
                                </a:rPr>
                                <m:t>𝑘</m:t>
                              </m:r>
                            </m:e>
                          </m:mr>
                          <m:mr>
                            <m:e>
                              <m:r>
                                <a:rPr lang="en-IN" i="1" smtClean="0">
                                  <a:latin typeface="Cambria Math" panose="02040503050406030204" pitchFamily="18" charset="0"/>
                                </a:rPr>
                                <m:t>⋮</m:t>
                              </m:r>
                            </m:e>
                            <m:e>
                              <m:r>
                                <a:rPr lang="en-IN" i="1" smtClean="0">
                                  <a:latin typeface="Cambria Math" panose="02040503050406030204" pitchFamily="18" charset="0"/>
                                </a:rPr>
                                <m:t>⋱</m:t>
                              </m:r>
                            </m:e>
                            <m:e>
                              <m:r>
                                <a:rPr lang="en-IN" i="1" smtClean="0">
                                  <a:latin typeface="Cambria Math" panose="02040503050406030204" pitchFamily="18" charset="0"/>
                                </a:rPr>
                                <m:t>⋮</m:t>
                              </m:r>
                            </m:e>
                          </m:mr>
                          <m:mr>
                            <m:e>
                              <m:r>
                                <a:rPr lang="en-IN" b="0" i="1" smtClean="0">
                                  <a:latin typeface="Cambria Math" panose="02040503050406030204" pitchFamily="18" charset="0"/>
                                </a:rPr>
                                <m:t>𝑎𝑘</m:t>
                              </m:r>
                              <m:r>
                                <a:rPr lang="en-IN" b="0" i="1" smtClean="0">
                                  <a:latin typeface="Cambria Math" panose="02040503050406030204" pitchFamily="18" charset="0"/>
                                </a:rPr>
                                <m:t>1</m:t>
                              </m:r>
                            </m:e>
                            <m:e>
                              <m:r>
                                <a:rPr lang="en-IN" i="1" smtClean="0">
                                  <a:latin typeface="Cambria Math" panose="02040503050406030204" pitchFamily="18" charset="0"/>
                                </a:rPr>
                                <m:t>⋯</m:t>
                              </m:r>
                            </m:e>
                            <m:e>
                              <m:r>
                                <a:rPr lang="en-IN" b="0" i="1" smtClean="0">
                                  <a:latin typeface="Cambria Math" panose="02040503050406030204" pitchFamily="18" charset="0"/>
                                </a:rPr>
                                <m:t>𝑎𝑘𝑘</m:t>
                              </m:r>
                            </m:e>
                          </m:mr>
                        </m:m>
                      </m:e>
                    </m:d>
                    <m:d>
                      <m:dPr>
                        <m:ctrlPr>
                          <a:rPr lang="en-IN"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𝑦𝑡</m:t>
                            </m:r>
                            <m:r>
                              <a:rPr lang="en-IN" b="0" i="1" smtClean="0">
                                <a:latin typeface="Cambria Math" panose="02040503050406030204" pitchFamily="18" charset="0"/>
                              </a:rPr>
                              <m:t>−1, 1</m:t>
                            </m:r>
                          </m:e>
                          <m:e>
                            <m:r>
                              <a:rPr lang="en-IN" b="0" i="1" smtClean="0">
                                <a:latin typeface="Cambria Math" panose="02040503050406030204" pitchFamily="18" charset="0"/>
                              </a:rPr>
                              <m:t>⋮</m:t>
                            </m:r>
                          </m:e>
                          <m:e>
                            <m:r>
                              <a:rPr lang="en-IN" b="0" i="1" smtClean="0">
                                <a:latin typeface="Cambria Math" panose="02040503050406030204" pitchFamily="18" charset="0"/>
                              </a:rPr>
                              <m:t>𝑦𝑡</m:t>
                            </m:r>
                            <m:r>
                              <a:rPr lang="en-IN" b="0" i="1" smtClean="0">
                                <a:latin typeface="Cambria Math" panose="02040503050406030204" pitchFamily="18" charset="0"/>
                              </a:rPr>
                              <m:t>−1, </m:t>
                            </m:r>
                            <m:r>
                              <a:rPr lang="en-IN" b="0" i="1" smtClean="0">
                                <a:latin typeface="Cambria Math" panose="02040503050406030204" pitchFamily="18" charset="0"/>
                              </a:rPr>
                              <m:t>𝑘</m:t>
                            </m:r>
                          </m:e>
                        </m:eqArr>
                      </m:e>
                    </m:d>
                    <m:r>
                      <a:rPr lang="en-IN" i="1" smtClean="0">
                        <a:latin typeface="Cambria Math" panose="02040503050406030204" pitchFamily="18" charset="0"/>
                      </a:rPr>
                      <m:t> </m:t>
                    </m:r>
                  </m:oMath>
                </a14:m>
                <a:r>
                  <a:rPr lang="en-IN" dirty="0"/>
                  <a:t>  +    </a:t>
                </a:r>
                <a14:m>
                  <m:oMath xmlns:m="http://schemas.openxmlformats.org/officeDocument/2006/math">
                    <m:d>
                      <m:dPr>
                        <m:ctrlPr>
                          <a:rPr lang="en-IN"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𝑢𝑡</m:t>
                            </m:r>
                            <m:r>
                              <a:rPr lang="en-IN" b="0" i="1" smtClean="0">
                                <a:latin typeface="Cambria Math" panose="02040503050406030204" pitchFamily="18" charset="0"/>
                              </a:rPr>
                              <m:t>,1</m:t>
                            </m:r>
                          </m:e>
                          <m:e>
                            <m:r>
                              <a:rPr lang="en-IN" b="0" i="1" smtClean="0">
                                <a:latin typeface="Cambria Math" panose="02040503050406030204" pitchFamily="18" charset="0"/>
                              </a:rPr>
                              <m:t>⋮</m:t>
                            </m:r>
                          </m:e>
                          <m:e>
                            <m:r>
                              <a:rPr lang="en-IN" b="0" i="1" smtClean="0">
                                <a:latin typeface="Cambria Math" panose="02040503050406030204" pitchFamily="18" charset="0"/>
                              </a:rPr>
                              <m:t>𝑢𝑡</m:t>
                            </m:r>
                            <m:r>
                              <a:rPr lang="en-IN" b="0" i="1" smtClean="0">
                                <a:latin typeface="Cambria Math" panose="02040503050406030204" pitchFamily="18" charset="0"/>
                              </a:rPr>
                              <m:t>, </m:t>
                            </m:r>
                            <m:r>
                              <a:rPr lang="en-IN" b="0" i="1" smtClean="0">
                                <a:latin typeface="Cambria Math" panose="02040503050406030204" pitchFamily="18" charset="0"/>
                              </a:rPr>
                              <m:t>𝑘</m:t>
                            </m:r>
                          </m:e>
                        </m:eqArr>
                      </m:e>
                    </m:d>
                  </m:oMath>
                </a14:m>
                <a:endParaRPr lang="en-IN" dirty="0"/>
              </a:p>
              <a:p>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0" y="1739092"/>
                <a:ext cx="12191998" cy="2411109"/>
              </a:xfrm>
              <a:prstGeom prst="rect">
                <a:avLst/>
              </a:prstGeom>
              <a:blipFill>
                <a:blip r:embed="rId2"/>
                <a:stretch>
                  <a:fillRect l="-200" t="-758" r="-100"/>
                </a:stretch>
              </a:blipFill>
            </p:spPr>
            <p:txBody>
              <a:bodyPr/>
              <a:lstStyle/>
              <a:p>
                <a:r>
                  <a:rPr lang="en-IN">
                    <a:noFill/>
                  </a:rPr>
                  <a:t> </a:t>
                </a:r>
              </a:p>
            </p:txBody>
          </p:sp>
        </mc:Fallback>
      </mc:AlternateContent>
      <p:sp>
        <p:nvSpPr>
          <p:cNvPr id="10" name="TextBox 9"/>
          <p:cNvSpPr txBox="1"/>
          <p:nvPr/>
        </p:nvSpPr>
        <p:spPr>
          <a:xfrm>
            <a:off x="181315" y="747119"/>
            <a:ext cx="3422072" cy="646331"/>
          </a:xfrm>
          <a:prstGeom prst="rect">
            <a:avLst/>
          </a:prstGeom>
          <a:noFill/>
        </p:spPr>
        <p:txBody>
          <a:bodyPr wrap="square" rtlCol="0">
            <a:spAutoFit/>
          </a:bodyPr>
          <a:lstStyle/>
          <a:p>
            <a:r>
              <a:rPr lang="en-IN" sz="3600" dirty="0">
                <a:solidFill>
                  <a:schemeClr val="accent2">
                    <a:lumMod val="75000"/>
                  </a:schemeClr>
                </a:solidFill>
              </a:rPr>
              <a:t>VAR MODELING</a:t>
            </a:r>
          </a:p>
        </p:txBody>
      </p:sp>
      <p:sp>
        <p:nvSpPr>
          <p:cNvPr id="13" name="TextBox 12"/>
          <p:cNvSpPr txBox="1"/>
          <p:nvPr/>
        </p:nvSpPr>
        <p:spPr>
          <a:xfrm>
            <a:off x="0" y="4464554"/>
            <a:ext cx="10931237"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t>In this case k = 8.</a:t>
            </a:r>
          </a:p>
          <a:p>
            <a:pPr marL="285750" indent="-285750">
              <a:buFont typeface="Arial" panose="020B0604020202020204" pitchFamily="34" charset="0"/>
              <a:buChar char="•"/>
            </a:pPr>
            <a:r>
              <a:rPr lang="en-IN" sz="1600" dirty="0"/>
              <a:t>Order selection: Used the Schwartz criteria for VAR order selection which gave the order of the lag to be 1.</a:t>
            </a:r>
          </a:p>
        </p:txBody>
      </p:sp>
    </p:spTree>
    <p:extLst>
      <p:ext uri="{BB962C8B-B14F-4D97-AF65-F5344CB8AC3E}">
        <p14:creationId xmlns:p14="http://schemas.microsoft.com/office/powerpoint/2010/main" val="342702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Picture 4" descr="A screenshot of a cell phone&#10;&#10;Description generated with high confidence">
            <a:extLst>
              <a:ext uri="{FF2B5EF4-FFF2-40B4-BE49-F238E27FC236}">
                <a16:creationId xmlns:a16="http://schemas.microsoft.com/office/drawing/2014/main" id="{50046EBE-D187-45FE-B36D-78C817171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242" y="1046924"/>
            <a:ext cx="8441635" cy="4201605"/>
          </a:xfrm>
          <a:prstGeom prst="rect">
            <a:avLst/>
          </a:prstGeom>
        </p:spPr>
      </p:pic>
    </p:spTree>
    <p:extLst>
      <p:ext uri="{BB962C8B-B14F-4D97-AF65-F5344CB8AC3E}">
        <p14:creationId xmlns:p14="http://schemas.microsoft.com/office/powerpoint/2010/main" val="27113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 name="Picture 3" descr="A screenshot of a cell phone&#10;&#10;Description generated with high confidence">
            <a:extLst>
              <a:ext uri="{FF2B5EF4-FFF2-40B4-BE49-F238E27FC236}">
                <a16:creationId xmlns:a16="http://schemas.microsoft.com/office/drawing/2014/main" id="{9E2E3572-6258-429A-9501-76D68F504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13" y="980661"/>
            <a:ext cx="8680174" cy="4084412"/>
          </a:xfrm>
          <a:prstGeom prst="rect">
            <a:avLst/>
          </a:prstGeom>
        </p:spPr>
      </p:pic>
    </p:spTree>
    <p:extLst>
      <p:ext uri="{BB962C8B-B14F-4D97-AF65-F5344CB8AC3E}">
        <p14:creationId xmlns:p14="http://schemas.microsoft.com/office/powerpoint/2010/main" val="38798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Picture 4" descr="A screenshot of a cell phone&#10;&#10;Description generated with high confidence">
            <a:extLst>
              <a:ext uri="{FF2B5EF4-FFF2-40B4-BE49-F238E27FC236}">
                <a16:creationId xmlns:a16="http://schemas.microsoft.com/office/drawing/2014/main" id="{C04D258B-BF32-4002-B6CE-E29E86130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22" y="1285462"/>
            <a:ext cx="8680173" cy="4036780"/>
          </a:xfrm>
          <a:prstGeom prst="rect">
            <a:avLst/>
          </a:prstGeom>
        </p:spPr>
      </p:pic>
    </p:spTree>
    <p:extLst>
      <p:ext uri="{BB962C8B-B14F-4D97-AF65-F5344CB8AC3E}">
        <p14:creationId xmlns:p14="http://schemas.microsoft.com/office/powerpoint/2010/main" val="120048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526473"/>
          </a:xfrm>
          <a:solidFill>
            <a:srgbClr val="272C87"/>
          </a:solidFill>
        </p:spPr>
        <p:txBody>
          <a:bodyPr>
            <a:normAutofit fontScale="90000"/>
          </a:bodyPr>
          <a:lstStyle/>
          <a:p>
            <a:endParaRPr lang="en-IN" dirty="0">
              <a:solidFill>
                <a:schemeClr val="bg1"/>
              </a:solidFill>
            </a:endParaRPr>
          </a:p>
        </p:txBody>
      </p:sp>
      <p:sp>
        <p:nvSpPr>
          <p:cNvPr id="12" name="TextBox 11"/>
          <p:cNvSpPr txBox="1"/>
          <p:nvPr/>
        </p:nvSpPr>
        <p:spPr>
          <a:xfrm>
            <a:off x="0" y="6386946"/>
            <a:ext cx="12192000" cy="307777"/>
          </a:xfrm>
          <a:prstGeom prst="rect">
            <a:avLst/>
          </a:prstGeom>
          <a:noFill/>
        </p:spPr>
        <p:txBody>
          <a:bodyPr wrap="square" rtlCol="0">
            <a:spAutoFit/>
          </a:bodyPr>
          <a:lstStyle/>
          <a:p>
            <a:r>
              <a:rPr lang="en-IN" sz="1400" dirty="0"/>
              <a:t>           Department of Management Studies 			5th April 2018                                                                          Indian Institute of Science</a:t>
            </a:r>
          </a:p>
        </p:txBody>
      </p:sp>
      <p:cxnSp>
        <p:nvCxnSpPr>
          <p:cNvPr id="14" name="Straight Connector 13"/>
          <p:cNvCxnSpPr/>
          <p:nvPr/>
        </p:nvCxnSpPr>
        <p:spPr>
          <a:xfrm>
            <a:off x="0" y="6386945"/>
            <a:ext cx="121919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38FA813-1ECF-4289-A7B1-3625057BCF72}"/>
              </a:ext>
            </a:extLst>
          </p:cNvPr>
          <p:cNvSpPr txBox="1"/>
          <p:nvPr/>
        </p:nvSpPr>
        <p:spPr>
          <a:xfrm>
            <a:off x="384313" y="728870"/>
            <a:ext cx="11661913" cy="2339102"/>
          </a:xfrm>
          <a:prstGeom prst="rect">
            <a:avLst/>
          </a:prstGeom>
          <a:noFill/>
        </p:spPr>
        <p:txBody>
          <a:bodyPr wrap="square" rtlCol="0">
            <a:spAutoFit/>
          </a:bodyPr>
          <a:lstStyle/>
          <a:p>
            <a:r>
              <a:rPr lang="en-IN" sz="1600" b="1" dirty="0"/>
              <a:t>Machine learning models – Motivation:</a:t>
            </a:r>
          </a:p>
          <a:p>
            <a:pPr marL="285750" indent="-285750">
              <a:buFont typeface="Arial" panose="020B0604020202020204" pitchFamily="34" charset="0"/>
              <a:buChar char="•"/>
            </a:pPr>
            <a:r>
              <a:rPr lang="en-IN" sz="1600" dirty="0"/>
              <a:t>There are numerous research papers that  focus on prediction of coffee leaf rust using many machine learning techniques.</a:t>
            </a:r>
          </a:p>
          <a:p>
            <a:pPr marL="285750" indent="-285750">
              <a:buFont typeface="Arial" panose="020B0604020202020204" pitchFamily="34" charset="0"/>
              <a:buChar char="•"/>
            </a:pPr>
            <a:r>
              <a:rPr lang="en-IN" sz="1600" dirty="0"/>
              <a:t>Some of the techniques that have been used are</a:t>
            </a:r>
          </a:p>
          <a:p>
            <a:pPr marL="742950" lvl="1" indent="-285750">
              <a:buFont typeface="Arial" panose="020B0604020202020204" pitchFamily="34" charset="0"/>
              <a:buChar char="•"/>
            </a:pPr>
            <a:r>
              <a:rPr lang="en-IN" sz="1600" dirty="0"/>
              <a:t>Neural networks</a:t>
            </a:r>
          </a:p>
          <a:p>
            <a:pPr marL="742950" lvl="1" indent="-285750">
              <a:buFont typeface="Arial" panose="020B0604020202020204" pitchFamily="34" charset="0"/>
              <a:buChar char="•"/>
            </a:pPr>
            <a:r>
              <a:rPr lang="en-IN" sz="1600" dirty="0"/>
              <a:t>Support vector machines</a:t>
            </a:r>
          </a:p>
          <a:p>
            <a:pPr marL="742950" lvl="1" indent="-285750">
              <a:buFont typeface="Arial" panose="020B0604020202020204" pitchFamily="34" charset="0"/>
              <a:buChar char="•"/>
            </a:pPr>
            <a:r>
              <a:rPr lang="en-IN" sz="1600" dirty="0"/>
              <a:t>K-nearest neighbours </a:t>
            </a:r>
          </a:p>
          <a:p>
            <a:pPr marL="742950" lvl="1" indent="-285750">
              <a:buFont typeface="Arial" panose="020B0604020202020204" pitchFamily="34" charset="0"/>
              <a:buChar char="•"/>
            </a:pPr>
            <a:r>
              <a:rPr lang="en-IN" sz="1600" dirty="0"/>
              <a:t>Logistic regression</a:t>
            </a:r>
          </a:p>
          <a:p>
            <a:endParaRPr lang="en-IN" sz="1600" b="1" dirty="0"/>
          </a:p>
          <a:p>
            <a:pPr marL="1657350" lvl="3" indent="-285750">
              <a:buFont typeface="Arial" panose="020B0604020202020204" pitchFamily="34" charset="0"/>
              <a:buChar char="•"/>
            </a:pPr>
            <a:endParaRPr lang="en-IN" b="1" dirty="0"/>
          </a:p>
        </p:txBody>
      </p:sp>
      <p:graphicFrame>
        <p:nvGraphicFramePr>
          <p:cNvPr id="8" name="Table 7">
            <a:extLst>
              <a:ext uri="{FF2B5EF4-FFF2-40B4-BE49-F238E27FC236}">
                <a16:creationId xmlns:a16="http://schemas.microsoft.com/office/drawing/2014/main" id="{00254025-F045-48F0-9FB0-C6704F336DA9}"/>
              </a:ext>
            </a:extLst>
          </p:cNvPr>
          <p:cNvGraphicFramePr>
            <a:graphicFrameLocks noGrp="1"/>
          </p:cNvGraphicFramePr>
          <p:nvPr>
            <p:extLst>
              <p:ext uri="{D42A27DB-BD31-4B8C-83A1-F6EECF244321}">
                <p14:modId xmlns:p14="http://schemas.microsoft.com/office/powerpoint/2010/main" val="1230967620"/>
              </p:ext>
            </p:extLst>
          </p:nvPr>
        </p:nvGraphicFramePr>
        <p:xfrm>
          <a:off x="384313" y="2834526"/>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11703433"/>
                    </a:ext>
                  </a:extLst>
                </a:gridCol>
                <a:gridCol w="4064000">
                  <a:extLst>
                    <a:ext uri="{9D8B030D-6E8A-4147-A177-3AD203B41FA5}">
                      <a16:colId xmlns:a16="http://schemas.microsoft.com/office/drawing/2014/main" val="3700824246"/>
                    </a:ext>
                  </a:extLst>
                </a:gridCol>
              </a:tblGrid>
              <a:tr h="370840">
                <a:tc>
                  <a:txBody>
                    <a:bodyPr/>
                    <a:lstStyle/>
                    <a:p>
                      <a:r>
                        <a:rPr lang="en-IN" dirty="0"/>
                        <a:t>VAR</a:t>
                      </a:r>
                    </a:p>
                  </a:txBody>
                  <a:tcPr/>
                </a:tc>
                <a:tc>
                  <a:txBody>
                    <a:bodyPr/>
                    <a:lstStyle/>
                    <a:p>
                      <a:r>
                        <a:rPr lang="en-IN" dirty="0"/>
                        <a:t>RNN</a:t>
                      </a:r>
                    </a:p>
                  </a:txBody>
                  <a:tcPr/>
                </a:tc>
                <a:extLst>
                  <a:ext uri="{0D108BD9-81ED-4DB2-BD59-A6C34878D82A}">
                    <a16:rowId xmlns:a16="http://schemas.microsoft.com/office/drawing/2014/main" val="2322968069"/>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08858766"/>
                  </a:ext>
                </a:extLst>
              </a:tr>
              <a:tr h="370840">
                <a:tc>
                  <a:txBody>
                    <a:bodyPr/>
                    <a:lstStyle/>
                    <a:p>
                      <a:r>
                        <a:rPr lang="en-IN" dirty="0"/>
                        <a:t>It is a linear model</a:t>
                      </a:r>
                    </a:p>
                  </a:txBody>
                  <a:tcPr/>
                </a:tc>
                <a:tc>
                  <a:txBody>
                    <a:bodyPr/>
                    <a:lstStyle/>
                    <a:p>
                      <a:r>
                        <a:rPr lang="en-IN" dirty="0"/>
                        <a:t>It can learn non-linear patterns in the data.</a:t>
                      </a:r>
                    </a:p>
                  </a:txBody>
                  <a:tcPr/>
                </a:tc>
                <a:extLst>
                  <a:ext uri="{0D108BD9-81ED-4DB2-BD59-A6C34878D82A}">
                    <a16:rowId xmlns:a16="http://schemas.microsoft.com/office/drawing/2014/main" val="11534475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Number of lags need to be found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Number of lags need not be found.</a:t>
                      </a:r>
                    </a:p>
                    <a:p>
                      <a:endParaRPr lang="en-IN" dirty="0"/>
                    </a:p>
                  </a:txBody>
                  <a:tcPr/>
                </a:tc>
                <a:extLst>
                  <a:ext uri="{0D108BD9-81ED-4DB2-BD59-A6C34878D82A}">
                    <a16:rowId xmlns:a16="http://schemas.microsoft.com/office/drawing/2014/main" val="3723788870"/>
                  </a:ext>
                </a:extLst>
              </a:tr>
            </a:tbl>
          </a:graphicData>
        </a:graphic>
      </p:graphicFrame>
    </p:spTree>
    <p:extLst>
      <p:ext uri="{BB962C8B-B14F-4D97-AF65-F5344CB8AC3E}">
        <p14:creationId xmlns:p14="http://schemas.microsoft.com/office/powerpoint/2010/main" val="162069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1808</Words>
  <Application>Microsoft Office PowerPoint</Application>
  <PresentationFormat>Widescreen</PresentationFormat>
  <Paragraphs>274</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Amitabh Gunjan</dc:creator>
  <cp:lastModifiedBy>Amitabh Gunjan</cp:lastModifiedBy>
  <cp:revision>168</cp:revision>
  <dcterms:created xsi:type="dcterms:W3CDTF">2018-05-29T13:17:53Z</dcterms:created>
  <dcterms:modified xsi:type="dcterms:W3CDTF">2018-06-19T04:59:02Z</dcterms:modified>
</cp:coreProperties>
</file>