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84E1DE-31A3-4C48-81AC-A08B8F377C89}">
  <a:tblStyle styleId="{D084E1DE-31A3-4C48-81AC-A08B8F377C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CCDCF8E-E95F-4003-852C-8457930EC16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487a1ed664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487a1ed66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87a1ed664_3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487a1ed664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487a1ed664_3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487a1ed664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87a1ed664_3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487a1ed664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87a1ed664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487a1ed66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87a1ed664_3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87a1ed664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87a1ed664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487a1ed66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2" name="Google Shape;8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2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0" name="Google Shape;9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8" name="Google Shape;9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5" name="Google Shape;10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5" name="Google Shape;11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2" name="Google Shape;12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2" name="Google Shape;13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40" name="Google Shape;14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47" name="Google Shape;14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6" name="Google Shape;4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3" name="Google Shape;6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4" name="Google Shape;7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4">
            <a:alphaModFix/>
          </a:blip>
          <a:srcRect b="0" l="0" r="51622" t="0"/>
          <a:stretch/>
        </p:blipFill>
        <p:spPr>
          <a:xfrm>
            <a:off x="1" y="0"/>
            <a:ext cx="5896768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>
            <p:ph type="ctrTitle"/>
          </p:nvPr>
        </p:nvSpPr>
        <p:spPr>
          <a:xfrm>
            <a:off x="547676" y="1106350"/>
            <a:ext cx="45138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Calibri"/>
              <a:buNone/>
            </a:pPr>
            <a:r>
              <a:rPr lang="en-US" sz="3920">
                <a:solidFill>
                  <a:srgbClr val="FFFFFF"/>
                </a:solidFill>
              </a:rPr>
              <a:t>IIT Roorkee</a:t>
            </a:r>
            <a:endParaRPr sz="392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Calibri"/>
              <a:buNone/>
            </a:pPr>
            <a:r>
              <a:rPr lang="en-US" sz="3920">
                <a:solidFill>
                  <a:srgbClr val="FFFFFF"/>
                </a:solidFill>
              </a:rPr>
              <a:t>MACHINE LEARNING HACKATHON</a:t>
            </a:r>
            <a:endParaRPr sz="3920"/>
          </a:p>
        </p:txBody>
      </p:sp>
      <p:sp>
        <p:nvSpPr>
          <p:cNvPr id="160" name="Google Shape;160;p21"/>
          <p:cNvSpPr txBox="1"/>
          <p:nvPr>
            <p:ph idx="1" type="subTitle"/>
          </p:nvPr>
        </p:nvSpPr>
        <p:spPr>
          <a:xfrm>
            <a:off x="473351" y="4114924"/>
            <a:ext cx="451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100">
                <a:solidFill>
                  <a:srgbClr val="FFFFFF"/>
                </a:solidFill>
              </a:rPr>
              <a:t>The </a:t>
            </a:r>
            <a:r>
              <a:rPr lang="en-US" sz="3100">
                <a:solidFill>
                  <a:srgbClr val="FFFFFF"/>
                </a:solidFill>
              </a:rPr>
              <a:t>AI Pirates</a:t>
            </a:r>
            <a:endParaRPr sz="31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Team 3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5827529" y="660400"/>
            <a:ext cx="6381405" cy="6214533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/>
          </a:solidFill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5281603" y="104899"/>
            <a:ext cx="6896713" cy="6005491"/>
          </a:xfrm>
          <a:custGeom>
            <a:rect b="b" l="l" r="r" t="t"/>
            <a:pathLst>
              <a:path extrusionOk="0" h="6005491" w="6896713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21"/>
          <p:cNvGrpSpPr/>
          <p:nvPr/>
        </p:nvGrpSpPr>
        <p:grpSpPr>
          <a:xfrm>
            <a:off x="5516218" y="331504"/>
            <a:ext cx="6675782" cy="5276654"/>
            <a:chOff x="5516218" y="331504"/>
            <a:chExt cx="6675782" cy="5276654"/>
          </a:xfrm>
        </p:grpSpPr>
        <p:cxnSp>
          <p:nvCxnSpPr>
            <p:cNvPr id="164" name="Google Shape;164;p21"/>
            <p:cNvCxnSpPr/>
            <p:nvPr/>
          </p:nvCxnSpPr>
          <p:spPr>
            <a:xfrm flipH="1">
              <a:off x="9266830" y="33150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21"/>
            <p:cNvCxnSpPr/>
            <p:nvPr/>
          </p:nvCxnSpPr>
          <p:spPr>
            <a:xfrm flipH="1" rot="120000">
              <a:off x="9408861" y="33832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21"/>
            <p:cNvCxnSpPr/>
            <p:nvPr/>
          </p:nvCxnSpPr>
          <p:spPr>
            <a:xfrm flipH="1" rot="240000">
              <a:off x="9551700" y="347636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21"/>
            <p:cNvCxnSpPr/>
            <p:nvPr/>
          </p:nvCxnSpPr>
          <p:spPr>
            <a:xfrm flipH="1" rot="360000">
              <a:off x="9688748" y="36808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21"/>
            <p:cNvCxnSpPr/>
            <p:nvPr/>
          </p:nvCxnSpPr>
          <p:spPr>
            <a:xfrm flipH="1" rot="540000">
              <a:off x="9824866" y="38922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21"/>
            <p:cNvCxnSpPr/>
            <p:nvPr/>
          </p:nvCxnSpPr>
          <p:spPr>
            <a:xfrm flipH="1" rot="660000">
              <a:off x="9966867" y="417549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21"/>
            <p:cNvCxnSpPr/>
            <p:nvPr/>
          </p:nvCxnSpPr>
          <p:spPr>
            <a:xfrm flipH="1" rot="780000">
              <a:off x="10104425" y="44587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21"/>
            <p:cNvCxnSpPr/>
            <p:nvPr/>
          </p:nvCxnSpPr>
          <p:spPr>
            <a:xfrm flipH="1" rot="900000">
              <a:off x="10240513" y="47948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21"/>
            <p:cNvCxnSpPr/>
            <p:nvPr/>
          </p:nvCxnSpPr>
          <p:spPr>
            <a:xfrm flipH="1" rot="1080000">
              <a:off x="10373882" y="524355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21"/>
            <p:cNvCxnSpPr/>
            <p:nvPr/>
          </p:nvCxnSpPr>
          <p:spPr>
            <a:xfrm flipH="1" rot="1200000">
              <a:off x="10505632" y="57062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21"/>
            <p:cNvCxnSpPr/>
            <p:nvPr/>
          </p:nvCxnSpPr>
          <p:spPr>
            <a:xfrm flipH="1" rot="1320000">
              <a:off x="10637382" y="62134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21"/>
            <p:cNvCxnSpPr/>
            <p:nvPr/>
          </p:nvCxnSpPr>
          <p:spPr>
            <a:xfrm flipH="1" rot="1440000">
              <a:off x="10760965" y="690439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21"/>
            <p:cNvCxnSpPr/>
            <p:nvPr/>
          </p:nvCxnSpPr>
          <p:spPr>
            <a:xfrm flipH="1" rot="1620000">
              <a:off x="10888991" y="75509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21"/>
            <p:cNvCxnSpPr/>
            <p:nvPr/>
          </p:nvCxnSpPr>
          <p:spPr>
            <a:xfrm flipH="1" rot="1740000">
              <a:off x="11010193" y="81974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21"/>
            <p:cNvCxnSpPr/>
            <p:nvPr/>
          </p:nvCxnSpPr>
          <p:spPr>
            <a:xfrm flipH="1" rot="1860000">
              <a:off x="11129014" y="895662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21"/>
            <p:cNvCxnSpPr/>
            <p:nvPr/>
          </p:nvCxnSpPr>
          <p:spPr>
            <a:xfrm flipH="1" rot="1980000">
              <a:off x="11249872" y="96809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21"/>
            <p:cNvCxnSpPr/>
            <p:nvPr/>
          </p:nvCxnSpPr>
          <p:spPr>
            <a:xfrm flipH="1" rot="2160000">
              <a:off x="11366875" y="104808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21"/>
            <p:cNvCxnSpPr/>
            <p:nvPr/>
          </p:nvCxnSpPr>
          <p:spPr>
            <a:xfrm flipH="1" rot="2280000">
              <a:off x="11474058" y="1131525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21"/>
            <p:cNvCxnSpPr/>
            <p:nvPr/>
          </p:nvCxnSpPr>
          <p:spPr>
            <a:xfrm flipH="1" rot="2400000">
              <a:off x="11583303" y="122179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21"/>
            <p:cNvCxnSpPr/>
            <p:nvPr/>
          </p:nvCxnSpPr>
          <p:spPr>
            <a:xfrm flipH="1" rot="2520000">
              <a:off x="11685344" y="1321772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21"/>
            <p:cNvCxnSpPr/>
            <p:nvPr/>
          </p:nvCxnSpPr>
          <p:spPr>
            <a:xfrm flipH="1" rot="2700000">
              <a:off x="11787704" y="141763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21"/>
            <p:cNvCxnSpPr/>
            <p:nvPr/>
          </p:nvCxnSpPr>
          <p:spPr>
            <a:xfrm flipH="1" rot="2820000">
              <a:off x="11880859" y="151793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21"/>
            <p:cNvCxnSpPr/>
            <p:nvPr/>
          </p:nvCxnSpPr>
          <p:spPr>
            <a:xfrm flipH="1" rot="2940000">
              <a:off x="11969252" y="1627437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21"/>
            <p:cNvCxnSpPr/>
            <p:nvPr/>
          </p:nvCxnSpPr>
          <p:spPr>
            <a:xfrm flipH="1" rot="3060000">
              <a:off x="12062016" y="173601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 flipH="1">
              <a:off x="12074680" y="1910249"/>
              <a:ext cx="117320" cy="82912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21"/>
            <p:cNvCxnSpPr/>
            <p:nvPr/>
          </p:nvCxnSpPr>
          <p:spPr>
            <a:xfrm flipH="1">
              <a:off x="12149943" y="2083594"/>
              <a:ext cx="39676" cy="21436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21"/>
            <p:cNvCxnSpPr/>
            <p:nvPr/>
          </p:nvCxnSpPr>
          <p:spPr>
            <a:xfrm flipH="1" rot="-180000">
              <a:off x="9127990" y="33425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21"/>
            <p:cNvCxnSpPr/>
            <p:nvPr/>
          </p:nvCxnSpPr>
          <p:spPr>
            <a:xfrm flipH="1" rot="-300000">
              <a:off x="8987576" y="33663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21"/>
            <p:cNvCxnSpPr/>
            <p:nvPr/>
          </p:nvCxnSpPr>
          <p:spPr>
            <a:xfrm flipH="1" rot="-420000">
              <a:off x="8844859" y="351176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21"/>
            <p:cNvCxnSpPr/>
            <p:nvPr/>
          </p:nvCxnSpPr>
          <p:spPr>
            <a:xfrm flipH="1" rot="-540000">
              <a:off x="8706904" y="365719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21"/>
            <p:cNvCxnSpPr/>
            <p:nvPr/>
          </p:nvCxnSpPr>
          <p:spPr>
            <a:xfrm flipH="1" rot="-720000">
              <a:off x="8568008" y="38789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21"/>
            <p:cNvCxnSpPr/>
            <p:nvPr/>
          </p:nvCxnSpPr>
          <p:spPr>
            <a:xfrm flipH="1" rot="-840000">
              <a:off x="8429112" y="41006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21"/>
            <p:cNvCxnSpPr/>
            <p:nvPr/>
          </p:nvCxnSpPr>
          <p:spPr>
            <a:xfrm flipH="1" rot="-960000">
              <a:off x="8294968" y="446219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21"/>
            <p:cNvCxnSpPr/>
            <p:nvPr/>
          </p:nvCxnSpPr>
          <p:spPr>
            <a:xfrm flipH="1" rot="-1080000">
              <a:off x="8160824" y="482375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21"/>
            <p:cNvCxnSpPr/>
            <p:nvPr/>
          </p:nvCxnSpPr>
          <p:spPr>
            <a:xfrm flipH="1" rot="-1260000">
              <a:off x="8027689" y="53184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21"/>
            <p:cNvCxnSpPr/>
            <p:nvPr/>
          </p:nvCxnSpPr>
          <p:spPr>
            <a:xfrm flipH="1" rot="-1380000">
              <a:off x="7894554" y="58132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21"/>
            <p:cNvCxnSpPr/>
            <p:nvPr/>
          </p:nvCxnSpPr>
          <p:spPr>
            <a:xfrm flipH="1" rot="-1500000">
              <a:off x="7761419" y="63079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21"/>
            <p:cNvCxnSpPr/>
            <p:nvPr/>
          </p:nvCxnSpPr>
          <p:spPr>
            <a:xfrm flipH="1" rot="-1620000">
              <a:off x="7636645" y="68980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21"/>
            <p:cNvCxnSpPr/>
            <p:nvPr/>
          </p:nvCxnSpPr>
          <p:spPr>
            <a:xfrm flipH="1" rot="-1800000">
              <a:off x="7511871" y="751195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21"/>
            <p:cNvCxnSpPr/>
            <p:nvPr/>
          </p:nvCxnSpPr>
          <p:spPr>
            <a:xfrm flipH="1" rot="-1920000">
              <a:off x="7387899" y="81977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21"/>
            <p:cNvCxnSpPr/>
            <p:nvPr/>
          </p:nvCxnSpPr>
          <p:spPr>
            <a:xfrm flipH="1" rot="-2040000">
              <a:off x="7268530" y="89316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21"/>
            <p:cNvCxnSpPr/>
            <p:nvPr/>
          </p:nvCxnSpPr>
          <p:spPr>
            <a:xfrm flipH="1" rot="-2160000">
              <a:off x="7152030" y="97658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21"/>
            <p:cNvCxnSpPr/>
            <p:nvPr/>
          </p:nvCxnSpPr>
          <p:spPr>
            <a:xfrm flipH="1" rot="-2340000">
              <a:off x="7041695" y="1060025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21"/>
            <p:cNvCxnSpPr/>
            <p:nvPr/>
          </p:nvCxnSpPr>
          <p:spPr>
            <a:xfrm flipH="1" rot="-2460000">
              <a:off x="6931360" y="1143466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21"/>
            <p:cNvCxnSpPr/>
            <p:nvPr/>
          </p:nvCxnSpPr>
          <p:spPr>
            <a:xfrm flipH="1" rot="-2580000">
              <a:off x="6819070" y="123586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21"/>
            <p:cNvCxnSpPr/>
            <p:nvPr/>
          </p:nvCxnSpPr>
          <p:spPr>
            <a:xfrm flipH="1" rot="-2700000">
              <a:off x="6721359" y="1332746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21"/>
            <p:cNvCxnSpPr/>
            <p:nvPr/>
          </p:nvCxnSpPr>
          <p:spPr>
            <a:xfrm flipH="1" rot="-2880000">
              <a:off x="6617467" y="142942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21"/>
            <p:cNvCxnSpPr/>
            <p:nvPr/>
          </p:nvCxnSpPr>
          <p:spPr>
            <a:xfrm flipH="1" rot="-3000000">
              <a:off x="6520032" y="1527285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21"/>
            <p:cNvCxnSpPr/>
            <p:nvPr/>
          </p:nvCxnSpPr>
          <p:spPr>
            <a:xfrm flipH="1" rot="-3120000">
              <a:off x="6429579" y="164161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21"/>
            <p:cNvCxnSpPr/>
            <p:nvPr/>
          </p:nvCxnSpPr>
          <p:spPr>
            <a:xfrm flipH="1" rot="-3240000">
              <a:off x="6340532" y="175042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21"/>
            <p:cNvCxnSpPr/>
            <p:nvPr/>
          </p:nvCxnSpPr>
          <p:spPr>
            <a:xfrm flipH="1" rot="-3420000">
              <a:off x="6261757" y="186017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21"/>
            <p:cNvCxnSpPr/>
            <p:nvPr/>
          </p:nvCxnSpPr>
          <p:spPr>
            <a:xfrm flipH="1" rot="-3540000">
              <a:off x="6184144" y="1979619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21"/>
            <p:cNvCxnSpPr/>
            <p:nvPr/>
          </p:nvCxnSpPr>
          <p:spPr>
            <a:xfrm flipH="1" rot="-3660000">
              <a:off x="6106531" y="209906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1"/>
            <p:cNvCxnSpPr/>
            <p:nvPr/>
          </p:nvCxnSpPr>
          <p:spPr>
            <a:xfrm flipH="1" rot="-3780000">
              <a:off x="6043206" y="2222556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21"/>
            <p:cNvCxnSpPr/>
            <p:nvPr/>
          </p:nvCxnSpPr>
          <p:spPr>
            <a:xfrm flipH="1" rot="-3960000">
              <a:off x="5978913" y="234430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21"/>
            <p:cNvCxnSpPr/>
            <p:nvPr/>
          </p:nvCxnSpPr>
          <p:spPr>
            <a:xfrm flipH="1" rot="-4080000">
              <a:off x="5912438" y="247067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21"/>
            <p:cNvCxnSpPr/>
            <p:nvPr/>
          </p:nvCxnSpPr>
          <p:spPr>
            <a:xfrm flipH="1" rot="-4200000">
              <a:off x="5858875" y="2600922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21"/>
            <p:cNvCxnSpPr/>
            <p:nvPr/>
          </p:nvCxnSpPr>
          <p:spPr>
            <a:xfrm flipH="1" rot="-4320000">
              <a:off x="5808182" y="273404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21"/>
            <p:cNvCxnSpPr/>
            <p:nvPr/>
          </p:nvCxnSpPr>
          <p:spPr>
            <a:xfrm flipH="1" rot="-4500000">
              <a:off x="5773263" y="286686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21"/>
            <p:cNvCxnSpPr/>
            <p:nvPr/>
          </p:nvCxnSpPr>
          <p:spPr>
            <a:xfrm flipH="1" rot="-4620000">
              <a:off x="5735963" y="300206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21"/>
            <p:cNvCxnSpPr/>
            <p:nvPr/>
          </p:nvCxnSpPr>
          <p:spPr>
            <a:xfrm flipH="1" rot="-4740000">
              <a:off x="5700105" y="313891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21"/>
            <p:cNvCxnSpPr/>
            <p:nvPr/>
          </p:nvCxnSpPr>
          <p:spPr>
            <a:xfrm flipH="1" rot="-4860000">
              <a:off x="5665939" y="3275489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21"/>
            <p:cNvCxnSpPr/>
            <p:nvPr/>
          </p:nvCxnSpPr>
          <p:spPr>
            <a:xfrm flipH="1" rot="-5040000">
              <a:off x="5644476" y="341425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21"/>
            <p:cNvCxnSpPr/>
            <p:nvPr/>
          </p:nvCxnSpPr>
          <p:spPr>
            <a:xfrm flipH="1" rot="-5160000">
              <a:off x="5626530" y="355462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21"/>
            <p:cNvCxnSpPr/>
            <p:nvPr/>
          </p:nvCxnSpPr>
          <p:spPr>
            <a:xfrm flipH="1" rot="-5280000">
              <a:off x="5616429" y="369183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21"/>
            <p:cNvCxnSpPr/>
            <p:nvPr/>
          </p:nvCxnSpPr>
          <p:spPr>
            <a:xfrm flipH="1" rot="-5400000">
              <a:off x="5611319" y="383537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21"/>
            <p:cNvCxnSpPr/>
            <p:nvPr/>
          </p:nvCxnSpPr>
          <p:spPr>
            <a:xfrm flipH="1" rot="-5580000">
              <a:off x="5608540" y="3975726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21"/>
            <p:cNvCxnSpPr/>
            <p:nvPr/>
          </p:nvCxnSpPr>
          <p:spPr>
            <a:xfrm flipH="1" rot="-5700000">
              <a:off x="5605761" y="411607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21"/>
            <p:cNvCxnSpPr/>
            <p:nvPr/>
          </p:nvCxnSpPr>
          <p:spPr>
            <a:xfrm flipH="1" rot="-5820000">
              <a:off x="5624195" y="425421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21"/>
            <p:cNvCxnSpPr/>
            <p:nvPr/>
          </p:nvCxnSpPr>
          <p:spPr>
            <a:xfrm flipH="1" rot="-5940000">
              <a:off x="5642629" y="439235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21"/>
            <p:cNvCxnSpPr/>
            <p:nvPr/>
          </p:nvCxnSpPr>
          <p:spPr>
            <a:xfrm flipH="1" rot="-6120000">
              <a:off x="5654818" y="4536385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21"/>
            <p:cNvCxnSpPr/>
            <p:nvPr/>
          </p:nvCxnSpPr>
          <p:spPr>
            <a:xfrm flipH="1" rot="-6240000">
              <a:off x="5684446" y="4671367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21"/>
            <p:cNvCxnSpPr/>
            <p:nvPr/>
          </p:nvCxnSpPr>
          <p:spPr>
            <a:xfrm flipH="1" rot="-6360000">
              <a:off x="5714074" y="480873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21"/>
            <p:cNvCxnSpPr/>
            <p:nvPr/>
          </p:nvCxnSpPr>
          <p:spPr>
            <a:xfrm flipH="1" rot="-6480000">
              <a:off x="5748464" y="494847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21"/>
            <p:cNvCxnSpPr/>
            <p:nvPr/>
          </p:nvCxnSpPr>
          <p:spPr>
            <a:xfrm flipH="1" rot="-6660000">
              <a:off x="5792091" y="5077607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21"/>
            <p:cNvCxnSpPr/>
            <p:nvPr/>
          </p:nvCxnSpPr>
          <p:spPr>
            <a:xfrm flipH="1" rot="-6780000">
              <a:off x="5847441" y="521122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21"/>
            <p:cNvCxnSpPr/>
            <p:nvPr/>
          </p:nvCxnSpPr>
          <p:spPr>
            <a:xfrm flipH="1" rot="-6900000">
              <a:off x="5900410" y="534245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21"/>
            <p:cNvCxnSpPr/>
            <p:nvPr/>
          </p:nvCxnSpPr>
          <p:spPr>
            <a:xfrm flipH="1" rot="-7020000">
              <a:off x="5955760" y="547369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Head with Gears" id="242" name="Google Shape;24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1263" y="2433919"/>
            <a:ext cx="3211160" cy="321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00" y="1704375"/>
            <a:ext cx="95631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0"/>
          <p:cNvSpPr txBox="1"/>
          <p:nvPr>
            <p:ph type="title"/>
          </p:nvPr>
        </p:nvSpPr>
        <p:spPr>
          <a:xfrm>
            <a:off x="793900" y="677175"/>
            <a:ext cx="10131300" cy="70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DATA INSIGHTS 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66"/>
              <a:t>Does distance of travel play any role?</a:t>
            </a:r>
            <a:endParaRPr sz="2266"/>
          </a:p>
        </p:txBody>
      </p:sp>
      <p:sp>
        <p:nvSpPr>
          <p:cNvPr id="315" name="Google Shape;315;p30"/>
          <p:cNvSpPr txBox="1"/>
          <p:nvPr>
            <p:ph idx="1" type="body"/>
          </p:nvPr>
        </p:nvSpPr>
        <p:spPr>
          <a:xfrm>
            <a:off x="631750" y="5572175"/>
            <a:ext cx="10665600" cy="87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/>
              <a:t>Customer prefer to accept Carryout &amp; TakeAway &amp; Restaurant(&lt;20) coupons if travel distance is between 15 and 25 min as compare to other coupons.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However less customer prefer to accept Bar and </a:t>
            </a:r>
            <a:r>
              <a:rPr lang="en-US" sz="1200"/>
              <a:t>Restaurant</a:t>
            </a:r>
            <a:r>
              <a:rPr lang="en-US" sz="1200"/>
              <a:t>(20-5) coupon if travel distance is between 15 and 25 min. 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 and Accuracy Scores</a:t>
            </a:r>
            <a:endParaRPr/>
          </a:p>
        </p:txBody>
      </p:sp>
      <p:sp>
        <p:nvSpPr>
          <p:cNvPr id="321" name="Google Shape;321;p31"/>
          <p:cNvSpPr txBox="1"/>
          <p:nvPr>
            <p:ph idx="1" type="body"/>
          </p:nvPr>
        </p:nvSpPr>
        <p:spPr>
          <a:xfrm>
            <a:off x="719575" y="4180350"/>
            <a:ext cx="10131300" cy="204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</a:t>
            </a:r>
            <a:r>
              <a:rPr lang="en-US"/>
              <a:t>problem</a:t>
            </a:r>
            <a:r>
              <a:rPr lang="en-US"/>
              <a:t> was approached with 4 </a:t>
            </a:r>
            <a:r>
              <a:rPr lang="en-US"/>
              <a:t>different</a:t>
            </a:r>
            <a:r>
              <a:rPr lang="en-US"/>
              <a:t>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 accuracy score </a:t>
            </a:r>
            <a:r>
              <a:rPr lang="en-US"/>
              <a:t>comparison</a:t>
            </a:r>
            <a:r>
              <a:rPr lang="en-US"/>
              <a:t>, RANDOM FOREST with GRID SEARCH gave the best result.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 sample submission, the accuracy score was found to be </a:t>
            </a:r>
            <a:r>
              <a:rPr lang="en-US"/>
              <a:t>0.7525</a:t>
            </a:r>
            <a:endParaRPr/>
          </a:p>
        </p:txBody>
      </p:sp>
      <p:graphicFrame>
        <p:nvGraphicFramePr>
          <p:cNvPr id="322" name="Google Shape;322;p31"/>
          <p:cNvGraphicFramePr/>
          <p:nvPr/>
        </p:nvGraphicFramePr>
        <p:xfrm>
          <a:off x="1105213" y="19953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{7CCDCF8E-E95F-4003-852C-8457930EC165}</a:tableStyleId>
              </a:tblPr>
              <a:tblGrid>
                <a:gridCol w="833800"/>
                <a:gridCol w="2572875"/>
                <a:gridCol w="1872250"/>
              </a:tblGrid>
              <a:tr h="437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b="1" lang="en-US" sz="900">
                          <a:highlight>
                            <a:srgbClr val="FFFFFF"/>
                          </a:highlight>
                        </a:rPr>
                        <a:t>Algorithm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b="1" lang="en-US" sz="900">
                          <a:highlight>
                            <a:srgbClr val="FFFFFF"/>
                          </a:highlight>
                        </a:rPr>
                        <a:t>Score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7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b="1" lang="en-US" sz="900">
                          <a:highlight>
                            <a:srgbClr val="FFFFFF"/>
                          </a:highlight>
                        </a:rPr>
                        <a:t>0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900">
                          <a:highlight>
                            <a:srgbClr val="FFFFFF"/>
                          </a:highlight>
                        </a:rPr>
                        <a:t>Decision Trees with GridSearchCV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900">
                          <a:highlight>
                            <a:srgbClr val="FFFFFF"/>
                          </a:highlight>
                        </a:rPr>
                        <a:t>0.750683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37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b="1" lang="en-US" sz="900">
                          <a:highlight>
                            <a:srgbClr val="FFFFFF"/>
                          </a:highlight>
                        </a:rPr>
                        <a:t>1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900">
                          <a:highlight>
                            <a:srgbClr val="FFFFFF"/>
                          </a:highlight>
                        </a:rPr>
                        <a:t>Random Forest with GridSearchCV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900">
                          <a:highlight>
                            <a:srgbClr val="FFFFFF"/>
                          </a:highlight>
                        </a:rPr>
                        <a:t>0.792849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618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b="1" lang="en-US" sz="900">
                          <a:highlight>
                            <a:srgbClr val="FFFFFF"/>
                          </a:highlight>
                        </a:rPr>
                        <a:t>2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900">
                          <a:highlight>
                            <a:srgbClr val="FFFFFF"/>
                          </a:highlight>
                        </a:rPr>
                        <a:t>Random Forest with Random Classifier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900">
                          <a:highlight>
                            <a:srgbClr val="FFFFFF"/>
                          </a:highlight>
                        </a:rPr>
                        <a:t>0.752735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37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b="1" lang="en-US" sz="900">
                          <a:highlight>
                            <a:srgbClr val="FFFFFF"/>
                          </a:highlight>
                        </a:rPr>
                        <a:t>3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900">
                          <a:highlight>
                            <a:srgbClr val="FFFFFF"/>
                          </a:highlight>
                        </a:rPr>
                        <a:t>Gradient Boosting with GridSearchCV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US" sz="900">
                          <a:highlight>
                            <a:srgbClr val="FFFFFF"/>
                          </a:highlight>
                        </a:rPr>
                        <a:t>0.757392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>
            <p:ph type="title"/>
          </p:nvPr>
        </p:nvSpPr>
        <p:spPr>
          <a:xfrm>
            <a:off x="685800" y="609450"/>
            <a:ext cx="91791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328" name="Google Shape;328;p32"/>
          <p:cNvSpPr txBox="1"/>
          <p:nvPr>
            <p:ph idx="1" type="body"/>
          </p:nvPr>
        </p:nvSpPr>
        <p:spPr>
          <a:xfrm>
            <a:off x="685801" y="1770442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Correlation data between Features and Target variable suggests Weakly Correlated Data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Weather plays important role in Coupon usage. Data suggests “SUNNY” day has more Coupon acceptances.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“Carry Out and Take Away” </a:t>
            </a:r>
            <a:r>
              <a:rPr lang="en-US"/>
              <a:t>coupons increases on “RAINY DAY”.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“Carry Out and Take Away” is most favourite coupon irrespective of Customer gender.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pertaining to Restaurant drive distance of less than 20 minutes does not seem to affect Coupon usage.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weather is “RAINY” and if a Customer has never visited, chances are he/she are not going to accept the coupon.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Businesses can try more attractive Coupon strategies (like Happy Hours, X% off, Cashbacks, Free Delivery, etc) and collect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suggests that when Customer is accompanied with a Friend, Partner, the coupons acceptance goes 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Above data suggests trying more Group based / Couple centric coupons and offers may lead to better coupon acceptance / footfall.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type="title"/>
          </p:nvPr>
        </p:nvSpPr>
        <p:spPr>
          <a:xfrm>
            <a:off x="8931601" y="4942350"/>
            <a:ext cx="35577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ctrTitle"/>
          </p:nvPr>
        </p:nvSpPr>
        <p:spPr>
          <a:xfrm>
            <a:off x="1053875" y="821020"/>
            <a:ext cx="7197600" cy="88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Topics covered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22"/>
          <p:cNvSpPr txBox="1"/>
          <p:nvPr>
            <p:ph idx="1" type="subTitle"/>
          </p:nvPr>
        </p:nvSpPr>
        <p:spPr>
          <a:xfrm>
            <a:off x="1053875" y="1926225"/>
            <a:ext cx="8635500" cy="40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>
                <a:solidFill>
                  <a:schemeClr val="lt1"/>
                </a:solidFill>
              </a:rPr>
              <a:t>Understanding the Data : 1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>
                <a:solidFill>
                  <a:schemeClr val="lt1"/>
                </a:solidFill>
              </a:rPr>
              <a:t>Understanding the Data : 2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>
                <a:solidFill>
                  <a:schemeClr val="lt1"/>
                </a:solidFill>
              </a:rPr>
              <a:t>Sample Business Questions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>
                <a:solidFill>
                  <a:schemeClr val="lt1"/>
                </a:solidFill>
              </a:rPr>
              <a:t>Hypothesis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>
                <a:solidFill>
                  <a:schemeClr val="lt1"/>
                </a:solidFill>
              </a:rPr>
              <a:t>Data Insights : 1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>
                <a:solidFill>
                  <a:schemeClr val="lt1"/>
                </a:solidFill>
              </a:rPr>
              <a:t>Data Insights : 2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>
                <a:solidFill>
                  <a:schemeClr val="lt1"/>
                </a:solidFill>
              </a:rPr>
              <a:t>Data Insights : 3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>
                <a:solidFill>
                  <a:schemeClr val="lt1"/>
                </a:solidFill>
              </a:rPr>
              <a:t>Model Selection and Accuracy Scores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>
                <a:solidFill>
                  <a:schemeClr val="lt1"/>
                </a:solidFill>
              </a:rPr>
              <a:t>Recommendations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4100"/>
              <a:t>PROBLEM STATEMENT</a:t>
            </a:r>
            <a:endParaRPr sz="4100"/>
          </a:p>
        </p:txBody>
      </p:sp>
      <p:sp>
        <p:nvSpPr>
          <p:cNvPr id="254" name="Google Shape;254;p23"/>
          <p:cNvSpPr txBox="1"/>
          <p:nvPr>
            <p:ph idx="1" type="body"/>
          </p:nvPr>
        </p:nvSpPr>
        <p:spPr>
          <a:xfrm>
            <a:off x="685801" y="1716392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4800" lvl="0" marL="285750" rtl="0" algn="just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Objective            : Increase Business Coupon usage </a:t>
            </a:r>
            <a:endParaRPr sz="2100"/>
          </a:p>
          <a:p>
            <a:pPr indent="-304800" lvl="0" marL="285750" rtl="0" algn="just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Requirement      : Robust model to determine Coupon acceptance</a:t>
            </a:r>
            <a:endParaRPr sz="2100"/>
          </a:p>
          <a:p>
            <a:pPr indent="-304800" lvl="0" marL="285750" rtl="0" algn="just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Data </a:t>
            </a:r>
            <a:r>
              <a:rPr lang="en-US" sz="2100"/>
              <a:t>Availability :</a:t>
            </a:r>
            <a:endParaRPr sz="2100"/>
          </a:p>
          <a:p>
            <a:pPr indent="-304800" lvl="1" marL="742950" rtl="0" algn="just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1900"/>
              <a:t>train.csv</a:t>
            </a:r>
            <a:endParaRPr sz="1900"/>
          </a:p>
          <a:p>
            <a:pPr indent="-304800" lvl="1" marL="742950" rtl="0" algn="just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1900"/>
              <a:t>test.csv</a:t>
            </a:r>
            <a:endParaRPr sz="1900"/>
          </a:p>
          <a:p>
            <a:pPr indent="-304800" lvl="0" marL="285750" rtl="0" algn="just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Data challenge   : </a:t>
            </a:r>
            <a:endParaRPr sz="2100"/>
          </a:p>
          <a:p>
            <a:pPr indent="-304800" lvl="1" marL="742950" rtl="0" algn="just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1900"/>
              <a:t>Mix of data types</a:t>
            </a:r>
            <a:endParaRPr sz="1900"/>
          </a:p>
          <a:p>
            <a:pPr indent="-304800" lvl="1" marL="742950" rtl="0" algn="just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1900"/>
              <a:t>Missing values for various categories</a:t>
            </a:r>
            <a:endParaRPr sz="1900"/>
          </a:p>
          <a:p>
            <a:pPr indent="-304800" lvl="1" marL="742950" rtl="0" algn="just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1900"/>
              <a:t>Non </a:t>
            </a:r>
            <a:r>
              <a:rPr lang="en-US" sz="1900"/>
              <a:t>numerical</a:t>
            </a:r>
            <a:r>
              <a:rPr lang="en-US" sz="1900"/>
              <a:t> data columns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614350" y="398750"/>
            <a:ext cx="101313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UNDERSTANDING THE DATA - 1</a:t>
            </a:r>
            <a:endParaRPr/>
          </a:p>
        </p:txBody>
      </p:sp>
      <p:sp>
        <p:nvSpPr>
          <p:cNvPr id="260" name="Google Shape;260;p24"/>
          <p:cNvSpPr txBox="1"/>
          <p:nvPr>
            <p:ph idx="1" type="body"/>
          </p:nvPr>
        </p:nvSpPr>
        <p:spPr>
          <a:xfrm>
            <a:off x="4153925" y="1735650"/>
            <a:ext cx="7488900" cy="40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68605" lvl="0" marL="28575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Historical Data of Customer (+ several details) and Coupons acceptance / rejection</a:t>
            </a:r>
            <a:endParaRPr/>
          </a:p>
          <a:p>
            <a:pPr indent="-268605" lvl="0" marL="28575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Customer data : Demographic (age, gender, education, occupation etc.) &amp; behavioral data(# visits/month/time etc.) </a:t>
            </a:r>
            <a:endParaRPr/>
          </a:p>
          <a:p>
            <a:pPr indent="-268605" lvl="0" marL="28575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Coupons Type : Bar, Coffee, etc</a:t>
            </a:r>
            <a:endParaRPr/>
          </a:p>
          <a:p>
            <a:pPr indent="-268605" lvl="0" marL="28575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There are two CSV files which contains unique customers</a:t>
            </a:r>
            <a:endParaRPr/>
          </a:p>
          <a:p>
            <a:pPr indent="-257809" lvl="1" marL="74295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train.csv : 10,147 records.</a:t>
            </a:r>
            <a:endParaRPr/>
          </a:p>
          <a:p>
            <a:pPr indent="-257809" lvl="1" marL="74295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test.csv : 2,537 records</a:t>
            </a:r>
            <a:endParaRPr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8605" lvl="0" marL="28575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Null Values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6">
                <a:latin typeface="Courier New"/>
                <a:ea typeface="Courier New"/>
                <a:cs typeface="Courier New"/>
                <a:sym typeface="Courier New"/>
              </a:rPr>
              <a:t>car                     10063</a:t>
            </a:r>
            <a:endParaRPr sz="96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6">
                <a:latin typeface="Courier New"/>
                <a:ea typeface="Courier New"/>
                <a:cs typeface="Courier New"/>
                <a:sym typeface="Courier New"/>
              </a:rPr>
              <a:t>Bar                        88</a:t>
            </a:r>
            <a:endParaRPr sz="96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6">
                <a:latin typeface="Courier New"/>
                <a:ea typeface="Courier New"/>
                <a:cs typeface="Courier New"/>
                <a:sym typeface="Courier New"/>
              </a:rPr>
              <a:t>CoffeeHouse               172</a:t>
            </a:r>
            <a:endParaRPr sz="96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6">
                <a:latin typeface="Courier New"/>
                <a:ea typeface="Courier New"/>
                <a:cs typeface="Courier New"/>
                <a:sym typeface="Courier New"/>
              </a:rPr>
              <a:t>CarryAway                 122</a:t>
            </a:r>
            <a:endParaRPr sz="96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6">
                <a:latin typeface="Courier New"/>
                <a:ea typeface="Courier New"/>
                <a:cs typeface="Courier New"/>
                <a:sym typeface="Courier New"/>
              </a:rPr>
              <a:t>RestaurantLessThan20       97</a:t>
            </a:r>
            <a:endParaRPr sz="96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6">
                <a:latin typeface="Courier New"/>
                <a:ea typeface="Courier New"/>
                <a:cs typeface="Courier New"/>
                <a:sym typeface="Courier New"/>
              </a:rPr>
              <a:t>Restaurant20To50          148</a:t>
            </a:r>
            <a:endParaRPr sz="96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6">
              <a:latin typeface="Courier New"/>
              <a:ea typeface="Courier New"/>
              <a:cs typeface="Courier New"/>
              <a:sym typeface="Courier New"/>
            </a:endParaRPr>
          </a:p>
          <a:p>
            <a:pPr indent="-268605" lvl="0" marL="28575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All categorical data</a:t>
            </a:r>
            <a:endParaRPr/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8605" lvl="0" marL="28575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All discrete values for all categorical variables</a:t>
            </a:r>
            <a:endParaRPr/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8605" lvl="0" marL="28575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Choice of Model on data inspection : Category based Regression model</a:t>
            </a:r>
            <a:endParaRPr/>
          </a:p>
        </p:txBody>
      </p:sp>
      <p:sp>
        <p:nvSpPr>
          <p:cNvPr id="261" name="Google Shape;261;p24"/>
          <p:cNvSpPr txBox="1"/>
          <p:nvPr/>
        </p:nvSpPr>
        <p:spPr>
          <a:xfrm>
            <a:off x="532700" y="1511125"/>
            <a:ext cx="4235100" cy="5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RangeIndex: 10147 entries, 0 to 10146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Data columns (total 27 columns):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66">
                <a:solidFill>
                  <a:schemeClr val="lt1"/>
                </a:solidFill>
                <a:highlight>
                  <a:srgbClr val="999999"/>
                </a:highlight>
                <a:latin typeface="Courier New"/>
                <a:ea typeface="Courier New"/>
                <a:cs typeface="Courier New"/>
                <a:sym typeface="Courier New"/>
              </a:rPr>
              <a:t> #   Column                Non-Null Count  Dtype </a:t>
            </a:r>
            <a:endParaRPr b="1" sz="766">
              <a:solidFill>
                <a:schemeClr val="lt1"/>
              </a:solidFill>
              <a:highlight>
                <a:srgbClr val="99999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---  ------                --------------  ----- 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   customer_id           10147 non-null  int64 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   destination           10147 non-null  object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  passanger             10147 non-null  object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3   weather               10147 non-null  object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4   temperature           10147 non-null  int64 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   time                  10147 non-null  object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6   coupon                10147 non-null  object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7   expiration            10147 non-null  object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8   gender                10147 non-null  object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9   age                   10147 non-null  object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  maritalStatus         10147 non-null  object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11  has_children          10147 non-null  int64 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12  education             10147 non-null  object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13  occupation            10147 non-null  object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14  income                10147 non-null  object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15  car                   84 non-null     object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16  Bar                   10059 non-null  object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17  CoffeeHouse           9975 non-null   object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18  CarryAway             10025 non-null  object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19  RestaurantLessThan20  10050 non-null  object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20  Restaurant20To50      9999 non-null   object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21  toCoupon_GEQ5min      10147 non-null  int64 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22  toCoupon_GEQ15min     10147 non-null  int64 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23  toCoupon_GEQ25min     10147 non-null  int64 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24  direction_same        10147 non-null  int64 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25  direction_opp         10147 non-null  int64 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26  Y                     10147 non-null  int64 </a:t>
            </a:r>
            <a:endParaRPr sz="766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6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dtypes: int64(9), object(18) </a:t>
            </a:r>
            <a:endParaRPr b="1" sz="6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Categorical Data Insight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400375" y="382950"/>
            <a:ext cx="110514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lang="en-US" sz="3140"/>
              <a:t>UNDERSTANDING THE DATA - 2 :</a:t>
            </a:r>
            <a:endParaRPr sz="31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lang="en-US" sz="1806"/>
              <a:t>Missing Value treatment, </a:t>
            </a:r>
            <a:r>
              <a:rPr lang="en-US" sz="1806"/>
              <a:t>Feature dropping decisions</a:t>
            </a:r>
            <a:endParaRPr sz="1806"/>
          </a:p>
        </p:txBody>
      </p:sp>
      <p:sp>
        <p:nvSpPr>
          <p:cNvPr id="267" name="Google Shape;267;p25"/>
          <p:cNvSpPr txBox="1"/>
          <p:nvPr>
            <p:ph idx="1" type="body"/>
          </p:nvPr>
        </p:nvSpPr>
        <p:spPr>
          <a:xfrm>
            <a:off x="452675" y="1548875"/>
            <a:ext cx="87840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FFFFF"/>
                </a:solidFill>
              </a:rPr>
              <a:t>Missing Data Treatment : Using Mode of Column</a:t>
            </a:r>
            <a:endParaRPr sz="1750">
              <a:solidFill>
                <a:srgbClr val="FFFFFF"/>
              </a:solidFill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-US" sz="1400">
                <a:solidFill>
                  <a:srgbClr val="FFFFFF"/>
                </a:solidFill>
              </a:rPr>
              <a:t>Some customers’ behavior data was found to be missing in columns for example “Bar”, “CoffeeHouse”</a:t>
            </a:r>
            <a:endParaRPr sz="1400">
              <a:solidFill>
                <a:srgbClr val="FFFFFF"/>
              </a:solidFill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-US" sz="1400">
                <a:solidFill>
                  <a:srgbClr val="FFFFFF"/>
                </a:solidFill>
              </a:rPr>
              <a:t>How many time a customer goes to “</a:t>
            </a:r>
            <a:r>
              <a:rPr b="1" lang="en-US" sz="1400">
                <a:solidFill>
                  <a:srgbClr val="FFFFFF"/>
                </a:solidFill>
              </a:rPr>
              <a:t>Bar</a:t>
            </a:r>
            <a:r>
              <a:rPr lang="en-US" sz="1400">
                <a:solidFill>
                  <a:srgbClr val="FFFFFF"/>
                </a:solidFill>
              </a:rPr>
              <a:t>” or “</a:t>
            </a:r>
            <a:r>
              <a:rPr b="1" lang="en-US" sz="1400">
                <a:solidFill>
                  <a:srgbClr val="FFFFFF"/>
                </a:solidFill>
              </a:rPr>
              <a:t>Coffeehouse</a:t>
            </a:r>
            <a:r>
              <a:rPr lang="en-US" sz="1400">
                <a:solidFill>
                  <a:srgbClr val="FFFFFF"/>
                </a:solidFill>
              </a:rPr>
              <a:t>” or  “</a:t>
            </a:r>
            <a:r>
              <a:rPr b="1" lang="en-US" sz="1400">
                <a:solidFill>
                  <a:srgbClr val="FFFFFF"/>
                </a:solidFill>
              </a:rPr>
              <a:t>CarryAway</a:t>
            </a:r>
            <a:r>
              <a:rPr lang="en-US" sz="1400">
                <a:solidFill>
                  <a:srgbClr val="FFFFFF"/>
                </a:solidFill>
              </a:rPr>
              <a:t>” and how much do they spent is very important data to decide whether coupon is  accepted by these customers or not.</a:t>
            </a:r>
            <a:endParaRPr sz="1400">
              <a:solidFill>
                <a:srgbClr val="FFFFFF"/>
              </a:solidFill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-US" sz="1400">
                <a:solidFill>
                  <a:srgbClr val="FFFFFF"/>
                </a:solidFill>
              </a:rPr>
              <a:t>Hence rather dropping these customers, we have decided to take most frequent value.  </a:t>
            </a:r>
            <a:endParaRPr/>
          </a:p>
        </p:txBody>
      </p:sp>
      <p:pic>
        <p:nvPicPr>
          <p:cNvPr id="268" name="Google Shape;2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8150" y="4619144"/>
            <a:ext cx="2687150" cy="15692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9" name="Google Shape;269;p25"/>
          <p:cNvGraphicFramePr/>
          <p:nvPr/>
        </p:nvGraphicFramePr>
        <p:xfrm>
          <a:off x="629938" y="27891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{D084E1DE-31A3-4C48-81AC-A08B8F377C89}</a:tableStyleId>
              </a:tblPr>
              <a:tblGrid>
                <a:gridCol w="811150"/>
                <a:gridCol w="1916300"/>
                <a:gridCol w="5434275"/>
              </a:tblGrid>
              <a:tr h="56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features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7429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 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column is numeric data type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 columns are categorical data  type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1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95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Dropped  column(s)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 99% customer’s car data is missing; hence we have decided to drop this column.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1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ToCoupon_GEQ5min*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per the data it seems customers always has to travel more than 5 min drive, hence 5 min drive to avail any coupon doesn’t impact on coupon accept/reject decision. 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Direction Same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Negligible contribution to data as it has same correlation to direction same and vice versa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Temperature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Strong  correlation with Weather column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Destination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Strong  correlation with  time column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2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Direction O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ppo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Negligible  contribution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2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RestaurantLessThan20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 a very weak 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correlation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the target variable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0" name="Google Shape;270;p25"/>
          <p:cNvSpPr txBox="1"/>
          <p:nvPr/>
        </p:nvSpPr>
        <p:spPr>
          <a:xfrm>
            <a:off x="9148150" y="1438775"/>
            <a:ext cx="2804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                      1.000000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coupon                  0.096304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weather                 0.093026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temperature             0.053147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passanger               0.051481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education               0.045973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gender                  0.041871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maritalStatus           0.016873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direction_same          0.014182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occupation              0.001004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destination            -0.001158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customer_id            -0.004595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RestaurantLessThan20   -0.008489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direction_opp          -0.014182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income                 -0.033099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age                    -0.033502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has_children           -0.040851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CarryAway              -0.044647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Restaurant20To50       -0.048680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time                   -0.052033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Bar                    -0.078595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toCoupon_GEQ15min      -0.081642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toCoupon_GEQ25min      -0.098778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expiration             -0.133069</a:t>
            </a:r>
            <a:endParaRPr sz="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CoffeeHouse            -0.143582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9148150" y="807875"/>
            <a:ext cx="30000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Correlation analysis of Features with Target variable</a:t>
            </a:r>
            <a:endParaRPr sz="18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685800" y="704200"/>
            <a:ext cx="10131300" cy="73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SAMPLE </a:t>
            </a:r>
            <a:r>
              <a:rPr lang="en-US" sz="4100"/>
              <a:t>BUSINESS QUESTIONS</a:t>
            </a:r>
            <a:endParaRPr sz="4100"/>
          </a:p>
        </p:txBody>
      </p:sp>
      <p:sp>
        <p:nvSpPr>
          <p:cNvPr id="277" name="Google Shape;277;p26"/>
          <p:cNvSpPr txBox="1"/>
          <p:nvPr>
            <p:ph idx="1" type="body"/>
          </p:nvPr>
        </p:nvSpPr>
        <p:spPr>
          <a:xfrm>
            <a:off x="685800" y="1668425"/>
            <a:ext cx="10800000" cy="420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various questions </a:t>
            </a:r>
            <a:r>
              <a:rPr lang="en-US"/>
              <a:t>business</a:t>
            </a:r>
            <a:r>
              <a:rPr lang="en-US"/>
              <a:t> wants to know to increase acceptance of coupon and what are key driving factors do they </a:t>
            </a:r>
            <a:r>
              <a:rPr lang="en-US"/>
              <a:t>consider</a:t>
            </a:r>
            <a:r>
              <a:rPr lang="en-US"/>
              <a:t> while providing coupons? Some of sample questions could be as below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Who will have high chance to accept “Bar” Coupon - Single with his/her friends or alone in age group 21-31?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Who will have a high chance to reject the “Bar” coupon - Divorced male or </a:t>
            </a:r>
            <a:r>
              <a:rPr lang="en-US"/>
              <a:t>Divorced</a:t>
            </a:r>
            <a:r>
              <a:rPr lang="en-US"/>
              <a:t> female?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Does female student accept “</a:t>
            </a:r>
            <a:r>
              <a:rPr lang="en-US"/>
              <a:t>Restaurant” coupon(less than $20) more than male student in Sunny weather? Does weather play a role in-case weather turns to Snowy - does it still holds true?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Does married partner accept “Carry out &amp; Take Away” coupons more as compare to Unmarried Partner in income $50000 - $62499 range?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Who will have a high chance to accept the “Restaurant(20-50) coupon - married partner having kids or unmarried partner having kids in income group $87500 - $99999? 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rgbClr val="FFFFFF"/>
                </a:solidFill>
              </a:rPr>
              <a:t>Are single men/women more likely to use coupon than married men/women?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FFFFFF"/>
                </a:solidFill>
              </a:rPr>
              <a:t>Answering such </a:t>
            </a:r>
            <a:r>
              <a:rPr b="1" i="1" lang="en-US">
                <a:solidFill>
                  <a:srgbClr val="FFFFFF"/>
                </a:solidFill>
              </a:rPr>
              <a:t>hypothesis </a:t>
            </a:r>
            <a:r>
              <a:rPr lang="en-US">
                <a:solidFill>
                  <a:srgbClr val="FFFFFF"/>
                </a:solidFill>
              </a:rPr>
              <a:t>using the Data Insights.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685800" y="609600"/>
            <a:ext cx="10131300" cy="73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HYPOTHESIS</a:t>
            </a:r>
            <a:endParaRPr sz="4100"/>
          </a:p>
        </p:txBody>
      </p:sp>
      <p:graphicFrame>
        <p:nvGraphicFramePr>
          <p:cNvPr id="283" name="Google Shape;283;p27"/>
          <p:cNvGraphicFramePr/>
          <p:nvPr/>
        </p:nvGraphicFramePr>
        <p:xfrm>
          <a:off x="607950" y="164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{D084E1DE-31A3-4C48-81AC-A08B8F377C89}</a:tableStyleId>
              </a:tblPr>
              <a:tblGrid>
                <a:gridCol w="3429000"/>
                <a:gridCol w="3429000"/>
                <a:gridCol w="3429000"/>
              </a:tblGrid>
              <a:tr h="70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Q. What coupons are favourite for both genders?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Ans : </a:t>
                      </a:r>
                      <a:r>
                        <a:rPr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Coupon category “Carry Out &amp; Take Away” are most opted for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Q. Does Occupation play any role in coupon usage?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Ans : </a:t>
                      </a:r>
                      <a:r>
                        <a:rPr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see that the data is </a:t>
                      </a:r>
                      <a:r>
                        <a:rPr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pretty flat when seen along with occupation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Q. Does coupon 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acceptance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rate vary based on Gender and Marital Status?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Ans :</a:t>
                      </a:r>
                      <a:r>
                        <a:rPr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We see that Male, Divorced tends to accept coupons more (around 70%)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4" name="Google Shape;2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00" y="2584325"/>
            <a:ext cx="2955875" cy="3292825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>
              <a:schemeClr val="lt1"/>
            </a:outerShdw>
          </a:effectLst>
        </p:spPr>
      </p:pic>
      <p:pic>
        <p:nvPicPr>
          <p:cNvPr id="285" name="Google Shape;2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425" y="2584322"/>
            <a:ext cx="2689381" cy="3351275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5400000" dist="19050">
              <a:schemeClr val="lt1">
                <a:alpha val="50000"/>
              </a:schemeClr>
            </a:outerShdw>
          </a:effectLst>
        </p:spPr>
      </p:pic>
      <p:pic>
        <p:nvPicPr>
          <p:cNvPr id="286" name="Google Shape;28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6122" y="2651907"/>
            <a:ext cx="2955875" cy="2948718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5400000" dist="19050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725250" y="205025"/>
            <a:ext cx="101313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DATA INSIGHTS : 1</a:t>
            </a:r>
            <a:endParaRPr/>
          </a:p>
        </p:txBody>
      </p:sp>
      <p:sp>
        <p:nvSpPr>
          <p:cNvPr id="292" name="Google Shape;292;p28"/>
          <p:cNvSpPr txBox="1"/>
          <p:nvPr/>
        </p:nvSpPr>
        <p:spPr>
          <a:xfrm>
            <a:off x="759013" y="3151950"/>
            <a:ext cx="257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having friends are more likely to accept the coupon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4319051" y="3151950"/>
            <a:ext cx="332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customers tend to accept coupon on a Sunny day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8165913" y="3116800"/>
            <a:ext cx="341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Divorced Males having friends are likely to use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coupon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more as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compared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Divorced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Female having friends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759025" y="5978000"/>
            <a:ext cx="386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Carryout &amp; Takeaway &amp;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Restaurants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(&lt;20) Coupon Types are more likely to accepted by customers.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100" y="4007225"/>
            <a:ext cx="5861599" cy="19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8"/>
          <p:cNvSpPr txBox="1"/>
          <p:nvPr/>
        </p:nvSpPr>
        <p:spPr>
          <a:xfrm>
            <a:off x="5560925" y="5910775"/>
            <a:ext cx="649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Coffeehouse coupons have  higher chance to get accepted in morning 10 AM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Carryout &amp; TakeAway coupons have  higher chance to get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accepted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night &amp; early morning.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Restaurant(&lt;20) coupons have  higher chance to get accepted during lunch &amp; dinner time. 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025" y="4007750"/>
            <a:ext cx="4504624" cy="19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5932" y="1099625"/>
            <a:ext cx="3418764" cy="20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8"/>
          <p:cNvPicPr preferRelativeResize="0"/>
          <p:nvPr/>
        </p:nvPicPr>
        <p:blipFill rotWithShape="1">
          <a:blip r:embed="rId6">
            <a:alphaModFix/>
          </a:blip>
          <a:srcRect b="11197" l="0" r="11197" t="0"/>
          <a:stretch/>
        </p:blipFill>
        <p:spPr>
          <a:xfrm>
            <a:off x="4319050" y="1089213"/>
            <a:ext cx="3324266" cy="20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025" y="1099625"/>
            <a:ext cx="3154347" cy="20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/>
          <p:nvPr>
            <p:ph type="title"/>
          </p:nvPr>
        </p:nvSpPr>
        <p:spPr>
          <a:xfrm>
            <a:off x="793900" y="677175"/>
            <a:ext cx="10131300" cy="70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DATA INSIGHTS :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8823"/>
              <a:buFont typeface="Calibri"/>
              <a:buNone/>
            </a:pPr>
            <a:r>
              <a:rPr lang="en-US" sz="2266"/>
              <a:t>Does coupons expiration play any role?</a:t>
            </a:r>
            <a:endParaRPr sz="2266"/>
          </a:p>
        </p:txBody>
      </p:sp>
      <p:sp>
        <p:nvSpPr>
          <p:cNvPr id="307" name="Google Shape;307;p29"/>
          <p:cNvSpPr txBox="1"/>
          <p:nvPr>
            <p:ph idx="1" type="body"/>
          </p:nvPr>
        </p:nvSpPr>
        <p:spPr>
          <a:xfrm>
            <a:off x="943575" y="4662200"/>
            <a:ext cx="9607500" cy="87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-US" sz="1200"/>
              <a:t>Customer </a:t>
            </a:r>
            <a:r>
              <a:rPr lang="en-US" sz="1200"/>
              <a:t>prefer</a:t>
            </a:r>
            <a:r>
              <a:rPr lang="en-US" sz="1200"/>
              <a:t> to accept Carryout &amp; TakeAway coupons when they are given with 1 day expiration.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-US" sz="1200"/>
              <a:t>Customers don’t prefer </a:t>
            </a:r>
            <a:r>
              <a:rPr lang="en-US" sz="1200"/>
              <a:t>Coffeehouse &amp; Restaurant(20-50) coupons if expiration is 2 hours as compared to 1 day expiration.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-US" sz="1200"/>
              <a:t>More Customer accept Restaurant(&lt;20) coupons when they are given with 1 day expiration as compared to 2 hours  </a:t>
            </a:r>
            <a:endParaRPr/>
          </a:p>
        </p:txBody>
      </p:sp>
      <p:pic>
        <p:nvPicPr>
          <p:cNvPr id="308" name="Google Shape;3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563" y="1747550"/>
            <a:ext cx="99536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