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7" r:id="rId4"/>
    <p:sldId id="269" r:id="rId5"/>
    <p:sldId id="261" r:id="rId6"/>
    <p:sldId id="271" r:id="rId7"/>
    <p:sldId id="272" r:id="rId8"/>
    <p:sldId id="274" r:id="rId9"/>
    <p:sldId id="273" r:id="rId10"/>
    <p:sldId id="275" r:id="rId11"/>
    <p:sldId id="276" r:id="rId12"/>
    <p:sldId id="262" r:id="rId13"/>
    <p:sldId id="263" r:id="rId14"/>
    <p:sldId id="264" r:id="rId15"/>
    <p:sldId id="277" r:id="rId16"/>
    <p:sldId id="265" r:id="rId17"/>
    <p:sldId id="266"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13" r:id="rId45"/>
    <p:sldId id="304" r:id="rId46"/>
    <p:sldId id="305" r:id="rId47"/>
    <p:sldId id="306" r:id="rId48"/>
    <p:sldId id="307" r:id="rId49"/>
    <p:sldId id="308" r:id="rId50"/>
    <p:sldId id="309" r:id="rId51"/>
    <p:sldId id="310" r:id="rId52"/>
    <p:sldId id="311" r:id="rId53"/>
    <p:sldId id="312" r:id="rId54"/>
    <p:sldId id="314" r:id="rId55"/>
    <p:sldId id="315" r:id="rId56"/>
    <p:sldId id="316" r:id="rId57"/>
    <p:sldId id="317" r:id="rId58"/>
    <p:sldId id="321"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6/28/2024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6/28/2024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B6F2E-02D7-612A-2761-2F2B56BE3BA9}"/>
              </a:ext>
            </a:extLst>
          </p:cNvPr>
          <p:cNvSpPr>
            <a:spLocks noGrp="1"/>
          </p:cNvSpPr>
          <p:nvPr>
            <p:ph type="ctrTitle"/>
          </p:nvPr>
        </p:nvSpPr>
        <p:spPr/>
        <p:txBody>
          <a:bodyPr/>
          <a:lstStyle/>
          <a:p>
            <a:r>
              <a:rPr lang="en-US" dirty="0"/>
              <a:t>React</a:t>
            </a:r>
            <a:endParaRPr lang="en-IN" dirty="0"/>
          </a:p>
        </p:txBody>
      </p:sp>
      <p:sp>
        <p:nvSpPr>
          <p:cNvPr id="3" name="Subtitle 2">
            <a:extLst>
              <a:ext uri="{FF2B5EF4-FFF2-40B4-BE49-F238E27FC236}">
                <a16:creationId xmlns:a16="http://schemas.microsoft.com/office/drawing/2014/main" id="{7270104F-54B1-1824-4C65-81863D4EA27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64912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D301-BE1B-4236-6656-DDBC9167917B}"/>
              </a:ext>
            </a:extLst>
          </p:cNvPr>
          <p:cNvSpPr>
            <a:spLocks noGrp="1"/>
          </p:cNvSpPr>
          <p:nvPr>
            <p:ph type="title"/>
          </p:nvPr>
        </p:nvSpPr>
        <p:spPr/>
        <p:txBody>
          <a:bodyPr/>
          <a:lstStyle/>
          <a:p>
            <a:r>
              <a:rPr lang="en-US" dirty="0"/>
              <a:t>ReactJS Lifecycle</a:t>
            </a:r>
            <a:br>
              <a:rPr lang="en-US" dirty="0"/>
            </a:br>
            <a:endParaRPr lang="en-IN" dirty="0"/>
          </a:p>
        </p:txBody>
      </p:sp>
      <p:sp>
        <p:nvSpPr>
          <p:cNvPr id="3" name="Content Placeholder 2">
            <a:extLst>
              <a:ext uri="{FF2B5EF4-FFF2-40B4-BE49-F238E27FC236}">
                <a16:creationId xmlns:a16="http://schemas.microsoft.com/office/drawing/2014/main" id="{9C962310-4DC0-1A16-C4A5-3BF9EDC10F46}"/>
              </a:ext>
            </a:extLst>
          </p:cNvPr>
          <p:cNvSpPr>
            <a:spLocks noGrp="1"/>
          </p:cNvSpPr>
          <p:nvPr>
            <p:ph idx="1"/>
          </p:nvPr>
        </p:nvSpPr>
        <p:spPr/>
        <p:txBody>
          <a:bodyPr>
            <a:normAutofit/>
          </a:bodyPr>
          <a:lstStyle/>
          <a:p>
            <a:r>
              <a:rPr lang="en-US" dirty="0"/>
              <a:t>2. Mounting Phase</a:t>
            </a:r>
          </a:p>
          <a:p>
            <a:pPr lvl="1"/>
            <a:r>
              <a:rPr lang="en-US" dirty="0"/>
              <a:t>Constructor: The constructor method initializes the component. It’s where you set up initial state and bind event handlers.</a:t>
            </a:r>
          </a:p>
          <a:p>
            <a:pPr lvl="1"/>
            <a:r>
              <a:rPr lang="en-US" dirty="0"/>
              <a:t>render(): This method returns the JSX representation of the component. It’s called during initial rendering and subsequent updates.</a:t>
            </a:r>
          </a:p>
          <a:p>
            <a:pPr lvl="1"/>
            <a:r>
              <a:rPr lang="en-US" dirty="0" err="1"/>
              <a:t>componentDidMount</a:t>
            </a:r>
            <a:r>
              <a:rPr lang="en-US" dirty="0"/>
              <a:t>(): After the component is inserted into the DOM, this method is invoked. Use it for side effects like data fetching or setting timers.</a:t>
            </a:r>
          </a:p>
        </p:txBody>
      </p:sp>
    </p:spTree>
    <p:extLst>
      <p:ext uri="{BB962C8B-B14F-4D97-AF65-F5344CB8AC3E}">
        <p14:creationId xmlns:p14="http://schemas.microsoft.com/office/powerpoint/2010/main" val="2015162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D301-BE1B-4236-6656-DDBC9167917B}"/>
              </a:ext>
            </a:extLst>
          </p:cNvPr>
          <p:cNvSpPr>
            <a:spLocks noGrp="1"/>
          </p:cNvSpPr>
          <p:nvPr>
            <p:ph type="title"/>
          </p:nvPr>
        </p:nvSpPr>
        <p:spPr/>
        <p:txBody>
          <a:bodyPr/>
          <a:lstStyle/>
          <a:p>
            <a:r>
              <a:rPr lang="en-US" dirty="0"/>
              <a:t>ReactJS Lifecycle</a:t>
            </a:r>
            <a:br>
              <a:rPr lang="en-US" dirty="0"/>
            </a:br>
            <a:endParaRPr lang="en-IN" dirty="0"/>
          </a:p>
        </p:txBody>
      </p:sp>
      <p:sp>
        <p:nvSpPr>
          <p:cNvPr id="3" name="Content Placeholder 2">
            <a:extLst>
              <a:ext uri="{FF2B5EF4-FFF2-40B4-BE49-F238E27FC236}">
                <a16:creationId xmlns:a16="http://schemas.microsoft.com/office/drawing/2014/main" id="{9C962310-4DC0-1A16-C4A5-3BF9EDC10F46}"/>
              </a:ext>
            </a:extLst>
          </p:cNvPr>
          <p:cNvSpPr>
            <a:spLocks noGrp="1"/>
          </p:cNvSpPr>
          <p:nvPr>
            <p:ph idx="1"/>
          </p:nvPr>
        </p:nvSpPr>
        <p:spPr/>
        <p:txBody>
          <a:bodyPr>
            <a:normAutofit fontScale="85000" lnSpcReduction="10000"/>
          </a:bodyPr>
          <a:lstStyle/>
          <a:p>
            <a:r>
              <a:rPr lang="en-US" dirty="0"/>
              <a:t>3. Updating Phase			</a:t>
            </a:r>
          </a:p>
          <a:p>
            <a:pPr lvl="1"/>
            <a:r>
              <a:rPr lang="en-US" dirty="0" err="1"/>
              <a:t>componentDidUpdate</a:t>
            </a:r>
            <a:r>
              <a:rPr lang="en-US" dirty="0"/>
              <a:t>(</a:t>
            </a:r>
            <a:r>
              <a:rPr lang="en-US" dirty="0" err="1"/>
              <a:t>prevProps</a:t>
            </a:r>
            <a:r>
              <a:rPr lang="en-US" dirty="0"/>
              <a:t>, </a:t>
            </a:r>
            <a:r>
              <a:rPr lang="en-US" dirty="0" err="1"/>
              <a:t>prevState</a:t>
            </a:r>
            <a:r>
              <a:rPr lang="en-US" dirty="0"/>
              <a:t>): Called after the component updates due to new props or state changes. Handle side effects here.</a:t>
            </a:r>
          </a:p>
          <a:p>
            <a:pPr lvl="1"/>
            <a:r>
              <a:rPr lang="en-US" dirty="0" err="1"/>
              <a:t>shouldComponentUpdate</a:t>
            </a:r>
            <a:r>
              <a:rPr lang="en-US" dirty="0"/>
              <a:t>(</a:t>
            </a:r>
            <a:r>
              <a:rPr lang="en-US" dirty="0" err="1"/>
              <a:t>nextProps</a:t>
            </a:r>
            <a:r>
              <a:rPr lang="en-US" dirty="0"/>
              <a:t>, </a:t>
            </a:r>
            <a:r>
              <a:rPr lang="en-US" dirty="0" err="1"/>
              <a:t>nextState</a:t>
            </a:r>
            <a:r>
              <a:rPr lang="en-US" dirty="0"/>
              <a:t>): Determines if the component should re-render. Optimize performance by customizing this method.</a:t>
            </a:r>
          </a:p>
          <a:p>
            <a:r>
              <a:rPr lang="en-US" dirty="0"/>
              <a:t>render(): Again, the render() method reflects changes in state or props during updates.</a:t>
            </a:r>
          </a:p>
          <a:p>
            <a:r>
              <a:rPr lang="en-US" dirty="0"/>
              <a:t>4. Unmounting Phase</a:t>
            </a:r>
          </a:p>
          <a:p>
            <a:r>
              <a:rPr lang="en-US" dirty="0" err="1"/>
              <a:t>componentWillUnmount</a:t>
            </a:r>
            <a:r>
              <a:rPr lang="en-US" dirty="0"/>
              <a:t>(): Invoked just before the component is removed from the DOM. Clean up resources (e.g., event listeners, timers).</a:t>
            </a:r>
            <a:endParaRPr lang="en-IN" dirty="0"/>
          </a:p>
        </p:txBody>
      </p:sp>
    </p:spTree>
    <p:extLst>
      <p:ext uri="{BB962C8B-B14F-4D97-AF65-F5344CB8AC3E}">
        <p14:creationId xmlns:p14="http://schemas.microsoft.com/office/powerpoint/2010/main" val="1091628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731E6-31C0-9635-1B48-FE2A7FD26A6B}"/>
              </a:ext>
            </a:extLst>
          </p:cNvPr>
          <p:cNvSpPr>
            <a:spLocks noGrp="1"/>
          </p:cNvSpPr>
          <p:nvPr>
            <p:ph type="title"/>
          </p:nvPr>
        </p:nvSpPr>
        <p:spPr/>
        <p:txBody>
          <a:bodyPr/>
          <a:lstStyle/>
          <a:p>
            <a:r>
              <a:rPr lang="en-US" dirty="0"/>
              <a:t>What is JSX ?</a:t>
            </a:r>
            <a:br>
              <a:rPr lang="en-US" dirty="0"/>
            </a:br>
            <a:endParaRPr lang="en-IN" dirty="0"/>
          </a:p>
        </p:txBody>
      </p:sp>
      <p:sp>
        <p:nvSpPr>
          <p:cNvPr id="3" name="Content Placeholder 2">
            <a:extLst>
              <a:ext uri="{FF2B5EF4-FFF2-40B4-BE49-F238E27FC236}">
                <a16:creationId xmlns:a16="http://schemas.microsoft.com/office/drawing/2014/main" id="{732AC9EC-59F3-5F0D-22A4-D7F3F9F5F4A5}"/>
              </a:ext>
            </a:extLst>
          </p:cNvPr>
          <p:cNvSpPr>
            <a:spLocks noGrp="1"/>
          </p:cNvSpPr>
          <p:nvPr>
            <p:ph idx="1"/>
          </p:nvPr>
        </p:nvSpPr>
        <p:spPr/>
        <p:txBody>
          <a:bodyPr>
            <a:normAutofit fontScale="92500" lnSpcReduction="20000"/>
          </a:bodyPr>
          <a:lstStyle/>
          <a:p>
            <a:r>
              <a:rPr lang="en-US" dirty="0"/>
              <a:t>JSX stands for JavaScript XML. JSX is basically a syntax extension of JavaScript.</a:t>
            </a:r>
          </a:p>
          <a:p>
            <a:endParaRPr lang="en-US" dirty="0"/>
          </a:p>
          <a:p>
            <a:r>
              <a:rPr lang="en-US" dirty="0"/>
              <a:t>React JSX helps us to write HTML in JavaScript and forms the basis of React Development. Using JSX is not compulsory but it is highly recommended for programming in React as it makes the development process easier as the code becomes easy to write and read.</a:t>
            </a:r>
          </a:p>
          <a:p>
            <a:r>
              <a:rPr lang="en-US" dirty="0"/>
              <a:t>JSX creates an element in React that gets rendered in the UI. It is transformed into JavaScript functions by the compiler at runtime. Error handling and warnings become easier to handle when using JSX</a:t>
            </a:r>
            <a:endParaRPr lang="en-IN" dirty="0"/>
          </a:p>
        </p:txBody>
      </p:sp>
    </p:spTree>
    <p:extLst>
      <p:ext uri="{BB962C8B-B14F-4D97-AF65-F5344CB8AC3E}">
        <p14:creationId xmlns:p14="http://schemas.microsoft.com/office/powerpoint/2010/main" val="1260053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731E6-31C0-9635-1B48-FE2A7FD26A6B}"/>
              </a:ext>
            </a:extLst>
          </p:cNvPr>
          <p:cNvSpPr>
            <a:spLocks noGrp="1"/>
          </p:cNvSpPr>
          <p:nvPr>
            <p:ph type="title"/>
          </p:nvPr>
        </p:nvSpPr>
        <p:spPr/>
        <p:txBody>
          <a:bodyPr/>
          <a:lstStyle/>
          <a:p>
            <a:r>
              <a:rPr lang="en-US" dirty="0"/>
              <a:t>Why JSX ?</a:t>
            </a:r>
            <a:br>
              <a:rPr lang="en-US" dirty="0"/>
            </a:br>
            <a:endParaRPr lang="en-IN" dirty="0"/>
          </a:p>
        </p:txBody>
      </p:sp>
      <p:sp>
        <p:nvSpPr>
          <p:cNvPr id="3" name="Content Placeholder 2">
            <a:extLst>
              <a:ext uri="{FF2B5EF4-FFF2-40B4-BE49-F238E27FC236}">
                <a16:creationId xmlns:a16="http://schemas.microsoft.com/office/drawing/2014/main" id="{732AC9EC-59F3-5F0D-22A4-D7F3F9F5F4A5}"/>
              </a:ext>
            </a:extLst>
          </p:cNvPr>
          <p:cNvSpPr>
            <a:spLocks noGrp="1"/>
          </p:cNvSpPr>
          <p:nvPr>
            <p:ph idx="1"/>
          </p:nvPr>
        </p:nvSpPr>
        <p:spPr/>
        <p:txBody>
          <a:bodyPr>
            <a:normAutofit fontScale="92500"/>
          </a:bodyPr>
          <a:lstStyle/>
          <a:p>
            <a:r>
              <a:rPr lang="en-US" dirty="0"/>
              <a:t>It is faster than normal JavaScript as it performs optimizations while translating to regular JavaScript.</a:t>
            </a:r>
          </a:p>
          <a:p>
            <a:r>
              <a:rPr lang="en-US" dirty="0"/>
              <a:t>It makes it easier for us to create templates.</a:t>
            </a:r>
          </a:p>
          <a:p>
            <a:r>
              <a:rPr lang="en-US" dirty="0"/>
              <a:t>Instead of separating the markup and logic in separate files, React uses components for this purpose. We will learn about components in detail in further articles.</a:t>
            </a:r>
          </a:p>
          <a:p>
            <a:r>
              <a:rPr lang="en-US" dirty="0"/>
              <a:t>As JSX is an expression, we can use it inside of if statements and for loops, assign it to variables, accept it as arguments, or return it from functions.</a:t>
            </a:r>
            <a:endParaRPr lang="en-IN" dirty="0"/>
          </a:p>
        </p:txBody>
      </p:sp>
    </p:spTree>
    <p:extLst>
      <p:ext uri="{BB962C8B-B14F-4D97-AF65-F5344CB8AC3E}">
        <p14:creationId xmlns:p14="http://schemas.microsoft.com/office/powerpoint/2010/main" val="3872595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731E6-31C0-9635-1B48-FE2A7FD26A6B}"/>
              </a:ext>
            </a:extLst>
          </p:cNvPr>
          <p:cNvSpPr>
            <a:spLocks noGrp="1"/>
          </p:cNvSpPr>
          <p:nvPr>
            <p:ph type="title"/>
          </p:nvPr>
        </p:nvSpPr>
        <p:spPr/>
        <p:txBody>
          <a:bodyPr/>
          <a:lstStyle/>
          <a:p>
            <a:r>
              <a:rPr lang="en-IN" dirty="0"/>
              <a:t>Example:</a:t>
            </a:r>
            <a:br>
              <a:rPr lang="en-IN" dirty="0"/>
            </a:br>
            <a:endParaRPr lang="en-IN" dirty="0"/>
          </a:p>
        </p:txBody>
      </p:sp>
      <p:sp>
        <p:nvSpPr>
          <p:cNvPr id="3" name="Content Placeholder 2">
            <a:extLst>
              <a:ext uri="{FF2B5EF4-FFF2-40B4-BE49-F238E27FC236}">
                <a16:creationId xmlns:a16="http://schemas.microsoft.com/office/drawing/2014/main" id="{732AC9EC-59F3-5F0D-22A4-D7F3F9F5F4A5}"/>
              </a:ext>
            </a:extLst>
          </p:cNvPr>
          <p:cNvSpPr>
            <a:spLocks noGrp="1"/>
          </p:cNvSpPr>
          <p:nvPr>
            <p:ph idx="1"/>
          </p:nvPr>
        </p:nvSpPr>
        <p:spPr/>
        <p:txBody>
          <a:bodyPr/>
          <a:lstStyle/>
          <a:p>
            <a:r>
              <a:rPr lang="en-IN" dirty="0" err="1"/>
              <a:t>const</a:t>
            </a:r>
            <a:r>
              <a:rPr lang="en-IN" dirty="0"/>
              <a:t> example = "JSX"</a:t>
            </a:r>
          </a:p>
          <a:p>
            <a:r>
              <a:rPr lang="en-IN" dirty="0" err="1"/>
              <a:t>const</a:t>
            </a:r>
            <a:r>
              <a:rPr lang="en-IN" dirty="0"/>
              <a:t> </a:t>
            </a:r>
            <a:r>
              <a:rPr lang="en-IN" dirty="0" err="1"/>
              <a:t>ele</a:t>
            </a:r>
            <a:r>
              <a:rPr lang="en-IN" dirty="0"/>
              <a:t> = &lt;div&gt;This component uses {example} &lt;/div&gt;</a:t>
            </a:r>
          </a:p>
        </p:txBody>
      </p:sp>
    </p:spTree>
    <p:extLst>
      <p:ext uri="{BB962C8B-B14F-4D97-AF65-F5344CB8AC3E}">
        <p14:creationId xmlns:p14="http://schemas.microsoft.com/office/powerpoint/2010/main" val="2118593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46D73-F10C-0C9E-86CB-90A05C20ECD8}"/>
              </a:ext>
            </a:extLst>
          </p:cNvPr>
          <p:cNvSpPr>
            <a:spLocks noGrp="1"/>
          </p:cNvSpPr>
          <p:nvPr>
            <p:ph type="title"/>
          </p:nvPr>
        </p:nvSpPr>
        <p:spPr/>
        <p:txBody>
          <a:bodyPr/>
          <a:lstStyle/>
          <a:p>
            <a:r>
              <a:rPr lang="en-US" dirty="0"/>
              <a:t>ReactJS Babel Introduction</a:t>
            </a:r>
            <a:br>
              <a:rPr lang="en-US" dirty="0"/>
            </a:br>
            <a:endParaRPr lang="en-IN" dirty="0"/>
          </a:p>
        </p:txBody>
      </p:sp>
      <p:sp>
        <p:nvSpPr>
          <p:cNvPr id="3" name="Content Placeholder 2">
            <a:extLst>
              <a:ext uri="{FF2B5EF4-FFF2-40B4-BE49-F238E27FC236}">
                <a16:creationId xmlns:a16="http://schemas.microsoft.com/office/drawing/2014/main" id="{58DBAE9F-00A3-0875-0CF7-0D01B05000E1}"/>
              </a:ext>
            </a:extLst>
          </p:cNvPr>
          <p:cNvSpPr>
            <a:spLocks noGrp="1"/>
          </p:cNvSpPr>
          <p:nvPr>
            <p:ph idx="1"/>
          </p:nvPr>
        </p:nvSpPr>
        <p:spPr/>
        <p:txBody>
          <a:bodyPr>
            <a:normAutofit fontScale="92500"/>
          </a:bodyPr>
          <a:lstStyle/>
          <a:p>
            <a:r>
              <a:rPr lang="en-US" dirty="0"/>
              <a:t>What is babel?</a:t>
            </a:r>
          </a:p>
          <a:p>
            <a:r>
              <a:rPr lang="en-US" dirty="0"/>
              <a:t>Babel is a very famous </a:t>
            </a:r>
            <a:r>
              <a:rPr lang="en-US" dirty="0" err="1"/>
              <a:t>transpiler</a:t>
            </a:r>
            <a:r>
              <a:rPr lang="en-US" dirty="0"/>
              <a:t> that basically allows us to use future JavaScript in today’s browsers. In simple words, it can convert the latest version of JavaScript code into the one that the browser understands. </a:t>
            </a:r>
            <a:r>
              <a:rPr lang="en-US" dirty="0" err="1"/>
              <a:t>Transpiler</a:t>
            </a:r>
            <a:r>
              <a:rPr lang="en-US" dirty="0"/>
              <a:t> is a tool that is used to convert source code into another source code that is of the same level. The latest standard version that JavaScript follows is ES2020 which is not fully supported by all browsers hence we make use of a tool such as ‘babel’ so that we can convert it into the code that today’s browser understands.</a:t>
            </a:r>
          </a:p>
          <a:p>
            <a:endParaRPr lang="en-US" dirty="0"/>
          </a:p>
          <a:p>
            <a:endParaRPr lang="en-IN" dirty="0"/>
          </a:p>
        </p:txBody>
      </p:sp>
    </p:spTree>
    <p:extLst>
      <p:ext uri="{BB962C8B-B14F-4D97-AF65-F5344CB8AC3E}">
        <p14:creationId xmlns:p14="http://schemas.microsoft.com/office/powerpoint/2010/main" val="4030774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731E6-31C0-9635-1B48-FE2A7FD26A6B}"/>
              </a:ext>
            </a:extLst>
          </p:cNvPr>
          <p:cNvSpPr>
            <a:spLocks noGrp="1"/>
          </p:cNvSpPr>
          <p:nvPr>
            <p:ph type="title"/>
          </p:nvPr>
        </p:nvSpPr>
        <p:spPr/>
        <p:txBody>
          <a:bodyPr/>
          <a:lstStyle/>
          <a:p>
            <a:r>
              <a:rPr lang="en-US" dirty="0"/>
              <a:t>Using Babel with React</a:t>
            </a:r>
            <a:br>
              <a:rPr lang="en-US" dirty="0"/>
            </a:br>
            <a:endParaRPr lang="en-IN" dirty="0"/>
          </a:p>
        </p:txBody>
      </p:sp>
      <p:sp>
        <p:nvSpPr>
          <p:cNvPr id="3" name="Content Placeholder 2">
            <a:extLst>
              <a:ext uri="{FF2B5EF4-FFF2-40B4-BE49-F238E27FC236}">
                <a16:creationId xmlns:a16="http://schemas.microsoft.com/office/drawing/2014/main" id="{732AC9EC-59F3-5F0D-22A4-D7F3F9F5F4A5}"/>
              </a:ext>
            </a:extLst>
          </p:cNvPr>
          <p:cNvSpPr>
            <a:spLocks noGrp="1"/>
          </p:cNvSpPr>
          <p:nvPr>
            <p:ph idx="1"/>
          </p:nvPr>
        </p:nvSpPr>
        <p:spPr/>
        <p:txBody>
          <a:bodyPr/>
          <a:lstStyle/>
          <a:p>
            <a:r>
              <a:rPr lang="en-US" dirty="0"/>
              <a:t>We use Babel with React to </a:t>
            </a:r>
            <a:r>
              <a:rPr lang="en-US" dirty="0" err="1"/>
              <a:t>transpile</a:t>
            </a:r>
            <a:r>
              <a:rPr lang="en-US" dirty="0"/>
              <a:t> the JSX code into simple React functions that can be understood by browsers. Using this way we can assure that our JSX code can work in almost any browser. This combination is widely used in modern-day web development.</a:t>
            </a:r>
            <a:endParaRPr lang="en-IN" dirty="0"/>
          </a:p>
        </p:txBody>
      </p:sp>
    </p:spTree>
    <p:extLst>
      <p:ext uri="{BB962C8B-B14F-4D97-AF65-F5344CB8AC3E}">
        <p14:creationId xmlns:p14="http://schemas.microsoft.com/office/powerpoint/2010/main" val="3901943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731E6-31C0-9635-1B48-FE2A7FD26A6B}"/>
              </a:ext>
            </a:extLst>
          </p:cNvPr>
          <p:cNvSpPr>
            <a:spLocks noGrp="1"/>
          </p:cNvSpPr>
          <p:nvPr>
            <p:ph type="title"/>
          </p:nvPr>
        </p:nvSpPr>
        <p:spPr/>
        <p:txBody>
          <a:bodyPr/>
          <a:lstStyle/>
          <a:p>
            <a:r>
              <a:rPr lang="en-US" dirty="0"/>
              <a:t>ReactJS Virtual DOM</a:t>
            </a:r>
            <a:br>
              <a:rPr lang="en-US" dirty="0"/>
            </a:br>
            <a:endParaRPr lang="en-IN" dirty="0"/>
          </a:p>
        </p:txBody>
      </p:sp>
      <p:sp>
        <p:nvSpPr>
          <p:cNvPr id="3" name="Content Placeholder 2">
            <a:extLst>
              <a:ext uri="{FF2B5EF4-FFF2-40B4-BE49-F238E27FC236}">
                <a16:creationId xmlns:a16="http://schemas.microsoft.com/office/drawing/2014/main" id="{732AC9EC-59F3-5F0D-22A4-D7F3F9F5F4A5}"/>
              </a:ext>
            </a:extLst>
          </p:cNvPr>
          <p:cNvSpPr>
            <a:spLocks noGrp="1"/>
          </p:cNvSpPr>
          <p:nvPr>
            <p:ph idx="1"/>
          </p:nvPr>
        </p:nvSpPr>
        <p:spPr/>
        <p:txBody>
          <a:bodyPr/>
          <a:lstStyle/>
          <a:p>
            <a:r>
              <a:rPr lang="en-US" dirty="0"/>
              <a:t>React JS Virtual DOM is an in-memory representation of the DOM. DOM refers to the Document Object Model that represents the content of XML or HTML documents as a tree structure so that the programs can be read, accessed and changed in the document structure, style, and content.</a:t>
            </a:r>
            <a:endParaRPr lang="en-IN" dirty="0"/>
          </a:p>
        </p:txBody>
      </p:sp>
    </p:spTree>
    <p:extLst>
      <p:ext uri="{BB962C8B-B14F-4D97-AF65-F5344CB8AC3E}">
        <p14:creationId xmlns:p14="http://schemas.microsoft.com/office/powerpoint/2010/main" val="2073341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3FBD7-5A1D-8AAD-5A57-3CE01CCD490B}"/>
              </a:ext>
            </a:extLst>
          </p:cNvPr>
          <p:cNvSpPr>
            <a:spLocks noGrp="1"/>
          </p:cNvSpPr>
          <p:nvPr>
            <p:ph type="title"/>
          </p:nvPr>
        </p:nvSpPr>
        <p:spPr/>
        <p:txBody>
          <a:bodyPr/>
          <a:lstStyle/>
          <a:p>
            <a:r>
              <a:rPr lang="en-US" dirty="0"/>
              <a:t>What is DOM ?</a:t>
            </a:r>
            <a:br>
              <a:rPr lang="en-US" dirty="0"/>
            </a:br>
            <a:endParaRPr lang="en-IN" dirty="0"/>
          </a:p>
        </p:txBody>
      </p:sp>
      <p:sp>
        <p:nvSpPr>
          <p:cNvPr id="3" name="Content Placeholder 2">
            <a:extLst>
              <a:ext uri="{FF2B5EF4-FFF2-40B4-BE49-F238E27FC236}">
                <a16:creationId xmlns:a16="http://schemas.microsoft.com/office/drawing/2014/main" id="{DD57CFD0-E7A5-6C3D-2974-C96125949DFB}"/>
              </a:ext>
            </a:extLst>
          </p:cNvPr>
          <p:cNvSpPr>
            <a:spLocks noGrp="1"/>
          </p:cNvSpPr>
          <p:nvPr>
            <p:ph idx="1"/>
          </p:nvPr>
        </p:nvSpPr>
        <p:spPr/>
        <p:txBody>
          <a:bodyPr>
            <a:normAutofit lnSpcReduction="10000"/>
          </a:bodyPr>
          <a:lstStyle/>
          <a:p>
            <a:r>
              <a:rPr lang="en-US" dirty="0"/>
              <a:t>DOM stands for ‘Document Object Model’. In simple terms, it is a structured representation of the HTML elements that are present in a webpage or web app. DOM represents the entire UI of your application. The DOM is represented as a tree data structure. It contains a node for each UI element present in the web document. It is very useful as it allows web developers to modify content through JavaScript, also it being in structured format helps a lot as we can choose specific targets and all the code becomes much easier to work with.</a:t>
            </a:r>
          </a:p>
          <a:p>
            <a:endParaRPr lang="en-IN" dirty="0"/>
          </a:p>
        </p:txBody>
      </p:sp>
    </p:spTree>
    <p:extLst>
      <p:ext uri="{BB962C8B-B14F-4D97-AF65-F5344CB8AC3E}">
        <p14:creationId xmlns:p14="http://schemas.microsoft.com/office/powerpoint/2010/main" val="4159249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2558-59D3-BAB7-1794-A5833D609FBB}"/>
              </a:ext>
            </a:extLst>
          </p:cNvPr>
          <p:cNvSpPr>
            <a:spLocks noGrp="1"/>
          </p:cNvSpPr>
          <p:nvPr>
            <p:ph type="title"/>
          </p:nvPr>
        </p:nvSpPr>
        <p:spPr/>
        <p:txBody>
          <a:bodyPr/>
          <a:lstStyle/>
          <a:p>
            <a:r>
              <a:rPr lang="en-US" dirty="0"/>
              <a:t>Disadvantages of real DOM :</a:t>
            </a:r>
            <a:br>
              <a:rPr lang="en-US" dirty="0"/>
            </a:br>
            <a:endParaRPr lang="en-IN" dirty="0"/>
          </a:p>
        </p:txBody>
      </p:sp>
      <p:sp>
        <p:nvSpPr>
          <p:cNvPr id="3" name="Content Placeholder 2">
            <a:extLst>
              <a:ext uri="{FF2B5EF4-FFF2-40B4-BE49-F238E27FC236}">
                <a16:creationId xmlns:a16="http://schemas.microsoft.com/office/drawing/2014/main" id="{26BB43E1-0956-FCC5-C7BD-22F572EFA075}"/>
              </a:ext>
            </a:extLst>
          </p:cNvPr>
          <p:cNvSpPr>
            <a:spLocks noGrp="1"/>
          </p:cNvSpPr>
          <p:nvPr>
            <p:ph idx="1"/>
          </p:nvPr>
        </p:nvSpPr>
        <p:spPr/>
        <p:txBody>
          <a:bodyPr/>
          <a:lstStyle/>
          <a:p>
            <a:r>
              <a:rPr lang="en-US" dirty="0"/>
              <a:t>Every time the DOM gets updated, the updated element and its children have to be rendered again to update the UI of our page. For this, each time there is a component update, the DOM needs to be updated and the UI components have to be re-rendered.</a:t>
            </a:r>
          </a:p>
          <a:p>
            <a:endParaRPr lang="en-IN" dirty="0"/>
          </a:p>
        </p:txBody>
      </p:sp>
    </p:spTree>
    <p:extLst>
      <p:ext uri="{BB962C8B-B14F-4D97-AF65-F5344CB8AC3E}">
        <p14:creationId xmlns:p14="http://schemas.microsoft.com/office/powerpoint/2010/main" val="4083359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731E6-31C0-9635-1B48-FE2A7FD26A6B}"/>
              </a:ext>
            </a:extLst>
          </p:cNvPr>
          <p:cNvSpPr>
            <a:spLocks noGrp="1"/>
          </p:cNvSpPr>
          <p:nvPr>
            <p:ph type="title"/>
          </p:nvPr>
        </p:nvSpPr>
        <p:spPr/>
        <p:txBody>
          <a:bodyPr/>
          <a:lstStyle/>
          <a:p>
            <a:r>
              <a:rPr lang="en-US" dirty="0"/>
              <a:t>Pre-requisite for ReactJS</a:t>
            </a:r>
            <a:br>
              <a:rPr lang="en-US" dirty="0"/>
            </a:br>
            <a:endParaRPr lang="en-IN" dirty="0"/>
          </a:p>
        </p:txBody>
      </p:sp>
      <p:sp>
        <p:nvSpPr>
          <p:cNvPr id="3" name="Content Placeholder 2">
            <a:extLst>
              <a:ext uri="{FF2B5EF4-FFF2-40B4-BE49-F238E27FC236}">
                <a16:creationId xmlns:a16="http://schemas.microsoft.com/office/drawing/2014/main" id="{732AC9EC-59F3-5F0D-22A4-D7F3F9F5F4A5}"/>
              </a:ext>
            </a:extLst>
          </p:cNvPr>
          <p:cNvSpPr>
            <a:spLocks noGrp="1"/>
          </p:cNvSpPr>
          <p:nvPr>
            <p:ph idx="1"/>
          </p:nvPr>
        </p:nvSpPr>
        <p:spPr/>
        <p:txBody>
          <a:bodyPr>
            <a:normAutofit fontScale="85000" lnSpcReduction="20000"/>
          </a:bodyPr>
          <a:lstStyle/>
          <a:p>
            <a:r>
              <a:rPr lang="en-US" dirty="0"/>
              <a:t>NodeJS and NPM</a:t>
            </a:r>
          </a:p>
          <a:p>
            <a:r>
              <a:rPr lang="en-US" dirty="0"/>
              <a:t>React and React DOM</a:t>
            </a:r>
          </a:p>
          <a:p>
            <a:r>
              <a:rPr lang="en-US" dirty="0"/>
              <a:t>Webpack</a:t>
            </a:r>
          </a:p>
          <a:p>
            <a:r>
              <a:rPr lang="en-US" dirty="0"/>
              <a:t>Babel</a:t>
            </a:r>
          </a:p>
          <a:p>
            <a:r>
              <a:rPr lang="en-IN" dirty="0"/>
              <a:t>HTML and CSS</a:t>
            </a:r>
          </a:p>
          <a:p>
            <a:r>
              <a:rPr lang="en-IN" dirty="0"/>
              <a:t>JavaScript and ES6</a:t>
            </a:r>
          </a:p>
          <a:p>
            <a:r>
              <a:rPr lang="en-IN" dirty="0"/>
              <a:t>JSX (</a:t>
            </a:r>
            <a:r>
              <a:rPr lang="en-IN" dirty="0" err="1"/>
              <a:t>Javascript</a:t>
            </a:r>
            <a:r>
              <a:rPr lang="en-IN" dirty="0"/>
              <a:t> XML) &amp; Babel</a:t>
            </a:r>
          </a:p>
          <a:p>
            <a:r>
              <a:rPr lang="en-IN" dirty="0"/>
              <a:t>Git and CLI (Command Line Interface).</a:t>
            </a:r>
          </a:p>
          <a:p>
            <a:endParaRPr lang="en-IN" dirty="0"/>
          </a:p>
        </p:txBody>
      </p:sp>
    </p:spTree>
    <p:extLst>
      <p:ext uri="{BB962C8B-B14F-4D97-AF65-F5344CB8AC3E}">
        <p14:creationId xmlns:p14="http://schemas.microsoft.com/office/powerpoint/2010/main" val="1230454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0277-EB78-444B-9F8A-3605008E5A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014242-3129-A5DC-86F7-1D5BF79742D3}"/>
              </a:ext>
            </a:extLst>
          </p:cNvPr>
          <p:cNvSpPr>
            <a:spLocks noGrp="1"/>
          </p:cNvSpPr>
          <p:nvPr>
            <p:ph idx="1"/>
          </p:nvPr>
        </p:nvSpPr>
        <p:spPr/>
        <p:txBody>
          <a:bodyPr>
            <a:normAutofit fontScale="62500" lnSpcReduction="20000"/>
          </a:bodyPr>
          <a:lstStyle/>
          <a:p>
            <a:r>
              <a:rPr lang="en-US" dirty="0"/>
              <a:t>When writing the above code in the console or in the JavaScript file, these things happen: </a:t>
            </a:r>
          </a:p>
          <a:p>
            <a:endParaRPr lang="en-US" dirty="0"/>
          </a:p>
          <a:p>
            <a:r>
              <a:rPr lang="en-US" dirty="0"/>
              <a:t>The browser parses the HTML to find the node with this id.</a:t>
            </a:r>
          </a:p>
          <a:p>
            <a:r>
              <a:rPr lang="en-US" dirty="0"/>
              <a:t>It removes the child element of this specific element.</a:t>
            </a:r>
          </a:p>
          <a:p>
            <a:r>
              <a:rPr lang="en-US" dirty="0"/>
              <a:t>Updates the element(DOM) with the ‘updated value’.</a:t>
            </a:r>
          </a:p>
          <a:p>
            <a:r>
              <a:rPr lang="en-US" dirty="0"/>
              <a:t>Recalculates the CSS for the parent and child nodes.</a:t>
            </a:r>
          </a:p>
          <a:p>
            <a:r>
              <a:rPr lang="en-US" dirty="0"/>
              <a:t>Update the layout.</a:t>
            </a:r>
          </a:p>
          <a:p>
            <a:r>
              <a:rPr lang="en-US" dirty="0"/>
              <a:t>Finally, traverse the tree and paint it on the screen(browser) display.</a:t>
            </a:r>
          </a:p>
          <a:p>
            <a:r>
              <a:rPr lang="en-US" dirty="0"/>
              <a:t>Recalculating the CSS and changing the layouts involves complex algorithms, and they do affect the performance. So React has a different approach to dealing with this, as it makes use of something known as Virtual DOM.</a:t>
            </a:r>
            <a:endParaRPr lang="en-IN" dirty="0"/>
          </a:p>
        </p:txBody>
      </p:sp>
    </p:spTree>
    <p:extLst>
      <p:ext uri="{BB962C8B-B14F-4D97-AF65-F5344CB8AC3E}">
        <p14:creationId xmlns:p14="http://schemas.microsoft.com/office/powerpoint/2010/main" val="1446200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2F8C-F0DD-D8C4-D7C1-9D537772D35F}"/>
              </a:ext>
            </a:extLst>
          </p:cNvPr>
          <p:cNvSpPr>
            <a:spLocks noGrp="1"/>
          </p:cNvSpPr>
          <p:nvPr>
            <p:ph type="title"/>
          </p:nvPr>
        </p:nvSpPr>
        <p:spPr/>
        <p:txBody>
          <a:bodyPr/>
          <a:lstStyle/>
          <a:p>
            <a:r>
              <a:rPr lang="en-US" dirty="0"/>
              <a:t>Virtual DOM</a:t>
            </a:r>
            <a:br>
              <a:rPr lang="en-US" dirty="0"/>
            </a:br>
            <a:endParaRPr lang="en-IN" dirty="0"/>
          </a:p>
        </p:txBody>
      </p:sp>
      <p:sp>
        <p:nvSpPr>
          <p:cNvPr id="3" name="Content Placeholder 2">
            <a:extLst>
              <a:ext uri="{FF2B5EF4-FFF2-40B4-BE49-F238E27FC236}">
                <a16:creationId xmlns:a16="http://schemas.microsoft.com/office/drawing/2014/main" id="{F3AC1F5D-74DD-2FFE-E298-F42ED5B49C06}"/>
              </a:ext>
            </a:extLst>
          </p:cNvPr>
          <p:cNvSpPr>
            <a:spLocks noGrp="1"/>
          </p:cNvSpPr>
          <p:nvPr>
            <p:ph idx="1"/>
          </p:nvPr>
        </p:nvSpPr>
        <p:spPr/>
        <p:txBody>
          <a:bodyPr/>
          <a:lstStyle/>
          <a:p>
            <a:r>
              <a:rPr lang="en-US" dirty="0"/>
              <a:t>React uses Virtual DOM exists which is like a lightweight copy of the actual DOM(a virtual representation of the DOM). So for every object that exists in the original DOM, there is an object for that in React Virtual DOM. It is exactly the same, but it does not have the power to directly change the layout of the document. </a:t>
            </a:r>
            <a:endParaRPr lang="en-IN" dirty="0"/>
          </a:p>
        </p:txBody>
      </p:sp>
    </p:spTree>
    <p:extLst>
      <p:ext uri="{BB962C8B-B14F-4D97-AF65-F5344CB8AC3E}">
        <p14:creationId xmlns:p14="http://schemas.microsoft.com/office/powerpoint/2010/main" val="2173934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2F8C-F0DD-D8C4-D7C1-9D537772D3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AC1F5D-74DD-2FFE-E298-F42ED5B49C06}"/>
              </a:ext>
            </a:extLst>
          </p:cNvPr>
          <p:cNvSpPr>
            <a:spLocks noGrp="1"/>
          </p:cNvSpPr>
          <p:nvPr>
            <p:ph idx="1"/>
          </p:nvPr>
        </p:nvSpPr>
        <p:spPr/>
        <p:txBody>
          <a:bodyPr>
            <a:normAutofit fontScale="70000" lnSpcReduction="20000"/>
          </a:bodyPr>
          <a:lstStyle/>
          <a:p>
            <a:r>
              <a:rPr lang="en-US" dirty="0"/>
              <a:t>Manipulating DOM is slow, but manipulating Virtual DOM is fast as nothing gets drawn on the screen. So each time there is a change in the state of our application, the virtual DOM gets updated first instead of the real DOM. </a:t>
            </a:r>
          </a:p>
          <a:p>
            <a:endParaRPr lang="en-US" dirty="0"/>
          </a:p>
          <a:p>
            <a:r>
              <a:rPr lang="en-US" dirty="0"/>
              <a:t>How does virtual DOM actually make things faster?</a:t>
            </a:r>
          </a:p>
          <a:p>
            <a:r>
              <a:rPr lang="en-US" dirty="0"/>
              <a:t>When anything new is added to the application, a virtual DOM is created and it is represented as a tree. Each element in the application is a node in this tree. So, whenever there is a change in the state of any element, a new Virtual DOM tree is created. This new Virtual DOM tree is then compared with the previous Virtual DOM tree and make a note of the changes. After this, it finds the best possible ways to make these changes to the real DOM. Now only the updated elements will get rendered on the page again.</a:t>
            </a:r>
            <a:endParaRPr lang="en-IN" dirty="0"/>
          </a:p>
        </p:txBody>
      </p:sp>
    </p:spTree>
    <p:extLst>
      <p:ext uri="{BB962C8B-B14F-4D97-AF65-F5344CB8AC3E}">
        <p14:creationId xmlns:p14="http://schemas.microsoft.com/office/powerpoint/2010/main" val="3991150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2F8C-F0DD-D8C4-D7C1-9D537772D35F}"/>
              </a:ext>
            </a:extLst>
          </p:cNvPr>
          <p:cNvSpPr>
            <a:spLocks noGrp="1"/>
          </p:cNvSpPr>
          <p:nvPr>
            <p:ph type="title"/>
          </p:nvPr>
        </p:nvSpPr>
        <p:spPr/>
        <p:txBody>
          <a:bodyPr/>
          <a:lstStyle/>
          <a:p>
            <a:r>
              <a:rPr lang="en-US" dirty="0"/>
              <a:t>How virtual DOM Helps React?</a:t>
            </a:r>
            <a:br>
              <a:rPr lang="en-US" dirty="0"/>
            </a:br>
            <a:endParaRPr lang="en-IN" dirty="0"/>
          </a:p>
        </p:txBody>
      </p:sp>
      <p:sp>
        <p:nvSpPr>
          <p:cNvPr id="3" name="Content Placeholder 2">
            <a:extLst>
              <a:ext uri="{FF2B5EF4-FFF2-40B4-BE49-F238E27FC236}">
                <a16:creationId xmlns:a16="http://schemas.microsoft.com/office/drawing/2014/main" id="{F3AC1F5D-74DD-2FFE-E298-F42ED5B49C06}"/>
              </a:ext>
            </a:extLst>
          </p:cNvPr>
          <p:cNvSpPr>
            <a:spLocks noGrp="1"/>
          </p:cNvSpPr>
          <p:nvPr>
            <p:ph idx="1"/>
          </p:nvPr>
        </p:nvSpPr>
        <p:spPr/>
        <p:txBody>
          <a:bodyPr>
            <a:normAutofit fontScale="77500" lnSpcReduction="20000"/>
          </a:bodyPr>
          <a:lstStyle/>
          <a:p>
            <a:r>
              <a:rPr lang="en-US" dirty="0"/>
              <a:t>In React, everything is treated as a component be it a functional component or class component. A component can contain a state. Whenever the state of any component is changed react updates its Virtual DOM tree. Though it may sound like it is ineffective the cost is not much significant as updating the virtual DOM doesn’t take much time. </a:t>
            </a:r>
          </a:p>
          <a:p>
            <a:endParaRPr lang="en-US" dirty="0"/>
          </a:p>
          <a:p>
            <a:r>
              <a:rPr lang="en-US" dirty="0"/>
              <a:t>React maintains two Virtual DOM at each time, one contains the updated Virtual DOM and one which is just the pre-update version of this updated Virtual DOM. Now it compares the pre-update version with the updated Virtual DOM and figures out what exactly has changed in the DOM like which components have been changed. This process of comparing the current Virtual DOM tree with the previous one is known as ‘diffing’. Once React finds out what exactly has changed then it updates those objects only, on real DOM. </a:t>
            </a:r>
            <a:endParaRPr lang="en-IN" dirty="0"/>
          </a:p>
        </p:txBody>
      </p:sp>
    </p:spTree>
    <p:extLst>
      <p:ext uri="{BB962C8B-B14F-4D97-AF65-F5344CB8AC3E}">
        <p14:creationId xmlns:p14="http://schemas.microsoft.com/office/powerpoint/2010/main" val="685218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2F8C-F0DD-D8C4-D7C1-9D537772D3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AC1F5D-74DD-2FFE-E298-F42ED5B49C06}"/>
              </a:ext>
            </a:extLst>
          </p:cNvPr>
          <p:cNvSpPr>
            <a:spLocks noGrp="1"/>
          </p:cNvSpPr>
          <p:nvPr>
            <p:ph idx="1"/>
          </p:nvPr>
        </p:nvSpPr>
        <p:spPr/>
        <p:txBody>
          <a:bodyPr>
            <a:normAutofit fontScale="77500" lnSpcReduction="20000"/>
          </a:bodyPr>
          <a:lstStyle/>
          <a:p>
            <a:r>
              <a:rPr lang="en-US" dirty="0"/>
              <a:t>React uses something called batch updates to update the real DOM. It just means that the changes to the real DOM are sent in batches instead of sending any update for a single change in the state of a component. </a:t>
            </a:r>
          </a:p>
          <a:p>
            <a:endParaRPr lang="en-US" dirty="0"/>
          </a:p>
          <a:p>
            <a:r>
              <a:rPr lang="en-US" dirty="0"/>
              <a:t>We have seen that the re-rendering of the UI is the most expensive part and React manages to do this most efficiently by ensuring that the Real DOM receives batch updates to re-render the UI. This entire process of transforming changes to the real DOM is called Reconciliation.</a:t>
            </a:r>
          </a:p>
          <a:p>
            <a:endParaRPr lang="en-US" dirty="0"/>
          </a:p>
          <a:p>
            <a:r>
              <a:rPr lang="en-US" dirty="0"/>
              <a:t>This significantly improves the performance and is the main reason why React and its Virtual DOM are much loved by developers all around.</a:t>
            </a:r>
            <a:endParaRPr lang="en-IN" dirty="0"/>
          </a:p>
        </p:txBody>
      </p:sp>
    </p:spTree>
    <p:extLst>
      <p:ext uri="{BB962C8B-B14F-4D97-AF65-F5344CB8AC3E}">
        <p14:creationId xmlns:p14="http://schemas.microsoft.com/office/powerpoint/2010/main" val="1220719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2F8C-F0DD-D8C4-D7C1-9D537772D35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09F1397-7FEA-3BF5-F00A-735357943BE6}"/>
              </a:ext>
            </a:extLst>
          </p:cNvPr>
          <p:cNvPicPr>
            <a:picLocks noGrp="1" noChangeAspect="1"/>
          </p:cNvPicPr>
          <p:nvPr>
            <p:ph idx="1"/>
          </p:nvPr>
        </p:nvPicPr>
        <p:blipFill>
          <a:blip r:embed="rId2"/>
          <a:stretch>
            <a:fillRect/>
          </a:stretch>
        </p:blipFill>
        <p:spPr>
          <a:xfrm>
            <a:off x="1987364" y="618518"/>
            <a:ext cx="7428099" cy="5960681"/>
          </a:xfrm>
        </p:spPr>
      </p:pic>
    </p:spTree>
    <p:extLst>
      <p:ext uri="{BB962C8B-B14F-4D97-AF65-F5344CB8AC3E}">
        <p14:creationId xmlns:p14="http://schemas.microsoft.com/office/powerpoint/2010/main" val="3883010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2F8C-F0DD-D8C4-D7C1-9D537772D35F}"/>
              </a:ext>
            </a:extLst>
          </p:cNvPr>
          <p:cNvSpPr>
            <a:spLocks noGrp="1"/>
          </p:cNvSpPr>
          <p:nvPr>
            <p:ph type="title"/>
          </p:nvPr>
        </p:nvSpPr>
        <p:spPr/>
        <p:txBody>
          <a:bodyPr/>
          <a:lstStyle/>
          <a:p>
            <a:r>
              <a:rPr lang="en-US" dirty="0"/>
              <a:t>React JS </a:t>
            </a:r>
            <a:r>
              <a:rPr lang="en-US" dirty="0" err="1"/>
              <a:t>ReactDOM</a:t>
            </a:r>
            <a:br>
              <a:rPr lang="en-US" dirty="0"/>
            </a:br>
            <a:endParaRPr lang="en-IN" dirty="0"/>
          </a:p>
        </p:txBody>
      </p:sp>
      <p:sp>
        <p:nvSpPr>
          <p:cNvPr id="3" name="Content Placeholder 2">
            <a:extLst>
              <a:ext uri="{FF2B5EF4-FFF2-40B4-BE49-F238E27FC236}">
                <a16:creationId xmlns:a16="http://schemas.microsoft.com/office/drawing/2014/main" id="{F3AC1F5D-74DD-2FFE-E298-F42ED5B49C06}"/>
              </a:ext>
            </a:extLst>
          </p:cNvPr>
          <p:cNvSpPr>
            <a:spLocks noGrp="1"/>
          </p:cNvSpPr>
          <p:nvPr>
            <p:ph idx="1"/>
          </p:nvPr>
        </p:nvSpPr>
        <p:spPr/>
        <p:txBody>
          <a:bodyPr>
            <a:normAutofit fontScale="62500" lnSpcReduction="20000"/>
          </a:bodyPr>
          <a:lstStyle/>
          <a:p>
            <a:r>
              <a:rPr lang="en-US" dirty="0"/>
              <a:t>React JS </a:t>
            </a:r>
            <a:r>
              <a:rPr lang="en-US" dirty="0" err="1"/>
              <a:t>ReactDOM</a:t>
            </a:r>
            <a:r>
              <a:rPr lang="en-US" dirty="0"/>
              <a:t> or react-</a:t>
            </a:r>
            <a:r>
              <a:rPr lang="en-US" dirty="0" err="1"/>
              <a:t>dom</a:t>
            </a:r>
            <a:r>
              <a:rPr lang="en-US" dirty="0"/>
              <a:t> is the most widely used package of React. React provides the developers with a package react-</a:t>
            </a:r>
            <a:r>
              <a:rPr lang="en-US" dirty="0" err="1"/>
              <a:t>dom</a:t>
            </a:r>
            <a:r>
              <a:rPr lang="en-US" dirty="0"/>
              <a:t> to access and modify the DOM. Let’s see in brief what is the need to have the package. </a:t>
            </a:r>
          </a:p>
          <a:p>
            <a:r>
              <a:rPr lang="en-US" dirty="0"/>
              <a:t>What is </a:t>
            </a:r>
            <a:r>
              <a:rPr lang="en-US" dirty="0" err="1"/>
              <a:t>ReactDOM</a:t>
            </a:r>
            <a:r>
              <a:rPr lang="en-US" dirty="0"/>
              <a:t> ? </a:t>
            </a:r>
          </a:p>
          <a:p>
            <a:r>
              <a:rPr lang="en-US" dirty="0" err="1"/>
              <a:t>ReactDOM</a:t>
            </a:r>
            <a:r>
              <a:rPr lang="en-US" dirty="0"/>
              <a:t> is a package in React that provides DOM-specific methods that can be used at the top level of a web app to enable an efficient way of managing DOM elements of the web page. </a:t>
            </a:r>
            <a:r>
              <a:rPr lang="en-US" dirty="0" err="1"/>
              <a:t>ReactDOM</a:t>
            </a:r>
            <a:r>
              <a:rPr lang="en-US" dirty="0"/>
              <a:t> provides the developers with an API containing the various methods to manipulate DOM. </a:t>
            </a:r>
          </a:p>
          <a:p>
            <a:endParaRPr lang="en-US" dirty="0"/>
          </a:p>
          <a:p>
            <a:r>
              <a:rPr lang="en-US" dirty="0"/>
              <a:t>How to use </a:t>
            </a:r>
            <a:r>
              <a:rPr lang="en-US" dirty="0" err="1"/>
              <a:t>ReactDOM</a:t>
            </a:r>
            <a:r>
              <a:rPr lang="en-US" dirty="0"/>
              <a:t> ?</a:t>
            </a:r>
          </a:p>
          <a:p>
            <a:r>
              <a:rPr lang="en-US" dirty="0"/>
              <a:t>To use the </a:t>
            </a:r>
            <a:r>
              <a:rPr lang="en-US" dirty="0" err="1"/>
              <a:t>ReactDOM</a:t>
            </a:r>
            <a:r>
              <a:rPr lang="en-US" dirty="0"/>
              <a:t> in any React web app we must first install the react-</a:t>
            </a:r>
            <a:r>
              <a:rPr lang="en-US" dirty="0" err="1"/>
              <a:t>dom</a:t>
            </a:r>
            <a:r>
              <a:rPr lang="en-US" dirty="0"/>
              <a:t> package in our project. To install the react-</a:t>
            </a:r>
            <a:r>
              <a:rPr lang="en-US" dirty="0" err="1"/>
              <a:t>dom</a:t>
            </a:r>
            <a:r>
              <a:rPr lang="en-US" dirty="0"/>
              <a:t> package use the following command.</a:t>
            </a:r>
          </a:p>
          <a:p>
            <a:endParaRPr lang="en-IN" dirty="0"/>
          </a:p>
        </p:txBody>
      </p:sp>
    </p:spTree>
    <p:extLst>
      <p:ext uri="{BB962C8B-B14F-4D97-AF65-F5344CB8AC3E}">
        <p14:creationId xmlns:p14="http://schemas.microsoft.com/office/powerpoint/2010/main" val="1735948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2F8C-F0DD-D8C4-D7C1-9D537772D35F}"/>
              </a:ext>
            </a:extLst>
          </p:cNvPr>
          <p:cNvSpPr>
            <a:spLocks noGrp="1"/>
          </p:cNvSpPr>
          <p:nvPr>
            <p:ph type="title"/>
          </p:nvPr>
        </p:nvSpPr>
        <p:spPr/>
        <p:txBody>
          <a:bodyPr/>
          <a:lstStyle/>
          <a:p>
            <a:r>
              <a:rPr lang="en-US" dirty="0"/>
              <a:t>Important functions provided by </a:t>
            </a:r>
            <a:r>
              <a:rPr lang="en-US" dirty="0" err="1"/>
              <a:t>ReactDOM</a:t>
            </a:r>
            <a:br>
              <a:rPr lang="en-US" dirty="0"/>
            </a:br>
            <a:endParaRPr lang="en-IN" dirty="0"/>
          </a:p>
        </p:txBody>
      </p:sp>
      <p:sp>
        <p:nvSpPr>
          <p:cNvPr id="3" name="Content Placeholder 2">
            <a:extLst>
              <a:ext uri="{FF2B5EF4-FFF2-40B4-BE49-F238E27FC236}">
                <a16:creationId xmlns:a16="http://schemas.microsoft.com/office/drawing/2014/main" id="{F3AC1F5D-74DD-2FFE-E298-F42ED5B49C06}"/>
              </a:ext>
            </a:extLst>
          </p:cNvPr>
          <p:cNvSpPr>
            <a:spLocks noGrp="1"/>
          </p:cNvSpPr>
          <p:nvPr>
            <p:ph idx="1"/>
          </p:nvPr>
        </p:nvSpPr>
        <p:spPr/>
        <p:txBody>
          <a:bodyPr>
            <a:normAutofit fontScale="70000" lnSpcReduction="20000"/>
          </a:bodyPr>
          <a:lstStyle/>
          <a:p>
            <a:r>
              <a:rPr lang="en-US" dirty="0"/>
              <a:t>render(): This is one of the most important methods of </a:t>
            </a:r>
            <a:r>
              <a:rPr lang="en-US" dirty="0" err="1"/>
              <a:t>ReactDOM</a:t>
            </a:r>
            <a:r>
              <a:rPr lang="en-US" dirty="0"/>
              <a:t>. This function is used to render a single React Component or several Components wrapped together in a Component or a div element. </a:t>
            </a:r>
          </a:p>
          <a:p>
            <a:r>
              <a:rPr lang="en-US" dirty="0" err="1"/>
              <a:t>findDOMNode</a:t>
            </a:r>
            <a:r>
              <a:rPr lang="en-US" dirty="0"/>
              <a:t>(): This function is generally used to get the DOM node where a particular React component was rendered. This method is very less used like the following can be done by adding a ref attribute to each component itself.</a:t>
            </a:r>
          </a:p>
          <a:p>
            <a:r>
              <a:rPr lang="en-US" dirty="0" err="1"/>
              <a:t>unmountComponentAtNode</a:t>
            </a:r>
            <a:r>
              <a:rPr lang="en-US" dirty="0"/>
              <a:t>(): This function is used to unmount or remove the React Component that was rendered to a particular container.</a:t>
            </a:r>
          </a:p>
          <a:p>
            <a:r>
              <a:rPr lang="en-US" dirty="0"/>
              <a:t>hydrate(): This method is equivalent to the render() method but is implemented while using server-side rendering. </a:t>
            </a:r>
          </a:p>
          <a:p>
            <a:r>
              <a:rPr lang="en-US" dirty="0" err="1"/>
              <a:t>createPortal</a:t>
            </a:r>
            <a:r>
              <a:rPr lang="en-US" dirty="0"/>
              <a:t>(): It allow us to render a component into a DOM node that resides outside the current DOM hierarchy of the parent component. </a:t>
            </a:r>
            <a:endParaRPr lang="en-IN" dirty="0"/>
          </a:p>
        </p:txBody>
      </p:sp>
    </p:spTree>
    <p:extLst>
      <p:ext uri="{BB962C8B-B14F-4D97-AF65-F5344CB8AC3E}">
        <p14:creationId xmlns:p14="http://schemas.microsoft.com/office/powerpoint/2010/main" val="1916597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918D-8DBE-ABEA-3CD7-3D0E14585EE0}"/>
              </a:ext>
            </a:extLst>
          </p:cNvPr>
          <p:cNvSpPr>
            <a:spLocks noGrp="1"/>
          </p:cNvSpPr>
          <p:nvPr>
            <p:ph type="title"/>
          </p:nvPr>
        </p:nvSpPr>
        <p:spPr/>
        <p:txBody>
          <a:bodyPr/>
          <a:lstStyle/>
          <a:p>
            <a:r>
              <a:rPr lang="en-US" dirty="0"/>
              <a:t>React Lists</a:t>
            </a:r>
            <a:br>
              <a:rPr lang="en-US" dirty="0"/>
            </a:br>
            <a:endParaRPr lang="en-IN" dirty="0"/>
          </a:p>
        </p:txBody>
      </p:sp>
      <p:sp>
        <p:nvSpPr>
          <p:cNvPr id="3" name="Content Placeholder 2">
            <a:extLst>
              <a:ext uri="{FF2B5EF4-FFF2-40B4-BE49-F238E27FC236}">
                <a16:creationId xmlns:a16="http://schemas.microsoft.com/office/drawing/2014/main" id="{F4B66632-7D41-E4D0-0E78-F0A1B2712B19}"/>
              </a:ext>
            </a:extLst>
          </p:cNvPr>
          <p:cNvSpPr>
            <a:spLocks noGrp="1"/>
          </p:cNvSpPr>
          <p:nvPr>
            <p:ph idx="1"/>
          </p:nvPr>
        </p:nvSpPr>
        <p:spPr/>
        <p:txBody>
          <a:bodyPr/>
          <a:lstStyle/>
          <a:p>
            <a:r>
              <a:rPr lang="en-US" dirty="0"/>
              <a:t>Lists are very useful when it comes to developing the UI of any website. React Lists are mainly used for displaying menus on a website, for example, the navbar menu. In regular JavaScript, we can use arrays for creating lists. In React, rendering lists efficiently is critical for maintaining performance and ensuring a smooth user experience. React provides powerful tools to handle lists, allowing developers to create dynamic and responsive applications.</a:t>
            </a:r>
          </a:p>
          <a:p>
            <a:endParaRPr lang="en-IN" dirty="0"/>
          </a:p>
        </p:txBody>
      </p:sp>
    </p:spTree>
    <p:extLst>
      <p:ext uri="{BB962C8B-B14F-4D97-AF65-F5344CB8AC3E}">
        <p14:creationId xmlns:p14="http://schemas.microsoft.com/office/powerpoint/2010/main" val="1719614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918D-8DBE-ABEA-3CD7-3D0E14585E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B66632-7D41-E4D0-0E78-F0A1B2712B19}"/>
              </a:ext>
            </a:extLst>
          </p:cNvPr>
          <p:cNvSpPr>
            <a:spLocks noGrp="1"/>
          </p:cNvSpPr>
          <p:nvPr>
            <p:ph idx="1"/>
          </p:nvPr>
        </p:nvSpPr>
        <p:spPr/>
        <p:txBody>
          <a:bodyPr>
            <a:normAutofit fontScale="70000" lnSpcReduction="20000"/>
          </a:bodyPr>
          <a:lstStyle/>
          <a:p>
            <a:r>
              <a:rPr lang="en-US" dirty="0"/>
              <a:t>Rendering Lists with the map() Function</a:t>
            </a:r>
          </a:p>
          <a:p>
            <a:r>
              <a:rPr lang="en-US" dirty="0"/>
              <a:t>We can create lists in React just like we do in regular JavaScript i.e. by storing the list in an array. To traverse a list we will use the map() function. </a:t>
            </a:r>
          </a:p>
          <a:p>
            <a:r>
              <a:rPr lang="en-US" dirty="0"/>
              <a:t>Step 1: Create a list of elements in React in the form of an array and store it in a variable. We will render this list as an unordered list element in the browser.</a:t>
            </a:r>
          </a:p>
          <a:p>
            <a:endParaRPr lang="en-US" dirty="0"/>
          </a:p>
          <a:p>
            <a:r>
              <a:rPr lang="en-US" dirty="0"/>
              <a:t>Step 2: We will then traverse the list using the JavaScript map() function and update elements to be enclosed between &lt;li&gt; &lt;/li&gt; elements. </a:t>
            </a:r>
          </a:p>
          <a:p>
            <a:endParaRPr lang="en-US" dirty="0"/>
          </a:p>
          <a:p>
            <a:r>
              <a:rPr lang="en-US" dirty="0"/>
              <a:t>Step 3: Finally we will wrap this new list within &lt;</a:t>
            </a:r>
            <a:r>
              <a:rPr lang="en-US" dirty="0" err="1"/>
              <a:t>ul</a:t>
            </a:r>
            <a:r>
              <a:rPr lang="en-US" dirty="0"/>
              <a:t>&gt; &lt;/</a:t>
            </a:r>
            <a:r>
              <a:rPr lang="en-US" dirty="0" err="1"/>
              <a:t>ul</a:t>
            </a:r>
            <a:r>
              <a:rPr lang="en-US" dirty="0"/>
              <a:t>&gt; elements and render it to the DOM.</a:t>
            </a:r>
          </a:p>
          <a:p>
            <a:endParaRPr lang="en-IN" dirty="0"/>
          </a:p>
        </p:txBody>
      </p:sp>
    </p:spTree>
    <p:extLst>
      <p:ext uri="{BB962C8B-B14F-4D97-AF65-F5344CB8AC3E}">
        <p14:creationId xmlns:p14="http://schemas.microsoft.com/office/powerpoint/2010/main" val="1636220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D8D1B-E5B2-B7A7-FAB0-094422D5015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3DCCC76-6E26-9324-A363-0B88B3506AFE}"/>
              </a:ext>
            </a:extLst>
          </p:cNvPr>
          <p:cNvSpPr>
            <a:spLocks noGrp="1"/>
          </p:cNvSpPr>
          <p:nvPr>
            <p:ph idx="1"/>
          </p:nvPr>
        </p:nvSpPr>
        <p:spPr/>
        <p:txBody>
          <a:bodyPr>
            <a:normAutofit/>
          </a:bodyPr>
          <a:lstStyle/>
          <a:p>
            <a:r>
              <a:rPr lang="en-US" dirty="0"/>
              <a:t>ReactJS, also known as React, is a popular JavaScript library for building user interfaces. It is also referred to as a front-end JavaScript library. It was developed by Facebook and is widely used for creating dynamic and interactive web applications. In this article, we’ll explore the key concepts of React.</a:t>
            </a:r>
            <a:endParaRPr lang="en-IN" dirty="0"/>
          </a:p>
        </p:txBody>
      </p:sp>
    </p:spTree>
    <p:extLst>
      <p:ext uri="{BB962C8B-B14F-4D97-AF65-F5344CB8AC3E}">
        <p14:creationId xmlns:p14="http://schemas.microsoft.com/office/powerpoint/2010/main" val="4008189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918D-8DBE-ABEA-3CD7-3D0E14585EE0}"/>
              </a:ext>
            </a:extLst>
          </p:cNvPr>
          <p:cNvSpPr>
            <a:spLocks noGrp="1"/>
          </p:cNvSpPr>
          <p:nvPr>
            <p:ph type="title"/>
          </p:nvPr>
        </p:nvSpPr>
        <p:spPr/>
        <p:txBody>
          <a:bodyPr/>
          <a:lstStyle/>
          <a:p>
            <a:r>
              <a:rPr lang="en-US" dirty="0"/>
              <a:t>React Forms</a:t>
            </a:r>
            <a:br>
              <a:rPr lang="en-US" dirty="0"/>
            </a:br>
            <a:endParaRPr lang="en-IN" dirty="0"/>
          </a:p>
        </p:txBody>
      </p:sp>
      <p:sp>
        <p:nvSpPr>
          <p:cNvPr id="3" name="Content Placeholder 2">
            <a:extLst>
              <a:ext uri="{FF2B5EF4-FFF2-40B4-BE49-F238E27FC236}">
                <a16:creationId xmlns:a16="http://schemas.microsoft.com/office/drawing/2014/main" id="{F4B66632-7D41-E4D0-0E78-F0A1B2712B19}"/>
              </a:ext>
            </a:extLst>
          </p:cNvPr>
          <p:cNvSpPr>
            <a:spLocks noGrp="1"/>
          </p:cNvSpPr>
          <p:nvPr>
            <p:ph idx="1"/>
          </p:nvPr>
        </p:nvSpPr>
        <p:spPr/>
        <p:txBody>
          <a:bodyPr>
            <a:normAutofit fontScale="77500" lnSpcReduction="20000"/>
          </a:bodyPr>
          <a:lstStyle/>
          <a:p>
            <a:r>
              <a:rPr lang="en-US" dirty="0"/>
              <a:t>React Forms are the components used to collect and manage the user inputs. These components includes the input elements like text field, check box, date input, dropdowns etc.</a:t>
            </a:r>
          </a:p>
          <a:p>
            <a:endParaRPr lang="en-US" dirty="0"/>
          </a:p>
          <a:p>
            <a:r>
              <a:rPr lang="en-US" dirty="0"/>
              <a:t>In HTML forms the data is usually handled by the DOM itself but in the case of React Forms data is handled by the react components.</a:t>
            </a:r>
          </a:p>
          <a:p>
            <a:endParaRPr lang="en-US" dirty="0"/>
          </a:p>
          <a:p>
            <a:r>
              <a:rPr lang="en-US" dirty="0"/>
              <a:t>React forms are the way to collect the user data in a React application. React typically utilize controlled components to manage form state and handle user input changes efficiently. It provides additional functionality such as preventing the default behavior of the form which refreshes the browser after the form is submitted.</a:t>
            </a:r>
            <a:endParaRPr lang="en-IN" dirty="0"/>
          </a:p>
        </p:txBody>
      </p:sp>
    </p:spTree>
    <p:extLst>
      <p:ext uri="{BB962C8B-B14F-4D97-AF65-F5344CB8AC3E}">
        <p14:creationId xmlns:p14="http://schemas.microsoft.com/office/powerpoint/2010/main" val="844588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918D-8DBE-ABEA-3CD7-3D0E14585EE0}"/>
              </a:ext>
            </a:extLst>
          </p:cNvPr>
          <p:cNvSpPr>
            <a:spLocks noGrp="1"/>
          </p:cNvSpPr>
          <p:nvPr>
            <p:ph type="title"/>
          </p:nvPr>
        </p:nvSpPr>
        <p:spPr/>
        <p:txBody>
          <a:bodyPr/>
          <a:lstStyle/>
          <a:p>
            <a:r>
              <a:rPr lang="en-US" dirty="0"/>
              <a:t>ReactJS Key</a:t>
            </a:r>
            <a:endParaRPr lang="en-IN" dirty="0"/>
          </a:p>
        </p:txBody>
      </p:sp>
      <p:sp>
        <p:nvSpPr>
          <p:cNvPr id="3" name="Content Placeholder 2">
            <a:extLst>
              <a:ext uri="{FF2B5EF4-FFF2-40B4-BE49-F238E27FC236}">
                <a16:creationId xmlns:a16="http://schemas.microsoft.com/office/drawing/2014/main" id="{F4B66632-7D41-E4D0-0E78-F0A1B2712B19}"/>
              </a:ext>
            </a:extLst>
          </p:cNvPr>
          <p:cNvSpPr>
            <a:spLocks noGrp="1"/>
          </p:cNvSpPr>
          <p:nvPr>
            <p:ph idx="1"/>
          </p:nvPr>
        </p:nvSpPr>
        <p:spPr/>
        <p:txBody>
          <a:bodyPr>
            <a:normAutofit fontScale="70000" lnSpcReduction="20000"/>
          </a:bodyPr>
          <a:lstStyle/>
          <a:p>
            <a:r>
              <a:rPr lang="en-US" dirty="0"/>
              <a:t>s</a:t>
            </a:r>
          </a:p>
          <a:p>
            <a:r>
              <a:rPr lang="en-US" dirty="0"/>
              <a:t>React JS keys are a way of providing a unique identity to each item while creating the React JS Lists so that React can identify the element to be processed.</a:t>
            </a:r>
          </a:p>
          <a:p>
            <a:endParaRPr lang="en-US" dirty="0"/>
          </a:p>
          <a:p>
            <a:r>
              <a:rPr lang="en-US" dirty="0"/>
              <a:t>What is a key in React ?</a:t>
            </a:r>
          </a:p>
          <a:p>
            <a:r>
              <a:rPr lang="en-US" dirty="0"/>
              <a:t>A “key” is a special string attribute you need to include when creating lists of elements in React. Keys are used in React to identify which items in the list are changed, updated, or deleted.</a:t>
            </a:r>
          </a:p>
          <a:p>
            <a:endParaRPr lang="en-US" dirty="0"/>
          </a:p>
          <a:p>
            <a:r>
              <a:rPr lang="en-US" dirty="0"/>
              <a:t>Keys are used to give an identity to the elements in the lists. It is recommended to use a string as a key that uniquely identifies the items in the list. </a:t>
            </a:r>
            <a:endParaRPr lang="en-IN" dirty="0"/>
          </a:p>
        </p:txBody>
      </p:sp>
    </p:spTree>
    <p:extLst>
      <p:ext uri="{BB962C8B-B14F-4D97-AF65-F5344CB8AC3E}">
        <p14:creationId xmlns:p14="http://schemas.microsoft.com/office/powerpoint/2010/main" val="335052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918D-8DBE-ABEA-3CD7-3D0E14585EE0}"/>
              </a:ext>
            </a:extLst>
          </p:cNvPr>
          <p:cNvSpPr>
            <a:spLocks noGrp="1"/>
          </p:cNvSpPr>
          <p:nvPr>
            <p:ph type="title"/>
          </p:nvPr>
        </p:nvSpPr>
        <p:spPr/>
        <p:txBody>
          <a:bodyPr/>
          <a:lstStyle/>
          <a:p>
            <a:r>
              <a:rPr lang="en-US" dirty="0"/>
              <a:t>ReactJS Refs</a:t>
            </a:r>
            <a:br>
              <a:rPr lang="en-US" dirty="0"/>
            </a:br>
            <a:endParaRPr lang="en-IN" dirty="0"/>
          </a:p>
        </p:txBody>
      </p:sp>
      <p:sp>
        <p:nvSpPr>
          <p:cNvPr id="3" name="Content Placeholder 2">
            <a:extLst>
              <a:ext uri="{FF2B5EF4-FFF2-40B4-BE49-F238E27FC236}">
                <a16:creationId xmlns:a16="http://schemas.microsoft.com/office/drawing/2014/main" id="{F4B66632-7D41-E4D0-0E78-F0A1B2712B19}"/>
              </a:ext>
            </a:extLst>
          </p:cNvPr>
          <p:cNvSpPr>
            <a:spLocks noGrp="1"/>
          </p:cNvSpPr>
          <p:nvPr>
            <p:ph idx="1"/>
          </p:nvPr>
        </p:nvSpPr>
        <p:spPr/>
        <p:txBody>
          <a:bodyPr>
            <a:normAutofit fontScale="85000" lnSpcReduction="20000"/>
          </a:bodyPr>
          <a:lstStyle/>
          <a:p>
            <a:r>
              <a:rPr lang="en-US" dirty="0"/>
              <a:t>ReactJS Refs are used to access and modify the DOM elements in the React Application. It creates a reference to the elements and uses it to modify them.</a:t>
            </a:r>
          </a:p>
          <a:p>
            <a:endParaRPr lang="en-US" dirty="0"/>
          </a:p>
          <a:p>
            <a:r>
              <a:rPr lang="en-US" dirty="0"/>
              <a:t>What is Refs in React?</a:t>
            </a:r>
          </a:p>
          <a:p>
            <a:r>
              <a:rPr lang="en-US" dirty="0"/>
              <a:t>Refs are a function provided by React to access the DOM element and the React elements created in components. They are used in cases where we want to change the value of a child component, without making use of props and state.</a:t>
            </a:r>
          </a:p>
          <a:p>
            <a:endParaRPr lang="en-US" dirty="0"/>
          </a:p>
          <a:p>
            <a:r>
              <a:rPr lang="en-US" dirty="0"/>
              <a:t>They allow us to interact with these elements outside the typical rendering workflow of React.</a:t>
            </a:r>
            <a:endParaRPr lang="en-IN" dirty="0"/>
          </a:p>
        </p:txBody>
      </p:sp>
    </p:spTree>
    <p:extLst>
      <p:ext uri="{BB962C8B-B14F-4D97-AF65-F5344CB8AC3E}">
        <p14:creationId xmlns:p14="http://schemas.microsoft.com/office/powerpoint/2010/main" val="3125960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918D-8DBE-ABEA-3CD7-3D0E14585EE0}"/>
              </a:ext>
            </a:extLst>
          </p:cNvPr>
          <p:cNvSpPr>
            <a:spLocks noGrp="1"/>
          </p:cNvSpPr>
          <p:nvPr>
            <p:ph type="title"/>
          </p:nvPr>
        </p:nvSpPr>
        <p:spPr/>
        <p:txBody>
          <a:bodyPr/>
          <a:lstStyle/>
          <a:p>
            <a:r>
              <a:rPr lang="en-US" dirty="0"/>
              <a:t>React Conditional Rendering</a:t>
            </a:r>
            <a:br>
              <a:rPr lang="en-US" dirty="0"/>
            </a:br>
            <a:endParaRPr lang="en-IN" dirty="0"/>
          </a:p>
        </p:txBody>
      </p:sp>
      <p:sp>
        <p:nvSpPr>
          <p:cNvPr id="3" name="Content Placeholder 2">
            <a:extLst>
              <a:ext uri="{FF2B5EF4-FFF2-40B4-BE49-F238E27FC236}">
                <a16:creationId xmlns:a16="http://schemas.microsoft.com/office/drawing/2014/main" id="{F4B66632-7D41-E4D0-0E78-F0A1B2712B19}"/>
              </a:ext>
            </a:extLst>
          </p:cNvPr>
          <p:cNvSpPr>
            <a:spLocks noGrp="1"/>
          </p:cNvSpPr>
          <p:nvPr>
            <p:ph idx="1"/>
          </p:nvPr>
        </p:nvSpPr>
        <p:spPr/>
        <p:txBody>
          <a:bodyPr/>
          <a:lstStyle/>
          <a:p>
            <a:r>
              <a:rPr lang="en-US" dirty="0"/>
              <a:t>React allows us to conditionally render components which means that the developer can decide which component to render on the screen on </a:t>
            </a:r>
            <a:r>
              <a:rPr lang="en-US" dirty="0" err="1"/>
              <a:t>on</a:t>
            </a:r>
            <a:r>
              <a:rPr lang="en-US" dirty="0"/>
              <a:t> the basis of some predefined conditions. This is known as conditional rendering.</a:t>
            </a:r>
          </a:p>
          <a:p>
            <a:endParaRPr lang="en-IN" dirty="0"/>
          </a:p>
        </p:txBody>
      </p:sp>
    </p:spTree>
    <p:extLst>
      <p:ext uri="{BB962C8B-B14F-4D97-AF65-F5344CB8AC3E}">
        <p14:creationId xmlns:p14="http://schemas.microsoft.com/office/powerpoint/2010/main" val="24294643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918D-8DBE-ABEA-3CD7-3D0E14585EE0}"/>
              </a:ext>
            </a:extLst>
          </p:cNvPr>
          <p:cNvSpPr>
            <a:spLocks noGrp="1"/>
          </p:cNvSpPr>
          <p:nvPr>
            <p:ph type="title"/>
          </p:nvPr>
        </p:nvSpPr>
        <p:spPr/>
        <p:txBody>
          <a:bodyPr/>
          <a:lstStyle/>
          <a:p>
            <a:r>
              <a:rPr lang="en-US" dirty="0"/>
              <a:t>Implementing Conditional Rendering</a:t>
            </a:r>
            <a:br>
              <a:rPr lang="en-US" dirty="0"/>
            </a:br>
            <a:endParaRPr lang="en-IN" dirty="0"/>
          </a:p>
        </p:txBody>
      </p:sp>
      <p:sp>
        <p:nvSpPr>
          <p:cNvPr id="3" name="Content Placeholder 2">
            <a:extLst>
              <a:ext uri="{FF2B5EF4-FFF2-40B4-BE49-F238E27FC236}">
                <a16:creationId xmlns:a16="http://schemas.microsoft.com/office/drawing/2014/main" id="{F4B66632-7D41-E4D0-0E78-F0A1B2712B19}"/>
              </a:ext>
            </a:extLst>
          </p:cNvPr>
          <p:cNvSpPr>
            <a:spLocks noGrp="1"/>
          </p:cNvSpPr>
          <p:nvPr>
            <p:ph idx="1"/>
          </p:nvPr>
        </p:nvSpPr>
        <p:spPr/>
        <p:txBody>
          <a:bodyPr>
            <a:normAutofit/>
          </a:bodyPr>
          <a:lstStyle/>
          <a:p>
            <a:r>
              <a:rPr lang="en-US" dirty="0"/>
              <a:t>There may arise a situation when we want to render something based on some condition. For example, consider the situation of handling a login/logout button. Both the buttons have different functions so they will be separate components. Now, the task is if a user is logged in then we will have to render the Logout component to display the logout button and if the user is not logged in then we will have to render the Login component to display the login button.</a:t>
            </a:r>
          </a:p>
          <a:p>
            <a:endParaRPr lang="en-IN" dirty="0"/>
          </a:p>
        </p:txBody>
      </p:sp>
    </p:spTree>
    <p:extLst>
      <p:ext uri="{BB962C8B-B14F-4D97-AF65-F5344CB8AC3E}">
        <p14:creationId xmlns:p14="http://schemas.microsoft.com/office/powerpoint/2010/main" val="40384661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918D-8DBE-ABEA-3CD7-3D0E14585EE0}"/>
              </a:ext>
            </a:extLst>
          </p:cNvPr>
          <p:cNvSpPr>
            <a:spLocks noGrp="1"/>
          </p:cNvSpPr>
          <p:nvPr>
            <p:ph type="title"/>
          </p:nvPr>
        </p:nvSpPr>
        <p:spPr/>
        <p:txBody>
          <a:bodyPr/>
          <a:lstStyle/>
          <a:p>
            <a:r>
              <a:rPr lang="en-US" dirty="0"/>
              <a:t>React components</a:t>
            </a:r>
            <a:endParaRPr lang="en-IN" dirty="0"/>
          </a:p>
        </p:txBody>
      </p:sp>
      <p:sp>
        <p:nvSpPr>
          <p:cNvPr id="3" name="Content Placeholder 2">
            <a:extLst>
              <a:ext uri="{FF2B5EF4-FFF2-40B4-BE49-F238E27FC236}">
                <a16:creationId xmlns:a16="http://schemas.microsoft.com/office/drawing/2014/main" id="{F4B66632-7D41-E4D0-0E78-F0A1B2712B1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945920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918D-8DBE-ABEA-3CD7-3D0E14585EE0}"/>
              </a:ext>
            </a:extLst>
          </p:cNvPr>
          <p:cNvSpPr>
            <a:spLocks noGrp="1"/>
          </p:cNvSpPr>
          <p:nvPr>
            <p:ph type="title"/>
          </p:nvPr>
        </p:nvSpPr>
        <p:spPr/>
        <p:txBody>
          <a:bodyPr/>
          <a:lstStyle/>
          <a:p>
            <a:r>
              <a:rPr lang="en-IN" dirty="0"/>
              <a:t>Code Splitting in React</a:t>
            </a:r>
          </a:p>
        </p:txBody>
      </p:sp>
      <p:sp>
        <p:nvSpPr>
          <p:cNvPr id="3" name="Content Placeholder 2">
            <a:extLst>
              <a:ext uri="{FF2B5EF4-FFF2-40B4-BE49-F238E27FC236}">
                <a16:creationId xmlns:a16="http://schemas.microsoft.com/office/drawing/2014/main" id="{F4B66632-7D41-E4D0-0E78-F0A1B2712B19}"/>
              </a:ext>
            </a:extLst>
          </p:cNvPr>
          <p:cNvSpPr>
            <a:spLocks noGrp="1"/>
          </p:cNvSpPr>
          <p:nvPr>
            <p:ph idx="1"/>
          </p:nvPr>
        </p:nvSpPr>
        <p:spPr/>
        <p:txBody>
          <a:bodyPr>
            <a:normAutofit fontScale="62500" lnSpcReduction="20000"/>
          </a:bodyPr>
          <a:lstStyle/>
          <a:p>
            <a:r>
              <a:rPr lang="en-US" dirty="0"/>
              <a:t>Code-Splitting is a feature supported by bundlers like Webpack, Rollup, and </a:t>
            </a:r>
            <a:r>
              <a:rPr lang="en-US" dirty="0" err="1"/>
              <a:t>Browserify</a:t>
            </a:r>
            <a:r>
              <a:rPr lang="en-US" dirty="0"/>
              <a:t> which can create multiple bundles that can be dynamically loaded at runtime.</a:t>
            </a:r>
          </a:p>
          <a:p>
            <a:endParaRPr lang="en-US" dirty="0"/>
          </a:p>
          <a:p>
            <a:r>
              <a:rPr lang="en-US" dirty="0"/>
              <a:t>As websites grow larger and go deeper into components, it becomes heavier. This is especially the case when libraries from third parties are included. Code Splitting is a method that helps to generate bundles that are able to run dynamically. It also helps to make the code efficient because the bundle contains all required imports and files.</a:t>
            </a:r>
          </a:p>
          <a:p>
            <a:endParaRPr lang="en-US" dirty="0"/>
          </a:p>
          <a:p>
            <a:r>
              <a:rPr lang="en-US" dirty="0"/>
              <a:t>Bundling and its efficiency: Bundling is the method of combining imported files with a single file. It is done with the help of Webpack, Rollup, and </a:t>
            </a:r>
            <a:r>
              <a:rPr lang="en-US" dirty="0" err="1"/>
              <a:t>Browserify</a:t>
            </a:r>
            <a:r>
              <a:rPr lang="en-US" dirty="0"/>
              <a:t> as they can create many bundles that can be loaded dynamically at runtime.</a:t>
            </a:r>
          </a:p>
          <a:p>
            <a:r>
              <a:rPr lang="en-US" dirty="0"/>
              <a:t>With the help of code splitting, ‘lazy load’ can be implemented, which means just using the code which is currently needed.</a:t>
            </a:r>
            <a:endParaRPr lang="en-IN" dirty="0"/>
          </a:p>
        </p:txBody>
      </p:sp>
    </p:spTree>
    <p:extLst>
      <p:ext uri="{BB962C8B-B14F-4D97-AF65-F5344CB8AC3E}">
        <p14:creationId xmlns:p14="http://schemas.microsoft.com/office/powerpoint/2010/main" val="12192845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9E23-8642-70DC-BDB3-1D28BB22677F}"/>
              </a:ext>
            </a:extLst>
          </p:cNvPr>
          <p:cNvSpPr>
            <a:spLocks noGrp="1"/>
          </p:cNvSpPr>
          <p:nvPr>
            <p:ph type="title"/>
          </p:nvPr>
        </p:nvSpPr>
        <p:spPr/>
        <p:txBody>
          <a:bodyPr/>
          <a:lstStyle/>
          <a:p>
            <a:r>
              <a:rPr lang="en-US" dirty="0"/>
              <a:t>What are React Components?</a:t>
            </a:r>
            <a:br>
              <a:rPr lang="en-US" dirty="0"/>
            </a:br>
            <a:endParaRPr lang="en-IN" dirty="0"/>
          </a:p>
        </p:txBody>
      </p:sp>
      <p:sp>
        <p:nvSpPr>
          <p:cNvPr id="3" name="Content Placeholder 2">
            <a:extLst>
              <a:ext uri="{FF2B5EF4-FFF2-40B4-BE49-F238E27FC236}">
                <a16:creationId xmlns:a16="http://schemas.microsoft.com/office/drawing/2014/main" id="{B5F3D302-04F4-C9BE-0AFD-CF1EAABD2DD4}"/>
              </a:ext>
            </a:extLst>
          </p:cNvPr>
          <p:cNvSpPr>
            <a:spLocks noGrp="1"/>
          </p:cNvSpPr>
          <p:nvPr>
            <p:ph idx="1"/>
          </p:nvPr>
        </p:nvSpPr>
        <p:spPr/>
        <p:txBody>
          <a:bodyPr>
            <a:normAutofit fontScale="85000" lnSpcReduction="10000"/>
          </a:bodyPr>
          <a:lstStyle/>
          <a:p>
            <a:r>
              <a:rPr lang="en-US" dirty="0"/>
              <a:t>Components in React serve as independent and reusable code blocks for UI elements. They represent different parts of a web page and contain both structure and behavior. They are similar to JavaScript functions and make creating and managing complex user interfaces easier by breaking them down into smaller, reusable pieces.</a:t>
            </a:r>
          </a:p>
          <a:p>
            <a:endParaRPr lang="en-US" dirty="0"/>
          </a:p>
          <a:p>
            <a:r>
              <a:rPr lang="en-US" dirty="0"/>
              <a:t>What are React Components?</a:t>
            </a:r>
          </a:p>
          <a:p>
            <a:r>
              <a:rPr lang="en-US" dirty="0"/>
              <a:t>React Components are the building block of React Application. They are the reusable code blocks containing logics and </a:t>
            </a:r>
            <a:r>
              <a:rPr lang="en-US" dirty="0" err="1"/>
              <a:t>and</a:t>
            </a:r>
            <a:r>
              <a:rPr lang="en-US" dirty="0"/>
              <a:t> UI elements. They have the same purpose as JavaScript functions and return HTML. Components make the task of building UI much easier. </a:t>
            </a:r>
          </a:p>
          <a:p>
            <a:endParaRPr lang="en-IN" dirty="0"/>
          </a:p>
        </p:txBody>
      </p:sp>
    </p:spTree>
    <p:extLst>
      <p:ext uri="{BB962C8B-B14F-4D97-AF65-F5344CB8AC3E}">
        <p14:creationId xmlns:p14="http://schemas.microsoft.com/office/powerpoint/2010/main" val="1447670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9E23-8642-70DC-BDB3-1D28BB2267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F3D302-04F4-C9BE-0AFD-CF1EAABD2DD4}"/>
              </a:ext>
            </a:extLst>
          </p:cNvPr>
          <p:cNvSpPr>
            <a:spLocks noGrp="1"/>
          </p:cNvSpPr>
          <p:nvPr>
            <p:ph idx="1"/>
          </p:nvPr>
        </p:nvSpPr>
        <p:spPr/>
        <p:txBody>
          <a:bodyPr/>
          <a:lstStyle/>
          <a:p>
            <a:r>
              <a:rPr lang="en-US" dirty="0"/>
              <a:t>A UI is broken down into multiple individual pieces called components. You can work on components independently and then merge them all into a parent component which will be your final UI. </a:t>
            </a:r>
          </a:p>
          <a:p>
            <a:endParaRPr lang="en-US" dirty="0"/>
          </a:p>
          <a:p>
            <a:r>
              <a:rPr lang="en-US" dirty="0"/>
              <a:t>Components promote efficiency and scalability in web development by allowing developers to compose, combine, and customize them as needed.</a:t>
            </a:r>
          </a:p>
          <a:p>
            <a:endParaRPr lang="en-IN" dirty="0"/>
          </a:p>
        </p:txBody>
      </p:sp>
    </p:spTree>
    <p:extLst>
      <p:ext uri="{BB962C8B-B14F-4D97-AF65-F5344CB8AC3E}">
        <p14:creationId xmlns:p14="http://schemas.microsoft.com/office/powerpoint/2010/main" val="13048990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9E23-8642-70DC-BDB3-1D28BB22677F}"/>
              </a:ext>
            </a:extLst>
          </p:cNvPr>
          <p:cNvSpPr>
            <a:spLocks noGrp="1"/>
          </p:cNvSpPr>
          <p:nvPr>
            <p:ph type="title"/>
          </p:nvPr>
        </p:nvSpPr>
        <p:spPr/>
        <p:txBody>
          <a:bodyPr/>
          <a:lstStyle/>
          <a:p>
            <a:r>
              <a:rPr lang="en-US" dirty="0"/>
              <a:t>Types of Components in React</a:t>
            </a:r>
            <a:br>
              <a:rPr lang="en-US" dirty="0"/>
            </a:br>
            <a:endParaRPr lang="en-IN" dirty="0"/>
          </a:p>
        </p:txBody>
      </p:sp>
      <p:sp>
        <p:nvSpPr>
          <p:cNvPr id="3" name="Content Placeholder 2">
            <a:extLst>
              <a:ext uri="{FF2B5EF4-FFF2-40B4-BE49-F238E27FC236}">
                <a16:creationId xmlns:a16="http://schemas.microsoft.com/office/drawing/2014/main" id="{B5F3D302-04F4-C9BE-0AFD-CF1EAABD2DD4}"/>
              </a:ext>
            </a:extLst>
          </p:cNvPr>
          <p:cNvSpPr>
            <a:spLocks noGrp="1"/>
          </p:cNvSpPr>
          <p:nvPr>
            <p:ph idx="1"/>
          </p:nvPr>
        </p:nvSpPr>
        <p:spPr/>
        <p:txBody>
          <a:bodyPr/>
          <a:lstStyle/>
          <a:p>
            <a:r>
              <a:rPr lang="en-US" dirty="0"/>
              <a:t>In React, we mainly have two types of components:</a:t>
            </a:r>
          </a:p>
          <a:p>
            <a:pPr lvl="1"/>
            <a:r>
              <a:rPr lang="en-US" dirty="0"/>
              <a:t>Functional Components</a:t>
            </a:r>
          </a:p>
          <a:p>
            <a:pPr lvl="1"/>
            <a:r>
              <a:rPr lang="en-US" dirty="0"/>
              <a:t>Class based Components</a:t>
            </a:r>
            <a:endParaRPr lang="en-IN" dirty="0"/>
          </a:p>
        </p:txBody>
      </p:sp>
    </p:spTree>
    <p:extLst>
      <p:ext uri="{BB962C8B-B14F-4D97-AF65-F5344CB8AC3E}">
        <p14:creationId xmlns:p14="http://schemas.microsoft.com/office/powerpoint/2010/main" val="4030562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97840-C11E-CEF7-B2B3-29D7CCF7D22E}"/>
              </a:ext>
            </a:extLst>
          </p:cNvPr>
          <p:cNvSpPr>
            <a:spLocks noGrp="1"/>
          </p:cNvSpPr>
          <p:nvPr>
            <p:ph type="title"/>
          </p:nvPr>
        </p:nvSpPr>
        <p:spPr/>
        <p:txBody>
          <a:bodyPr/>
          <a:lstStyle/>
          <a:p>
            <a:r>
              <a:rPr lang="en-US" dirty="0"/>
              <a:t>What is React ?</a:t>
            </a:r>
            <a:br>
              <a:rPr lang="en-US" dirty="0"/>
            </a:br>
            <a:endParaRPr lang="en-IN" dirty="0"/>
          </a:p>
        </p:txBody>
      </p:sp>
      <p:sp>
        <p:nvSpPr>
          <p:cNvPr id="3" name="Content Placeholder 2">
            <a:extLst>
              <a:ext uri="{FF2B5EF4-FFF2-40B4-BE49-F238E27FC236}">
                <a16:creationId xmlns:a16="http://schemas.microsoft.com/office/drawing/2014/main" id="{09FD0AE1-5D24-434D-5EFB-49E2E47E58C0}"/>
              </a:ext>
            </a:extLst>
          </p:cNvPr>
          <p:cNvSpPr>
            <a:spLocks noGrp="1"/>
          </p:cNvSpPr>
          <p:nvPr>
            <p:ph idx="1"/>
          </p:nvPr>
        </p:nvSpPr>
        <p:spPr/>
        <p:txBody>
          <a:bodyPr/>
          <a:lstStyle/>
          <a:p>
            <a:r>
              <a:rPr lang="en-US" dirty="0"/>
              <a:t>React is a JavaScript library for building user interfaces (UIs) on the web. React is a declarative, component based library that allows developers to build reusable UI components and It follows the Virtual DOM (Document Object Model) approach, which optimizes rendering performance by minimizing DOM updates. React is fast and works well with other tools and libraries.</a:t>
            </a:r>
            <a:endParaRPr lang="en-IN" dirty="0"/>
          </a:p>
        </p:txBody>
      </p:sp>
    </p:spTree>
    <p:extLst>
      <p:ext uri="{BB962C8B-B14F-4D97-AF65-F5344CB8AC3E}">
        <p14:creationId xmlns:p14="http://schemas.microsoft.com/office/powerpoint/2010/main" val="34877180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9E23-8642-70DC-BDB3-1D28BB22677F}"/>
              </a:ext>
            </a:extLst>
          </p:cNvPr>
          <p:cNvSpPr>
            <a:spLocks noGrp="1"/>
          </p:cNvSpPr>
          <p:nvPr>
            <p:ph type="title"/>
          </p:nvPr>
        </p:nvSpPr>
        <p:spPr/>
        <p:txBody>
          <a:bodyPr/>
          <a:lstStyle/>
          <a:p>
            <a:r>
              <a:rPr lang="en-US" dirty="0"/>
              <a:t>Functional Component in React</a:t>
            </a:r>
            <a:br>
              <a:rPr lang="en-US" dirty="0"/>
            </a:br>
            <a:endParaRPr lang="en-IN" dirty="0"/>
          </a:p>
        </p:txBody>
      </p:sp>
      <p:sp>
        <p:nvSpPr>
          <p:cNvPr id="3" name="Content Placeholder 2">
            <a:extLst>
              <a:ext uri="{FF2B5EF4-FFF2-40B4-BE49-F238E27FC236}">
                <a16:creationId xmlns:a16="http://schemas.microsoft.com/office/drawing/2014/main" id="{B5F3D302-04F4-C9BE-0AFD-CF1EAABD2DD4}"/>
              </a:ext>
            </a:extLst>
          </p:cNvPr>
          <p:cNvSpPr>
            <a:spLocks noGrp="1"/>
          </p:cNvSpPr>
          <p:nvPr>
            <p:ph idx="1"/>
          </p:nvPr>
        </p:nvSpPr>
        <p:spPr/>
        <p:txBody>
          <a:bodyPr/>
          <a:lstStyle/>
          <a:p>
            <a:r>
              <a:rPr lang="en-US" dirty="0"/>
              <a:t>Functional components are just like JavaScript functions that accept properties and return a React element.</a:t>
            </a:r>
          </a:p>
          <a:p>
            <a:endParaRPr lang="en-US" dirty="0"/>
          </a:p>
          <a:p>
            <a:r>
              <a:rPr lang="en-US" dirty="0"/>
              <a:t>We can create a functional component in React by writing a JavaScript function. These functions may or may not receive data as parameters, we will discuss this later in the tutorial. </a:t>
            </a:r>
            <a:endParaRPr lang="en-IN" dirty="0"/>
          </a:p>
        </p:txBody>
      </p:sp>
    </p:spTree>
    <p:extLst>
      <p:ext uri="{BB962C8B-B14F-4D97-AF65-F5344CB8AC3E}">
        <p14:creationId xmlns:p14="http://schemas.microsoft.com/office/powerpoint/2010/main" val="28639727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9E23-8642-70DC-BDB3-1D28BB22677F}"/>
              </a:ext>
            </a:extLst>
          </p:cNvPr>
          <p:cNvSpPr>
            <a:spLocks noGrp="1"/>
          </p:cNvSpPr>
          <p:nvPr>
            <p:ph type="title"/>
          </p:nvPr>
        </p:nvSpPr>
        <p:spPr/>
        <p:txBody>
          <a:bodyPr/>
          <a:lstStyle/>
          <a:p>
            <a:r>
              <a:rPr lang="en-US" dirty="0"/>
              <a:t>Class Component in React</a:t>
            </a:r>
            <a:br>
              <a:rPr lang="en-US" dirty="0"/>
            </a:br>
            <a:endParaRPr lang="en-IN" dirty="0"/>
          </a:p>
        </p:txBody>
      </p:sp>
      <p:sp>
        <p:nvSpPr>
          <p:cNvPr id="3" name="Content Placeholder 2">
            <a:extLst>
              <a:ext uri="{FF2B5EF4-FFF2-40B4-BE49-F238E27FC236}">
                <a16:creationId xmlns:a16="http://schemas.microsoft.com/office/drawing/2014/main" id="{B5F3D302-04F4-C9BE-0AFD-CF1EAABD2DD4}"/>
              </a:ext>
            </a:extLst>
          </p:cNvPr>
          <p:cNvSpPr>
            <a:spLocks noGrp="1"/>
          </p:cNvSpPr>
          <p:nvPr>
            <p:ph idx="1"/>
          </p:nvPr>
        </p:nvSpPr>
        <p:spPr/>
        <p:txBody>
          <a:bodyPr>
            <a:normAutofit/>
          </a:bodyPr>
          <a:lstStyle/>
          <a:p>
            <a:r>
              <a:rPr lang="en-US" dirty="0"/>
              <a:t>The class components are a little more complex than the functional components. A class component can show inheritance and access data of other components.</a:t>
            </a:r>
          </a:p>
          <a:p>
            <a:endParaRPr lang="en-US" dirty="0"/>
          </a:p>
          <a:p>
            <a:r>
              <a:rPr lang="en-US" dirty="0"/>
              <a:t>Class Component must include the line “extends </a:t>
            </a:r>
            <a:r>
              <a:rPr lang="en-US" dirty="0" err="1"/>
              <a:t>React.Component</a:t>
            </a:r>
            <a:r>
              <a:rPr lang="en-US" dirty="0"/>
              <a:t>” to pass data from one class component to another class component. We can use JavaScript ES6 classes to create class-based components in React.</a:t>
            </a:r>
            <a:endParaRPr lang="en-IN" dirty="0"/>
          </a:p>
        </p:txBody>
      </p:sp>
    </p:spTree>
    <p:extLst>
      <p:ext uri="{BB962C8B-B14F-4D97-AF65-F5344CB8AC3E}">
        <p14:creationId xmlns:p14="http://schemas.microsoft.com/office/powerpoint/2010/main" val="1650643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645EE-FC04-1F06-0272-5A63007AE248}"/>
              </a:ext>
            </a:extLst>
          </p:cNvPr>
          <p:cNvSpPr>
            <a:spLocks noGrp="1"/>
          </p:cNvSpPr>
          <p:nvPr>
            <p:ph type="title"/>
          </p:nvPr>
        </p:nvSpPr>
        <p:spPr/>
        <p:txBody>
          <a:bodyPr>
            <a:normAutofit fontScale="90000"/>
          </a:bodyPr>
          <a:lstStyle/>
          <a:p>
            <a:r>
              <a:rPr lang="en-US" dirty="0"/>
              <a:t>Functional Component vs Class Component</a:t>
            </a:r>
            <a:br>
              <a:rPr lang="en-US" dirty="0"/>
            </a:br>
            <a:endParaRPr lang="en-IN" dirty="0"/>
          </a:p>
        </p:txBody>
      </p:sp>
      <p:sp>
        <p:nvSpPr>
          <p:cNvPr id="3" name="Content Placeholder 2">
            <a:extLst>
              <a:ext uri="{FF2B5EF4-FFF2-40B4-BE49-F238E27FC236}">
                <a16:creationId xmlns:a16="http://schemas.microsoft.com/office/drawing/2014/main" id="{38C1B7FD-4CDA-F45F-7726-3504A74DC1BA}"/>
              </a:ext>
            </a:extLst>
          </p:cNvPr>
          <p:cNvSpPr>
            <a:spLocks noGrp="1"/>
          </p:cNvSpPr>
          <p:nvPr>
            <p:ph idx="1"/>
          </p:nvPr>
        </p:nvSpPr>
        <p:spPr/>
        <p:txBody>
          <a:bodyPr>
            <a:normAutofit fontScale="92500"/>
          </a:bodyPr>
          <a:lstStyle/>
          <a:p>
            <a:r>
              <a:rPr lang="en-US" dirty="0"/>
              <a:t>A functional component is best suited for cases where the component doesn’t need to interact with other components or manage complex states. Functional components are ideal for presenting static UI elements or composing multiple simple components together under a single parent component.</a:t>
            </a:r>
          </a:p>
          <a:p>
            <a:endParaRPr lang="en-US" dirty="0"/>
          </a:p>
          <a:p>
            <a:r>
              <a:rPr lang="en-US" dirty="0"/>
              <a:t>While class-based components can achieve the same result, they are generally less efficient compared to functional components. Therefore, it’s recommended to not use class components for general use.</a:t>
            </a:r>
            <a:endParaRPr lang="en-IN" dirty="0"/>
          </a:p>
        </p:txBody>
      </p:sp>
    </p:spTree>
    <p:extLst>
      <p:ext uri="{BB962C8B-B14F-4D97-AF65-F5344CB8AC3E}">
        <p14:creationId xmlns:p14="http://schemas.microsoft.com/office/powerpoint/2010/main" val="26175161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645EE-FC04-1F06-0272-5A63007AE248}"/>
              </a:ext>
            </a:extLst>
          </p:cNvPr>
          <p:cNvSpPr>
            <a:spLocks noGrp="1"/>
          </p:cNvSpPr>
          <p:nvPr>
            <p:ph type="title"/>
          </p:nvPr>
        </p:nvSpPr>
        <p:spPr/>
        <p:txBody>
          <a:bodyPr/>
          <a:lstStyle/>
          <a:p>
            <a:r>
              <a:rPr lang="en-US" dirty="0"/>
              <a:t>React Lifecycle</a:t>
            </a:r>
            <a:br>
              <a:rPr lang="en-US" dirty="0"/>
            </a:br>
            <a:endParaRPr lang="en-IN" dirty="0"/>
          </a:p>
        </p:txBody>
      </p:sp>
      <p:sp>
        <p:nvSpPr>
          <p:cNvPr id="3" name="Content Placeholder 2">
            <a:extLst>
              <a:ext uri="{FF2B5EF4-FFF2-40B4-BE49-F238E27FC236}">
                <a16:creationId xmlns:a16="http://schemas.microsoft.com/office/drawing/2014/main" id="{38C1B7FD-4CDA-F45F-7726-3504A74DC1BA}"/>
              </a:ext>
            </a:extLst>
          </p:cNvPr>
          <p:cNvSpPr>
            <a:spLocks noGrp="1"/>
          </p:cNvSpPr>
          <p:nvPr>
            <p:ph idx="1"/>
          </p:nvPr>
        </p:nvSpPr>
        <p:spPr/>
        <p:txBody>
          <a:bodyPr>
            <a:normAutofit fontScale="70000" lnSpcReduction="20000"/>
          </a:bodyPr>
          <a:lstStyle/>
          <a:p>
            <a:r>
              <a:rPr lang="en-US" dirty="0"/>
              <a:t>React lifecycle starts from its initialization and ends when it is unmounted from the DOM. There are several methods defined for different phases of the lifecycle of React Components.</a:t>
            </a:r>
          </a:p>
          <a:p>
            <a:endParaRPr lang="en-US" dirty="0"/>
          </a:p>
          <a:p>
            <a:r>
              <a:rPr lang="en-US" dirty="0"/>
              <a:t>React Lifecycle</a:t>
            </a:r>
          </a:p>
          <a:p>
            <a:r>
              <a:rPr lang="en-US" dirty="0"/>
              <a:t>React Lifecycle is defined as the series of methods that are invoked in different stages of the component’s existence. The definition is pretty straightforward but what do we mean by different stages? A React Component can go through four stages of its life as follows. </a:t>
            </a:r>
          </a:p>
          <a:p>
            <a:endParaRPr lang="en-US" dirty="0"/>
          </a:p>
          <a:p>
            <a:r>
              <a:rPr lang="en-US" dirty="0"/>
              <a:t>Lifecycle of React Components:</a:t>
            </a:r>
          </a:p>
          <a:p>
            <a:r>
              <a:rPr lang="en-US" dirty="0"/>
              <a:t>Each React Component go though the given Phases.</a:t>
            </a:r>
            <a:endParaRPr lang="en-IN" dirty="0"/>
          </a:p>
        </p:txBody>
      </p:sp>
    </p:spTree>
    <p:extLst>
      <p:ext uri="{BB962C8B-B14F-4D97-AF65-F5344CB8AC3E}">
        <p14:creationId xmlns:p14="http://schemas.microsoft.com/office/powerpoint/2010/main" val="1616805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948AA-CC55-166F-5567-20286BD36F10}"/>
              </a:ext>
            </a:extLst>
          </p:cNvPr>
          <p:cNvSpPr>
            <a:spLocks noGrp="1"/>
          </p:cNvSpPr>
          <p:nvPr>
            <p:ph type="title"/>
          </p:nvPr>
        </p:nvSpPr>
        <p:spPr/>
        <p:txBody>
          <a:bodyPr/>
          <a:lstStyle/>
          <a:p>
            <a:r>
              <a:rPr lang="en-US" dirty="0"/>
              <a:t>React Lifecycle</a:t>
            </a:r>
            <a:endParaRPr lang="en-IN" dirty="0"/>
          </a:p>
        </p:txBody>
      </p:sp>
      <p:pic>
        <p:nvPicPr>
          <p:cNvPr id="5" name="Content Placeholder 4">
            <a:extLst>
              <a:ext uri="{FF2B5EF4-FFF2-40B4-BE49-F238E27FC236}">
                <a16:creationId xmlns:a16="http://schemas.microsoft.com/office/drawing/2014/main" id="{5613FB78-70D2-CD4F-3900-699E0E8E9AAE}"/>
              </a:ext>
            </a:extLst>
          </p:cNvPr>
          <p:cNvPicPr>
            <a:picLocks noGrp="1" noChangeAspect="1"/>
          </p:cNvPicPr>
          <p:nvPr>
            <p:ph idx="1"/>
          </p:nvPr>
        </p:nvPicPr>
        <p:blipFill>
          <a:blip r:embed="rId2"/>
          <a:stretch>
            <a:fillRect/>
          </a:stretch>
        </p:blipFill>
        <p:spPr>
          <a:xfrm>
            <a:off x="1141413" y="1883095"/>
            <a:ext cx="9544894" cy="4777733"/>
          </a:xfrm>
        </p:spPr>
      </p:pic>
    </p:spTree>
    <p:extLst>
      <p:ext uri="{BB962C8B-B14F-4D97-AF65-F5344CB8AC3E}">
        <p14:creationId xmlns:p14="http://schemas.microsoft.com/office/powerpoint/2010/main" val="7834523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645EE-FC04-1F06-0272-5A63007AE2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C1B7FD-4CDA-F45F-7726-3504A74DC1BA}"/>
              </a:ext>
            </a:extLst>
          </p:cNvPr>
          <p:cNvSpPr>
            <a:spLocks noGrp="1"/>
          </p:cNvSpPr>
          <p:nvPr>
            <p:ph idx="1"/>
          </p:nvPr>
        </p:nvSpPr>
        <p:spPr>
          <a:xfrm>
            <a:off x="1141412" y="618518"/>
            <a:ext cx="9905999" cy="5968020"/>
          </a:xfrm>
        </p:spPr>
        <p:txBody>
          <a:bodyPr>
            <a:normAutofit fontScale="62500" lnSpcReduction="20000"/>
          </a:bodyPr>
          <a:lstStyle/>
          <a:p>
            <a:r>
              <a:rPr lang="en-US" dirty="0"/>
              <a:t>1. Initialization phase</a:t>
            </a:r>
          </a:p>
          <a:p>
            <a:r>
              <a:rPr lang="en-US" dirty="0"/>
              <a:t>This is the stage where the component is constructed with the given Props and default state. This is done in the constructor of a Component Class.</a:t>
            </a:r>
          </a:p>
          <a:p>
            <a:endParaRPr lang="en-US" dirty="0"/>
          </a:p>
          <a:p>
            <a:r>
              <a:rPr lang="en-US" dirty="0"/>
              <a:t>2. Mounting Phase</a:t>
            </a:r>
          </a:p>
          <a:p>
            <a:r>
              <a:rPr lang="en-US" dirty="0"/>
              <a:t>Mounting is the stage of rendering the JSX returned by the render method itself.</a:t>
            </a:r>
          </a:p>
          <a:p>
            <a:endParaRPr lang="en-US" dirty="0"/>
          </a:p>
          <a:p>
            <a:r>
              <a:rPr lang="en-US" dirty="0"/>
              <a:t>3. Updating</a:t>
            </a:r>
          </a:p>
          <a:p>
            <a:r>
              <a:rPr lang="en-US" dirty="0"/>
              <a:t>Updating is the stage when the state of a component is updated and the application is repainted.</a:t>
            </a:r>
          </a:p>
          <a:p>
            <a:endParaRPr lang="en-US" dirty="0"/>
          </a:p>
          <a:p>
            <a:r>
              <a:rPr lang="en-US" dirty="0"/>
              <a:t>4. Unmounting</a:t>
            </a:r>
          </a:p>
          <a:p>
            <a:r>
              <a:rPr lang="en-US" dirty="0"/>
              <a:t>As the name suggests Unmounting is the final step of the component lifecycle where the component is removed from the page.</a:t>
            </a:r>
          </a:p>
          <a:p>
            <a:endParaRPr lang="en-US" dirty="0"/>
          </a:p>
          <a:p>
            <a:r>
              <a:rPr lang="en-US" dirty="0"/>
              <a:t>React provides the developers with a set of predefined functions that if present are invoked around specific events in the lifetime of the component. Developers are supposed to override the functions with the desired logic to execute accordingly. We have illustrated the gist in the following diagram.</a:t>
            </a:r>
            <a:endParaRPr lang="en-IN" dirty="0"/>
          </a:p>
        </p:txBody>
      </p:sp>
    </p:spTree>
    <p:extLst>
      <p:ext uri="{BB962C8B-B14F-4D97-AF65-F5344CB8AC3E}">
        <p14:creationId xmlns:p14="http://schemas.microsoft.com/office/powerpoint/2010/main" val="9320570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645EE-FC04-1F06-0272-5A63007AE248}"/>
              </a:ext>
            </a:extLst>
          </p:cNvPr>
          <p:cNvSpPr>
            <a:spLocks noGrp="1"/>
          </p:cNvSpPr>
          <p:nvPr>
            <p:ph type="title"/>
          </p:nvPr>
        </p:nvSpPr>
        <p:spPr/>
        <p:txBody>
          <a:bodyPr/>
          <a:lstStyle/>
          <a:p>
            <a:r>
              <a:rPr lang="en-US" dirty="0"/>
              <a:t>React props &amp; states</a:t>
            </a:r>
            <a:endParaRPr lang="en-IN" dirty="0"/>
          </a:p>
        </p:txBody>
      </p:sp>
      <p:sp>
        <p:nvSpPr>
          <p:cNvPr id="3" name="Content Placeholder 2">
            <a:extLst>
              <a:ext uri="{FF2B5EF4-FFF2-40B4-BE49-F238E27FC236}">
                <a16:creationId xmlns:a16="http://schemas.microsoft.com/office/drawing/2014/main" id="{38C1B7FD-4CDA-F45F-7726-3504A74DC1BA}"/>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5779209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645EE-FC04-1F06-0272-5A63007AE248}"/>
              </a:ext>
            </a:extLst>
          </p:cNvPr>
          <p:cNvSpPr>
            <a:spLocks noGrp="1"/>
          </p:cNvSpPr>
          <p:nvPr>
            <p:ph type="title"/>
          </p:nvPr>
        </p:nvSpPr>
        <p:spPr/>
        <p:txBody>
          <a:bodyPr/>
          <a:lstStyle/>
          <a:p>
            <a:r>
              <a:rPr lang="en-US" dirty="0"/>
              <a:t>What are props?</a:t>
            </a:r>
            <a:endParaRPr lang="en-IN" dirty="0"/>
          </a:p>
        </p:txBody>
      </p:sp>
      <p:sp>
        <p:nvSpPr>
          <p:cNvPr id="3" name="Content Placeholder 2">
            <a:extLst>
              <a:ext uri="{FF2B5EF4-FFF2-40B4-BE49-F238E27FC236}">
                <a16:creationId xmlns:a16="http://schemas.microsoft.com/office/drawing/2014/main" id="{38C1B7FD-4CDA-F45F-7726-3504A74DC1BA}"/>
              </a:ext>
            </a:extLst>
          </p:cNvPr>
          <p:cNvSpPr>
            <a:spLocks noGrp="1"/>
          </p:cNvSpPr>
          <p:nvPr>
            <p:ph idx="1"/>
          </p:nvPr>
        </p:nvSpPr>
        <p:spPr/>
        <p:txBody>
          <a:bodyPr>
            <a:normAutofit fontScale="92500"/>
          </a:bodyPr>
          <a:lstStyle/>
          <a:p>
            <a:r>
              <a:rPr lang="en-US" dirty="0"/>
              <a:t>We know that everything in ReactJS is a component and to pass in data to these components, props are used. Whenever we call child components from parents we can pass data as props. This helps the parent component communicate with the child.</a:t>
            </a:r>
          </a:p>
          <a:p>
            <a:endParaRPr lang="en-US" dirty="0"/>
          </a:p>
          <a:p>
            <a:r>
              <a:rPr lang="en-US" dirty="0"/>
              <a:t>Although passing in props like this is great, it surely lacks flexibility in an application. For example, we cannot let the child communicate with the parent in this way. This, nonetheless, can be done by passing methods as props in ReactJS. </a:t>
            </a:r>
            <a:endParaRPr lang="en-IN" dirty="0"/>
          </a:p>
        </p:txBody>
      </p:sp>
    </p:spTree>
    <p:extLst>
      <p:ext uri="{BB962C8B-B14F-4D97-AF65-F5344CB8AC3E}">
        <p14:creationId xmlns:p14="http://schemas.microsoft.com/office/powerpoint/2010/main" val="1588211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645EE-FC04-1F06-0272-5A63007AE2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C1B7FD-4CDA-F45F-7726-3504A74DC1BA}"/>
              </a:ext>
            </a:extLst>
          </p:cNvPr>
          <p:cNvSpPr>
            <a:spLocks noGrp="1"/>
          </p:cNvSpPr>
          <p:nvPr>
            <p:ph idx="1"/>
          </p:nvPr>
        </p:nvSpPr>
        <p:spPr>
          <a:xfrm>
            <a:off x="1141412" y="618518"/>
            <a:ext cx="9905999" cy="5753707"/>
          </a:xfrm>
        </p:spPr>
        <p:txBody>
          <a:bodyPr>
            <a:normAutofit fontScale="77500" lnSpcReduction="20000"/>
          </a:bodyPr>
          <a:lstStyle/>
          <a:p>
            <a:r>
              <a:rPr lang="en-US" dirty="0"/>
              <a:t>Passing methods as props</a:t>
            </a:r>
          </a:p>
          <a:p>
            <a:r>
              <a:rPr lang="en-US" dirty="0"/>
              <a:t>We will learn passing props as methods with the help of an example. To use a method as a prop all the steps are described below order wise:</a:t>
            </a:r>
          </a:p>
          <a:p>
            <a:r>
              <a:rPr lang="en-US" dirty="0"/>
              <a:t>Step 1: Create a new react application using the following command.</a:t>
            </a:r>
          </a:p>
          <a:p>
            <a:endParaRPr lang="en-US" dirty="0"/>
          </a:p>
          <a:p>
            <a:r>
              <a:rPr lang="en-US" dirty="0" err="1"/>
              <a:t>npx</a:t>
            </a:r>
            <a:r>
              <a:rPr lang="en-US" dirty="0"/>
              <a:t> create-react-app</a:t>
            </a:r>
          </a:p>
          <a:p>
            <a:r>
              <a:rPr lang="en-US" dirty="0"/>
              <a:t>Step 2: We will create components in our file namely App.js. After using this ParentComponent.js and </a:t>
            </a:r>
            <a:r>
              <a:rPr lang="en-US" dirty="0" err="1"/>
              <a:t>ChildComponent</a:t>
            </a:r>
            <a:r>
              <a:rPr lang="en-US" dirty="0"/>
              <a:t>.</a:t>
            </a:r>
          </a:p>
          <a:p>
            <a:endParaRPr lang="en-US" dirty="0"/>
          </a:p>
          <a:p>
            <a:r>
              <a:rPr lang="en-US" dirty="0"/>
              <a:t>Step 3: Write the following code in respective files.</a:t>
            </a:r>
          </a:p>
          <a:p>
            <a:endParaRPr lang="en-US" dirty="0"/>
          </a:p>
          <a:p>
            <a:r>
              <a:rPr lang="en-US" dirty="0"/>
              <a:t>App.js: This file imports our </a:t>
            </a:r>
            <a:r>
              <a:rPr lang="en-US" dirty="0" err="1"/>
              <a:t>ParentComponent</a:t>
            </a:r>
            <a:r>
              <a:rPr lang="en-US" dirty="0"/>
              <a:t> and renders it on the page.</a:t>
            </a:r>
          </a:p>
          <a:p>
            <a:r>
              <a:rPr lang="en-US" dirty="0"/>
              <a:t>ParentComponent.js: This file sends methods as props to child component.</a:t>
            </a:r>
          </a:p>
          <a:p>
            <a:r>
              <a:rPr lang="en-US" dirty="0" err="1"/>
              <a:t>ChildComponent</a:t>
            </a:r>
            <a:r>
              <a:rPr lang="en-US" dirty="0"/>
              <a:t>: This file calls the method passed prom parent as props.</a:t>
            </a:r>
            <a:endParaRPr lang="en-IN" dirty="0"/>
          </a:p>
        </p:txBody>
      </p:sp>
    </p:spTree>
    <p:extLst>
      <p:ext uri="{BB962C8B-B14F-4D97-AF65-F5344CB8AC3E}">
        <p14:creationId xmlns:p14="http://schemas.microsoft.com/office/powerpoint/2010/main" val="34383527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645EE-FC04-1F06-0272-5A63007AE248}"/>
              </a:ext>
            </a:extLst>
          </p:cNvPr>
          <p:cNvSpPr>
            <a:spLocks noGrp="1"/>
          </p:cNvSpPr>
          <p:nvPr>
            <p:ph type="title"/>
          </p:nvPr>
        </p:nvSpPr>
        <p:spPr/>
        <p:txBody>
          <a:bodyPr/>
          <a:lstStyle/>
          <a:p>
            <a:r>
              <a:rPr lang="en-US" dirty="0"/>
              <a:t>React hooks</a:t>
            </a:r>
            <a:endParaRPr lang="en-IN" dirty="0"/>
          </a:p>
        </p:txBody>
      </p:sp>
      <p:sp>
        <p:nvSpPr>
          <p:cNvPr id="3" name="Content Placeholder 2">
            <a:extLst>
              <a:ext uri="{FF2B5EF4-FFF2-40B4-BE49-F238E27FC236}">
                <a16:creationId xmlns:a16="http://schemas.microsoft.com/office/drawing/2014/main" id="{38C1B7FD-4CDA-F45F-7726-3504A74DC1BA}"/>
              </a:ext>
            </a:extLst>
          </p:cNvPr>
          <p:cNvSpPr>
            <a:spLocks noGrp="1"/>
          </p:cNvSpPr>
          <p:nvPr>
            <p:ph idx="1"/>
          </p:nvPr>
        </p:nvSpPr>
        <p:spPr/>
        <p:txBody>
          <a:bodyPr>
            <a:normAutofit fontScale="92500" lnSpcReduction="20000"/>
          </a:bodyPr>
          <a:lstStyle/>
          <a:p>
            <a:r>
              <a:rPr lang="en-US" dirty="0"/>
              <a:t>Hooks were added to React in version 16.8.</a:t>
            </a:r>
          </a:p>
          <a:p>
            <a:endParaRPr lang="en-US" dirty="0"/>
          </a:p>
          <a:p>
            <a:r>
              <a:rPr lang="en-US" dirty="0"/>
              <a:t>Hooks allow function components to have access to state and other React features. Because of this, class components are generally no longer needed.</a:t>
            </a:r>
          </a:p>
          <a:p>
            <a:r>
              <a:rPr lang="en-US" dirty="0"/>
              <a:t>Although Hooks generally replace class components, there are no plans to remove classes from React.</a:t>
            </a:r>
          </a:p>
          <a:p>
            <a:r>
              <a:rPr lang="en-US" dirty="0"/>
              <a:t>What is a Hook?</a:t>
            </a:r>
          </a:p>
          <a:p>
            <a:r>
              <a:rPr lang="en-US" dirty="0"/>
              <a:t>Hooks allow us to "hook" into React features such as state and lifecycle methods.</a:t>
            </a:r>
          </a:p>
          <a:p>
            <a:endParaRPr lang="en-IN" dirty="0"/>
          </a:p>
        </p:txBody>
      </p:sp>
    </p:spTree>
    <p:extLst>
      <p:ext uri="{BB962C8B-B14F-4D97-AF65-F5344CB8AC3E}">
        <p14:creationId xmlns:p14="http://schemas.microsoft.com/office/powerpoint/2010/main" val="2158802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731E6-31C0-9635-1B48-FE2A7FD26A6B}"/>
              </a:ext>
            </a:extLst>
          </p:cNvPr>
          <p:cNvSpPr>
            <a:spLocks noGrp="1"/>
          </p:cNvSpPr>
          <p:nvPr>
            <p:ph type="title"/>
          </p:nvPr>
        </p:nvSpPr>
        <p:spPr/>
        <p:txBody>
          <a:bodyPr/>
          <a:lstStyle/>
          <a:p>
            <a:r>
              <a:rPr lang="en-US" dirty="0"/>
              <a:t>Fundamentals</a:t>
            </a:r>
            <a:endParaRPr lang="en-IN" dirty="0"/>
          </a:p>
        </p:txBody>
      </p:sp>
      <p:sp>
        <p:nvSpPr>
          <p:cNvPr id="3" name="Content Placeholder 2">
            <a:extLst>
              <a:ext uri="{FF2B5EF4-FFF2-40B4-BE49-F238E27FC236}">
                <a16:creationId xmlns:a16="http://schemas.microsoft.com/office/drawing/2014/main" id="{732AC9EC-59F3-5F0D-22A4-D7F3F9F5F4A5}"/>
              </a:ext>
            </a:extLst>
          </p:cNvPr>
          <p:cNvSpPr>
            <a:spLocks noGrp="1"/>
          </p:cNvSpPr>
          <p:nvPr>
            <p:ph idx="1"/>
          </p:nvPr>
        </p:nvSpPr>
        <p:spPr/>
        <p:txBody>
          <a:bodyPr/>
          <a:lstStyle/>
          <a:p>
            <a:r>
              <a:rPr lang="en-US" dirty="0"/>
              <a:t>React JSX:</a:t>
            </a:r>
          </a:p>
          <a:p>
            <a:r>
              <a:rPr lang="en-US" dirty="0"/>
              <a:t>React JSX is a syntax extension of JavaScript for writing React Code in a simple way. Using JSX it is easier to create reusable UI components with fewer lines of code in a template-type language with the power of JavaScript.</a:t>
            </a:r>
            <a:endParaRPr lang="en-IN" dirty="0"/>
          </a:p>
        </p:txBody>
      </p:sp>
    </p:spTree>
    <p:extLst>
      <p:ext uri="{BB962C8B-B14F-4D97-AF65-F5344CB8AC3E}">
        <p14:creationId xmlns:p14="http://schemas.microsoft.com/office/powerpoint/2010/main" val="22128121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645EE-FC04-1F06-0272-5A63007AE248}"/>
              </a:ext>
            </a:extLst>
          </p:cNvPr>
          <p:cNvSpPr>
            <a:spLocks noGrp="1"/>
          </p:cNvSpPr>
          <p:nvPr>
            <p:ph type="title"/>
          </p:nvPr>
        </p:nvSpPr>
        <p:spPr/>
        <p:txBody>
          <a:bodyPr/>
          <a:lstStyle/>
          <a:p>
            <a:r>
              <a:rPr lang="en-US" dirty="0"/>
              <a:t>Hook Rules</a:t>
            </a:r>
            <a:br>
              <a:rPr lang="en-US" dirty="0"/>
            </a:br>
            <a:endParaRPr lang="en-IN" dirty="0"/>
          </a:p>
        </p:txBody>
      </p:sp>
      <p:sp>
        <p:nvSpPr>
          <p:cNvPr id="3" name="Content Placeholder 2">
            <a:extLst>
              <a:ext uri="{FF2B5EF4-FFF2-40B4-BE49-F238E27FC236}">
                <a16:creationId xmlns:a16="http://schemas.microsoft.com/office/drawing/2014/main" id="{38C1B7FD-4CDA-F45F-7726-3504A74DC1BA}"/>
              </a:ext>
            </a:extLst>
          </p:cNvPr>
          <p:cNvSpPr>
            <a:spLocks noGrp="1"/>
          </p:cNvSpPr>
          <p:nvPr>
            <p:ph idx="1"/>
          </p:nvPr>
        </p:nvSpPr>
        <p:spPr/>
        <p:txBody>
          <a:bodyPr/>
          <a:lstStyle/>
          <a:p>
            <a:r>
              <a:rPr lang="en-US" dirty="0"/>
              <a:t>There are 3 rules for hooks:</a:t>
            </a:r>
          </a:p>
          <a:p>
            <a:endParaRPr lang="en-US" dirty="0"/>
          </a:p>
          <a:p>
            <a:r>
              <a:rPr lang="en-US" dirty="0"/>
              <a:t>Hooks can only be called inside React function components.</a:t>
            </a:r>
          </a:p>
          <a:p>
            <a:r>
              <a:rPr lang="en-US" dirty="0"/>
              <a:t>Hooks can only be called at the top level of a component.</a:t>
            </a:r>
          </a:p>
          <a:p>
            <a:r>
              <a:rPr lang="en-US" dirty="0"/>
              <a:t>Hooks cannot be conditional</a:t>
            </a:r>
            <a:endParaRPr lang="en-IN" dirty="0"/>
          </a:p>
        </p:txBody>
      </p:sp>
    </p:spTree>
    <p:extLst>
      <p:ext uri="{BB962C8B-B14F-4D97-AF65-F5344CB8AC3E}">
        <p14:creationId xmlns:p14="http://schemas.microsoft.com/office/powerpoint/2010/main" val="28382732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645EE-FC04-1F06-0272-5A63007AE248}"/>
              </a:ext>
            </a:extLst>
          </p:cNvPr>
          <p:cNvSpPr>
            <a:spLocks noGrp="1"/>
          </p:cNvSpPr>
          <p:nvPr>
            <p:ph type="title"/>
          </p:nvPr>
        </p:nvSpPr>
        <p:spPr/>
        <p:txBody>
          <a:bodyPr/>
          <a:lstStyle/>
          <a:p>
            <a:r>
              <a:rPr lang="en-US" dirty="0"/>
              <a:t>React </a:t>
            </a:r>
            <a:r>
              <a:rPr lang="en-US" dirty="0" err="1"/>
              <a:t>useState</a:t>
            </a:r>
            <a:r>
              <a:rPr lang="en-US" dirty="0"/>
              <a:t> Hook</a:t>
            </a:r>
            <a:br>
              <a:rPr lang="en-US" dirty="0"/>
            </a:br>
            <a:endParaRPr lang="en-IN" dirty="0"/>
          </a:p>
        </p:txBody>
      </p:sp>
      <p:sp>
        <p:nvSpPr>
          <p:cNvPr id="3" name="Content Placeholder 2">
            <a:extLst>
              <a:ext uri="{FF2B5EF4-FFF2-40B4-BE49-F238E27FC236}">
                <a16:creationId xmlns:a16="http://schemas.microsoft.com/office/drawing/2014/main" id="{38C1B7FD-4CDA-F45F-7726-3504A74DC1BA}"/>
              </a:ext>
            </a:extLst>
          </p:cNvPr>
          <p:cNvSpPr>
            <a:spLocks noGrp="1"/>
          </p:cNvSpPr>
          <p:nvPr>
            <p:ph idx="1"/>
          </p:nvPr>
        </p:nvSpPr>
        <p:spPr/>
        <p:txBody>
          <a:bodyPr/>
          <a:lstStyle/>
          <a:p>
            <a:endParaRPr lang="en-US" dirty="0"/>
          </a:p>
          <a:p>
            <a:r>
              <a:rPr lang="en-US" dirty="0"/>
              <a:t>The React </a:t>
            </a:r>
            <a:r>
              <a:rPr lang="en-US" dirty="0" err="1"/>
              <a:t>useState</a:t>
            </a:r>
            <a:r>
              <a:rPr lang="en-US" dirty="0"/>
              <a:t> Hook allows us to track state in a function component.</a:t>
            </a:r>
          </a:p>
          <a:p>
            <a:endParaRPr lang="en-US" dirty="0"/>
          </a:p>
          <a:p>
            <a:r>
              <a:rPr lang="en-US" dirty="0"/>
              <a:t>State generally refers to data or properties that need to be tracking in an application.</a:t>
            </a:r>
            <a:endParaRPr lang="en-IN" dirty="0"/>
          </a:p>
        </p:txBody>
      </p:sp>
    </p:spTree>
    <p:extLst>
      <p:ext uri="{BB962C8B-B14F-4D97-AF65-F5344CB8AC3E}">
        <p14:creationId xmlns:p14="http://schemas.microsoft.com/office/powerpoint/2010/main" val="13919082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645EE-FC04-1F06-0272-5A63007AE248}"/>
              </a:ext>
            </a:extLst>
          </p:cNvPr>
          <p:cNvSpPr>
            <a:spLocks noGrp="1"/>
          </p:cNvSpPr>
          <p:nvPr>
            <p:ph type="title"/>
          </p:nvPr>
        </p:nvSpPr>
        <p:spPr/>
        <p:txBody>
          <a:bodyPr/>
          <a:lstStyle/>
          <a:p>
            <a:r>
              <a:rPr lang="en-US" dirty="0"/>
              <a:t>React </a:t>
            </a:r>
            <a:r>
              <a:rPr lang="en-US" dirty="0" err="1"/>
              <a:t>useEffect</a:t>
            </a:r>
            <a:r>
              <a:rPr lang="en-US" dirty="0"/>
              <a:t> Hooks</a:t>
            </a:r>
            <a:br>
              <a:rPr lang="en-US" dirty="0"/>
            </a:br>
            <a:endParaRPr lang="en-IN" dirty="0"/>
          </a:p>
        </p:txBody>
      </p:sp>
      <p:sp>
        <p:nvSpPr>
          <p:cNvPr id="3" name="Content Placeholder 2">
            <a:extLst>
              <a:ext uri="{FF2B5EF4-FFF2-40B4-BE49-F238E27FC236}">
                <a16:creationId xmlns:a16="http://schemas.microsoft.com/office/drawing/2014/main" id="{38C1B7FD-4CDA-F45F-7726-3504A74DC1BA}"/>
              </a:ext>
            </a:extLst>
          </p:cNvPr>
          <p:cNvSpPr>
            <a:spLocks noGrp="1"/>
          </p:cNvSpPr>
          <p:nvPr>
            <p:ph idx="1"/>
          </p:nvPr>
        </p:nvSpPr>
        <p:spPr/>
        <p:txBody>
          <a:bodyPr>
            <a:normAutofit fontScale="92500" lnSpcReduction="20000"/>
          </a:bodyPr>
          <a:lstStyle/>
          <a:p>
            <a:r>
              <a:rPr lang="en-US" dirty="0"/>
              <a:t>The </a:t>
            </a:r>
            <a:r>
              <a:rPr lang="en-US" dirty="0" err="1"/>
              <a:t>useEffect</a:t>
            </a:r>
            <a:r>
              <a:rPr lang="en-US" dirty="0"/>
              <a:t> Hook allows you to perform side effects in your components.</a:t>
            </a:r>
          </a:p>
          <a:p>
            <a:endParaRPr lang="en-US" dirty="0"/>
          </a:p>
          <a:p>
            <a:r>
              <a:rPr lang="en-US" dirty="0"/>
              <a:t>Some examples of side effects are: fetching data, directly updating the DOM, and timers.</a:t>
            </a:r>
          </a:p>
          <a:p>
            <a:endParaRPr lang="en-US" dirty="0"/>
          </a:p>
          <a:p>
            <a:r>
              <a:rPr lang="en-US" dirty="0" err="1"/>
              <a:t>useEffect</a:t>
            </a:r>
            <a:r>
              <a:rPr lang="en-US" dirty="0"/>
              <a:t> accepts two arguments. The second argument is optional.</a:t>
            </a:r>
          </a:p>
          <a:p>
            <a:endParaRPr lang="en-US" dirty="0"/>
          </a:p>
          <a:p>
            <a:r>
              <a:rPr lang="en-US" dirty="0" err="1"/>
              <a:t>useEffect</a:t>
            </a:r>
            <a:r>
              <a:rPr lang="en-US" dirty="0"/>
              <a:t>(&lt;function&gt;, &lt;dependency&gt;)</a:t>
            </a:r>
          </a:p>
          <a:p>
            <a:endParaRPr lang="en-IN" dirty="0"/>
          </a:p>
        </p:txBody>
      </p:sp>
    </p:spTree>
    <p:extLst>
      <p:ext uri="{BB962C8B-B14F-4D97-AF65-F5344CB8AC3E}">
        <p14:creationId xmlns:p14="http://schemas.microsoft.com/office/powerpoint/2010/main" val="34013840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645EE-FC04-1F06-0272-5A63007AE248}"/>
              </a:ext>
            </a:extLst>
          </p:cNvPr>
          <p:cNvSpPr>
            <a:spLocks noGrp="1"/>
          </p:cNvSpPr>
          <p:nvPr>
            <p:ph type="title"/>
          </p:nvPr>
        </p:nvSpPr>
        <p:spPr>
          <a:xfrm>
            <a:off x="1141413" y="618518"/>
            <a:ext cx="9905998" cy="767370"/>
          </a:xfrm>
        </p:spPr>
        <p:txBody>
          <a:bodyPr>
            <a:normAutofit fontScale="90000"/>
          </a:bodyPr>
          <a:lstStyle/>
          <a:p>
            <a:r>
              <a:rPr lang="en-US" dirty="0"/>
              <a:t>React </a:t>
            </a:r>
            <a:r>
              <a:rPr lang="en-US" dirty="0" err="1"/>
              <a:t>useContext</a:t>
            </a:r>
            <a:r>
              <a:rPr lang="en-US" dirty="0"/>
              <a:t> Hook</a:t>
            </a:r>
            <a:br>
              <a:rPr lang="en-US" dirty="0"/>
            </a:br>
            <a:endParaRPr lang="en-IN" dirty="0"/>
          </a:p>
        </p:txBody>
      </p:sp>
      <p:sp>
        <p:nvSpPr>
          <p:cNvPr id="3" name="Content Placeholder 2">
            <a:extLst>
              <a:ext uri="{FF2B5EF4-FFF2-40B4-BE49-F238E27FC236}">
                <a16:creationId xmlns:a16="http://schemas.microsoft.com/office/drawing/2014/main" id="{38C1B7FD-4CDA-F45F-7726-3504A74DC1BA}"/>
              </a:ext>
            </a:extLst>
          </p:cNvPr>
          <p:cNvSpPr>
            <a:spLocks noGrp="1"/>
          </p:cNvSpPr>
          <p:nvPr>
            <p:ph idx="1"/>
          </p:nvPr>
        </p:nvSpPr>
        <p:spPr>
          <a:xfrm>
            <a:off x="1141412" y="1214438"/>
            <a:ext cx="9905999" cy="4576763"/>
          </a:xfrm>
        </p:spPr>
        <p:txBody>
          <a:bodyPr>
            <a:normAutofit fontScale="62500" lnSpcReduction="20000"/>
          </a:bodyPr>
          <a:lstStyle/>
          <a:p>
            <a:endParaRPr lang="en-US" dirty="0"/>
          </a:p>
          <a:p>
            <a:r>
              <a:rPr lang="en-US" dirty="0"/>
              <a:t>React Context is a way to manage state globally.</a:t>
            </a:r>
          </a:p>
          <a:p>
            <a:endParaRPr lang="en-US" dirty="0"/>
          </a:p>
          <a:p>
            <a:r>
              <a:rPr lang="en-US" dirty="0"/>
              <a:t>It can be used together with the </a:t>
            </a:r>
            <a:r>
              <a:rPr lang="en-US" dirty="0" err="1"/>
              <a:t>useState</a:t>
            </a:r>
            <a:r>
              <a:rPr lang="en-US" dirty="0"/>
              <a:t> Hook to share state between deeply nested components more easily than with </a:t>
            </a:r>
            <a:r>
              <a:rPr lang="en-US" dirty="0" err="1"/>
              <a:t>useState</a:t>
            </a:r>
            <a:r>
              <a:rPr lang="en-US" dirty="0"/>
              <a:t> alone.</a:t>
            </a:r>
          </a:p>
          <a:p>
            <a:endParaRPr lang="en-US" dirty="0"/>
          </a:p>
          <a:p>
            <a:r>
              <a:rPr lang="en-US" dirty="0"/>
              <a:t>The Problem</a:t>
            </a:r>
          </a:p>
          <a:p>
            <a:r>
              <a:rPr lang="en-US" dirty="0"/>
              <a:t>State should be held by the highest parent component in the stack that requires access to the state.</a:t>
            </a:r>
          </a:p>
          <a:p>
            <a:endParaRPr lang="en-US" dirty="0"/>
          </a:p>
          <a:p>
            <a:r>
              <a:rPr lang="en-US" dirty="0"/>
              <a:t>To illustrate, we have many nested components. The component at the top and bottom of the stack need access to the state.</a:t>
            </a:r>
          </a:p>
          <a:p>
            <a:endParaRPr lang="en-US" dirty="0"/>
          </a:p>
          <a:p>
            <a:r>
              <a:rPr lang="en-US" dirty="0"/>
              <a:t>To do this without Context, we will need to pass the state as "props" through each nested component. This is called "prop drilling".</a:t>
            </a:r>
            <a:endParaRPr lang="en-IN" dirty="0"/>
          </a:p>
        </p:txBody>
      </p:sp>
    </p:spTree>
    <p:extLst>
      <p:ext uri="{BB962C8B-B14F-4D97-AF65-F5344CB8AC3E}">
        <p14:creationId xmlns:p14="http://schemas.microsoft.com/office/powerpoint/2010/main" val="14324662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645EE-FC04-1F06-0272-5A63007AE248}"/>
              </a:ext>
            </a:extLst>
          </p:cNvPr>
          <p:cNvSpPr>
            <a:spLocks noGrp="1"/>
          </p:cNvSpPr>
          <p:nvPr>
            <p:ph type="title"/>
          </p:nvPr>
        </p:nvSpPr>
        <p:spPr/>
        <p:txBody>
          <a:bodyPr/>
          <a:lstStyle/>
          <a:p>
            <a:r>
              <a:rPr lang="en-US" dirty="0"/>
              <a:t>React </a:t>
            </a:r>
            <a:r>
              <a:rPr lang="en-US" dirty="0" err="1"/>
              <a:t>useRef</a:t>
            </a:r>
            <a:r>
              <a:rPr lang="en-US" dirty="0"/>
              <a:t> Hook</a:t>
            </a:r>
            <a:br>
              <a:rPr lang="en-US" dirty="0"/>
            </a:br>
            <a:endParaRPr lang="en-IN" dirty="0"/>
          </a:p>
        </p:txBody>
      </p:sp>
      <p:sp>
        <p:nvSpPr>
          <p:cNvPr id="3" name="Content Placeholder 2">
            <a:extLst>
              <a:ext uri="{FF2B5EF4-FFF2-40B4-BE49-F238E27FC236}">
                <a16:creationId xmlns:a16="http://schemas.microsoft.com/office/drawing/2014/main" id="{38C1B7FD-4CDA-F45F-7726-3504A74DC1BA}"/>
              </a:ext>
            </a:extLst>
          </p:cNvPr>
          <p:cNvSpPr>
            <a:spLocks noGrp="1"/>
          </p:cNvSpPr>
          <p:nvPr>
            <p:ph idx="1"/>
          </p:nvPr>
        </p:nvSpPr>
        <p:spPr/>
        <p:txBody>
          <a:bodyPr>
            <a:normAutofit fontScale="62500" lnSpcReduction="20000"/>
          </a:bodyPr>
          <a:lstStyle/>
          <a:p>
            <a:endParaRPr lang="en-US" dirty="0"/>
          </a:p>
          <a:p>
            <a:r>
              <a:rPr lang="en-US" dirty="0"/>
              <a:t>The </a:t>
            </a:r>
            <a:r>
              <a:rPr lang="en-US" dirty="0" err="1"/>
              <a:t>useRef</a:t>
            </a:r>
            <a:r>
              <a:rPr lang="en-US" dirty="0"/>
              <a:t> Hook allows you to persist values between renders.</a:t>
            </a:r>
          </a:p>
          <a:p>
            <a:r>
              <a:rPr lang="en-US" dirty="0"/>
              <a:t>It can be used to store a mutable value that does not cause a re-render when updated.</a:t>
            </a:r>
          </a:p>
          <a:p>
            <a:r>
              <a:rPr lang="en-US" dirty="0"/>
              <a:t>It can be used to access a DOM element directly.</a:t>
            </a:r>
          </a:p>
          <a:p>
            <a:endParaRPr lang="en-US" dirty="0"/>
          </a:p>
          <a:p>
            <a:r>
              <a:rPr lang="en-US" dirty="0"/>
              <a:t>Does Not Cause Re-renders</a:t>
            </a:r>
          </a:p>
          <a:p>
            <a:r>
              <a:rPr lang="en-US" dirty="0"/>
              <a:t>If we tried to count how many times our application renders using the </a:t>
            </a:r>
            <a:r>
              <a:rPr lang="en-US" dirty="0" err="1"/>
              <a:t>useState</a:t>
            </a:r>
            <a:r>
              <a:rPr lang="en-US" dirty="0"/>
              <a:t> Hook, we would be caught in an infinite loop since this Hook itself causes a re-render.</a:t>
            </a:r>
          </a:p>
          <a:p>
            <a:endParaRPr lang="en-US" dirty="0"/>
          </a:p>
          <a:p>
            <a:r>
              <a:rPr lang="en-US" dirty="0"/>
              <a:t>To avoid this, we can use the </a:t>
            </a:r>
            <a:r>
              <a:rPr lang="en-US" dirty="0" err="1"/>
              <a:t>useRef</a:t>
            </a:r>
            <a:r>
              <a:rPr lang="en-US" dirty="0"/>
              <a:t> Hook.</a:t>
            </a:r>
            <a:endParaRPr lang="en-IN" dirty="0"/>
          </a:p>
        </p:txBody>
      </p:sp>
    </p:spTree>
    <p:extLst>
      <p:ext uri="{BB962C8B-B14F-4D97-AF65-F5344CB8AC3E}">
        <p14:creationId xmlns:p14="http://schemas.microsoft.com/office/powerpoint/2010/main" val="5619152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645EE-FC04-1F06-0272-5A63007AE248}"/>
              </a:ext>
            </a:extLst>
          </p:cNvPr>
          <p:cNvSpPr>
            <a:spLocks noGrp="1"/>
          </p:cNvSpPr>
          <p:nvPr>
            <p:ph type="title"/>
          </p:nvPr>
        </p:nvSpPr>
        <p:spPr/>
        <p:txBody>
          <a:bodyPr/>
          <a:lstStyle/>
          <a:p>
            <a:r>
              <a:rPr lang="en-US" dirty="0"/>
              <a:t>React </a:t>
            </a:r>
            <a:r>
              <a:rPr lang="en-US" dirty="0" err="1"/>
              <a:t>useReducer</a:t>
            </a:r>
            <a:r>
              <a:rPr lang="en-US" dirty="0"/>
              <a:t> Hook</a:t>
            </a:r>
            <a:br>
              <a:rPr lang="en-US" dirty="0"/>
            </a:br>
            <a:endParaRPr lang="en-IN" dirty="0"/>
          </a:p>
        </p:txBody>
      </p:sp>
      <p:sp>
        <p:nvSpPr>
          <p:cNvPr id="3" name="Content Placeholder 2">
            <a:extLst>
              <a:ext uri="{FF2B5EF4-FFF2-40B4-BE49-F238E27FC236}">
                <a16:creationId xmlns:a16="http://schemas.microsoft.com/office/drawing/2014/main" id="{38C1B7FD-4CDA-F45F-7726-3504A74DC1BA}"/>
              </a:ext>
            </a:extLst>
          </p:cNvPr>
          <p:cNvSpPr>
            <a:spLocks noGrp="1"/>
          </p:cNvSpPr>
          <p:nvPr>
            <p:ph idx="1"/>
          </p:nvPr>
        </p:nvSpPr>
        <p:spPr/>
        <p:txBody>
          <a:bodyPr>
            <a:normAutofit fontScale="62500" lnSpcReduction="20000"/>
          </a:bodyPr>
          <a:lstStyle/>
          <a:p>
            <a:endParaRPr lang="en-US" dirty="0"/>
          </a:p>
          <a:p>
            <a:r>
              <a:rPr lang="en-US" dirty="0"/>
              <a:t>The </a:t>
            </a:r>
            <a:r>
              <a:rPr lang="en-US" dirty="0" err="1"/>
              <a:t>useReducer</a:t>
            </a:r>
            <a:r>
              <a:rPr lang="en-US" dirty="0"/>
              <a:t> Hook is similar to the </a:t>
            </a:r>
            <a:r>
              <a:rPr lang="en-US" dirty="0" err="1"/>
              <a:t>useState</a:t>
            </a:r>
            <a:r>
              <a:rPr lang="en-US" dirty="0"/>
              <a:t> Hook.</a:t>
            </a:r>
          </a:p>
          <a:p>
            <a:r>
              <a:rPr lang="en-US" dirty="0"/>
              <a:t>It allows for custom state logic.</a:t>
            </a:r>
          </a:p>
          <a:p>
            <a:r>
              <a:rPr lang="en-US" dirty="0"/>
              <a:t>If you find yourself keeping track of multiple pieces of state that rely on complex logic, </a:t>
            </a:r>
            <a:r>
              <a:rPr lang="en-US" dirty="0" err="1"/>
              <a:t>useReducer</a:t>
            </a:r>
            <a:r>
              <a:rPr lang="en-US" dirty="0"/>
              <a:t> may be useful.</a:t>
            </a:r>
          </a:p>
          <a:p>
            <a:endParaRPr lang="en-US" dirty="0"/>
          </a:p>
          <a:p>
            <a:r>
              <a:rPr lang="en-US" dirty="0"/>
              <a:t>The reducer function contains your custom state logic and the </a:t>
            </a:r>
            <a:r>
              <a:rPr lang="en-US" dirty="0" err="1"/>
              <a:t>initialStatecan</a:t>
            </a:r>
            <a:r>
              <a:rPr lang="en-US" dirty="0"/>
              <a:t> be a simple value but generally will contain an object.</a:t>
            </a:r>
          </a:p>
          <a:p>
            <a:endParaRPr lang="en-US" dirty="0"/>
          </a:p>
          <a:p>
            <a:r>
              <a:rPr lang="en-US" dirty="0"/>
              <a:t>The </a:t>
            </a:r>
            <a:r>
              <a:rPr lang="en-US" dirty="0" err="1"/>
              <a:t>useReducer</a:t>
            </a:r>
            <a:r>
              <a:rPr lang="en-US" dirty="0"/>
              <a:t> Hook returns the current </a:t>
            </a:r>
            <a:r>
              <a:rPr lang="en-US" dirty="0" err="1"/>
              <a:t>stateand</a:t>
            </a:r>
            <a:r>
              <a:rPr lang="en-US" dirty="0"/>
              <a:t> a </a:t>
            </a:r>
            <a:r>
              <a:rPr lang="en-US" dirty="0" err="1"/>
              <a:t>dispatchmethod</a:t>
            </a:r>
            <a:r>
              <a:rPr lang="en-US" dirty="0"/>
              <a:t>.</a:t>
            </a:r>
            <a:endParaRPr lang="en-IN" dirty="0"/>
          </a:p>
        </p:txBody>
      </p:sp>
    </p:spTree>
    <p:extLst>
      <p:ext uri="{BB962C8B-B14F-4D97-AF65-F5344CB8AC3E}">
        <p14:creationId xmlns:p14="http://schemas.microsoft.com/office/powerpoint/2010/main" val="37557862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645EE-FC04-1F06-0272-5A63007AE248}"/>
              </a:ext>
            </a:extLst>
          </p:cNvPr>
          <p:cNvSpPr>
            <a:spLocks noGrp="1"/>
          </p:cNvSpPr>
          <p:nvPr>
            <p:ph type="title"/>
          </p:nvPr>
        </p:nvSpPr>
        <p:spPr/>
        <p:txBody>
          <a:bodyPr/>
          <a:lstStyle/>
          <a:p>
            <a:r>
              <a:rPr lang="en-IN" dirty="0"/>
              <a:t>React </a:t>
            </a:r>
            <a:r>
              <a:rPr lang="en-IN" dirty="0" err="1"/>
              <a:t>useCallback</a:t>
            </a:r>
            <a:r>
              <a:rPr lang="en-IN" dirty="0"/>
              <a:t> Hook</a:t>
            </a:r>
            <a:br>
              <a:rPr lang="en-IN" dirty="0"/>
            </a:br>
            <a:endParaRPr lang="en-IN" dirty="0"/>
          </a:p>
        </p:txBody>
      </p:sp>
      <p:sp>
        <p:nvSpPr>
          <p:cNvPr id="3" name="Content Placeholder 2">
            <a:extLst>
              <a:ext uri="{FF2B5EF4-FFF2-40B4-BE49-F238E27FC236}">
                <a16:creationId xmlns:a16="http://schemas.microsoft.com/office/drawing/2014/main" id="{38C1B7FD-4CDA-F45F-7726-3504A74DC1BA}"/>
              </a:ext>
            </a:extLst>
          </p:cNvPr>
          <p:cNvSpPr>
            <a:spLocks noGrp="1"/>
          </p:cNvSpPr>
          <p:nvPr>
            <p:ph idx="1"/>
          </p:nvPr>
        </p:nvSpPr>
        <p:spPr/>
        <p:txBody>
          <a:bodyPr>
            <a:normAutofit fontScale="77500" lnSpcReduction="20000"/>
          </a:bodyPr>
          <a:lstStyle/>
          <a:p>
            <a:r>
              <a:rPr lang="en-US" dirty="0"/>
              <a:t>The React </a:t>
            </a:r>
            <a:r>
              <a:rPr lang="en-US" dirty="0" err="1"/>
              <a:t>useCallback</a:t>
            </a:r>
            <a:r>
              <a:rPr lang="en-US" dirty="0"/>
              <a:t> Hook returns a </a:t>
            </a:r>
            <a:r>
              <a:rPr lang="en-US" dirty="0" err="1"/>
              <a:t>memoized</a:t>
            </a:r>
            <a:r>
              <a:rPr lang="en-US" dirty="0"/>
              <a:t> callback function.</a:t>
            </a:r>
          </a:p>
          <a:p>
            <a:r>
              <a:rPr lang="en-US" dirty="0"/>
              <a:t>Think of </a:t>
            </a:r>
            <a:r>
              <a:rPr lang="en-US" dirty="0" err="1"/>
              <a:t>memoization</a:t>
            </a:r>
            <a:r>
              <a:rPr lang="en-US" dirty="0"/>
              <a:t> as caching a value so that it does not need to be recalculated.</a:t>
            </a:r>
          </a:p>
          <a:p>
            <a:r>
              <a:rPr lang="en-US" dirty="0"/>
              <a:t>This allows us to isolate resource intensive functions so that they will not automatically run on every render.</a:t>
            </a:r>
          </a:p>
          <a:p>
            <a:r>
              <a:rPr lang="en-US" dirty="0"/>
              <a:t>The </a:t>
            </a:r>
            <a:r>
              <a:rPr lang="en-US" dirty="0" err="1"/>
              <a:t>useCallback</a:t>
            </a:r>
            <a:r>
              <a:rPr lang="en-US" dirty="0"/>
              <a:t> Hook only runs when one of its dependencies update.</a:t>
            </a:r>
          </a:p>
          <a:p>
            <a:r>
              <a:rPr lang="en-US" dirty="0"/>
              <a:t>This can improve performance.</a:t>
            </a:r>
          </a:p>
          <a:p>
            <a:r>
              <a:rPr lang="en-US" dirty="0"/>
              <a:t>Problem</a:t>
            </a:r>
          </a:p>
          <a:p>
            <a:r>
              <a:rPr lang="en-US" dirty="0"/>
              <a:t>One reason to use </a:t>
            </a:r>
            <a:r>
              <a:rPr lang="en-US" dirty="0" err="1"/>
              <a:t>useCallback</a:t>
            </a:r>
            <a:r>
              <a:rPr lang="en-US" dirty="0"/>
              <a:t> is to prevent a component from re-rendering unless its props have changed.</a:t>
            </a:r>
            <a:endParaRPr lang="en-IN" dirty="0"/>
          </a:p>
        </p:txBody>
      </p:sp>
    </p:spTree>
    <p:extLst>
      <p:ext uri="{BB962C8B-B14F-4D97-AF65-F5344CB8AC3E}">
        <p14:creationId xmlns:p14="http://schemas.microsoft.com/office/powerpoint/2010/main" val="28886057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645EE-FC04-1F06-0272-5A63007AE248}"/>
              </a:ext>
            </a:extLst>
          </p:cNvPr>
          <p:cNvSpPr>
            <a:spLocks noGrp="1"/>
          </p:cNvSpPr>
          <p:nvPr>
            <p:ph type="title"/>
          </p:nvPr>
        </p:nvSpPr>
        <p:spPr/>
        <p:txBody>
          <a:bodyPr/>
          <a:lstStyle/>
          <a:p>
            <a:r>
              <a:rPr lang="en-US" dirty="0"/>
              <a:t>React </a:t>
            </a:r>
            <a:r>
              <a:rPr lang="en-US" dirty="0" err="1"/>
              <a:t>useMemo</a:t>
            </a:r>
            <a:r>
              <a:rPr lang="en-US" dirty="0"/>
              <a:t> Hook</a:t>
            </a:r>
            <a:br>
              <a:rPr lang="en-US" dirty="0"/>
            </a:br>
            <a:endParaRPr lang="en-IN" dirty="0"/>
          </a:p>
        </p:txBody>
      </p:sp>
      <p:sp>
        <p:nvSpPr>
          <p:cNvPr id="3" name="Content Placeholder 2">
            <a:extLst>
              <a:ext uri="{FF2B5EF4-FFF2-40B4-BE49-F238E27FC236}">
                <a16:creationId xmlns:a16="http://schemas.microsoft.com/office/drawing/2014/main" id="{38C1B7FD-4CDA-F45F-7726-3504A74DC1BA}"/>
              </a:ext>
            </a:extLst>
          </p:cNvPr>
          <p:cNvSpPr>
            <a:spLocks noGrp="1"/>
          </p:cNvSpPr>
          <p:nvPr>
            <p:ph idx="1"/>
          </p:nvPr>
        </p:nvSpPr>
        <p:spPr/>
        <p:txBody>
          <a:bodyPr>
            <a:normAutofit fontScale="70000" lnSpcReduction="20000"/>
          </a:bodyPr>
          <a:lstStyle/>
          <a:p>
            <a:endParaRPr lang="en-US" dirty="0"/>
          </a:p>
          <a:p>
            <a:r>
              <a:rPr lang="en-US" dirty="0"/>
              <a:t>The React </a:t>
            </a:r>
            <a:r>
              <a:rPr lang="en-US" dirty="0" err="1"/>
              <a:t>useMemo</a:t>
            </a:r>
            <a:r>
              <a:rPr lang="en-US" dirty="0"/>
              <a:t> Hook returns a </a:t>
            </a:r>
            <a:r>
              <a:rPr lang="en-US" dirty="0" err="1"/>
              <a:t>memoized</a:t>
            </a:r>
            <a:r>
              <a:rPr lang="en-US" dirty="0"/>
              <a:t> value.</a:t>
            </a:r>
          </a:p>
          <a:p>
            <a:r>
              <a:rPr lang="en-US" dirty="0"/>
              <a:t>Think of </a:t>
            </a:r>
            <a:r>
              <a:rPr lang="en-US" dirty="0" err="1"/>
              <a:t>memoization</a:t>
            </a:r>
            <a:r>
              <a:rPr lang="en-US" dirty="0"/>
              <a:t> as caching a value so that it does not need to be recalculated.</a:t>
            </a:r>
          </a:p>
          <a:p>
            <a:r>
              <a:rPr lang="en-US" dirty="0"/>
              <a:t>The </a:t>
            </a:r>
            <a:r>
              <a:rPr lang="en-US" dirty="0" err="1"/>
              <a:t>useMemo</a:t>
            </a:r>
            <a:r>
              <a:rPr lang="en-US" dirty="0"/>
              <a:t> Hook only runs when one of its dependencies update.</a:t>
            </a:r>
          </a:p>
          <a:p>
            <a:r>
              <a:rPr lang="en-US" dirty="0"/>
              <a:t>This can improve performance.</a:t>
            </a:r>
          </a:p>
          <a:p>
            <a:r>
              <a:rPr lang="en-US" dirty="0"/>
              <a:t>The </a:t>
            </a:r>
            <a:r>
              <a:rPr lang="en-US" dirty="0" err="1"/>
              <a:t>useMemo</a:t>
            </a:r>
            <a:r>
              <a:rPr lang="en-US" dirty="0"/>
              <a:t> and </a:t>
            </a:r>
            <a:r>
              <a:rPr lang="en-US" dirty="0" err="1"/>
              <a:t>useCallback</a:t>
            </a:r>
            <a:r>
              <a:rPr lang="en-US" dirty="0"/>
              <a:t> Hooks are similar. The main difference is that </a:t>
            </a:r>
            <a:r>
              <a:rPr lang="en-US" dirty="0" err="1"/>
              <a:t>useMemo</a:t>
            </a:r>
            <a:r>
              <a:rPr lang="en-US" dirty="0"/>
              <a:t> returns a </a:t>
            </a:r>
            <a:r>
              <a:rPr lang="en-US" dirty="0" err="1"/>
              <a:t>memoized</a:t>
            </a:r>
            <a:r>
              <a:rPr lang="en-US" dirty="0"/>
              <a:t> value and </a:t>
            </a:r>
            <a:r>
              <a:rPr lang="en-US" dirty="0" err="1"/>
              <a:t>useCallback</a:t>
            </a:r>
            <a:r>
              <a:rPr lang="en-US" dirty="0"/>
              <a:t> returns a </a:t>
            </a:r>
            <a:r>
              <a:rPr lang="en-US" dirty="0" err="1"/>
              <a:t>memoized</a:t>
            </a:r>
            <a:r>
              <a:rPr lang="en-US" dirty="0"/>
              <a:t> function.</a:t>
            </a:r>
          </a:p>
          <a:p>
            <a:r>
              <a:rPr lang="en-US" dirty="0"/>
              <a:t>Performance</a:t>
            </a:r>
          </a:p>
          <a:p>
            <a:r>
              <a:rPr lang="en-US" dirty="0"/>
              <a:t>The </a:t>
            </a:r>
            <a:r>
              <a:rPr lang="en-US" dirty="0" err="1"/>
              <a:t>useMemo</a:t>
            </a:r>
            <a:r>
              <a:rPr lang="en-US"/>
              <a:t> Hook can be used to keep expensive, resource intensive functions from needlessly running.</a:t>
            </a:r>
            <a:endParaRPr lang="en-IN" dirty="0"/>
          </a:p>
        </p:txBody>
      </p:sp>
    </p:spTree>
    <p:extLst>
      <p:ext uri="{BB962C8B-B14F-4D97-AF65-F5344CB8AC3E}">
        <p14:creationId xmlns:p14="http://schemas.microsoft.com/office/powerpoint/2010/main" val="25072955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645EE-FC04-1F06-0272-5A63007AE248}"/>
              </a:ext>
            </a:extLst>
          </p:cNvPr>
          <p:cNvSpPr>
            <a:spLocks noGrp="1"/>
          </p:cNvSpPr>
          <p:nvPr>
            <p:ph type="title"/>
          </p:nvPr>
        </p:nvSpPr>
        <p:spPr/>
        <p:txBody>
          <a:bodyPr/>
          <a:lstStyle/>
          <a:p>
            <a:r>
              <a:rPr lang="en-US"/>
              <a:t>End</a:t>
            </a:r>
            <a:endParaRPr lang="en-IN"/>
          </a:p>
        </p:txBody>
      </p:sp>
      <p:sp>
        <p:nvSpPr>
          <p:cNvPr id="3" name="Content Placeholder 2">
            <a:extLst>
              <a:ext uri="{FF2B5EF4-FFF2-40B4-BE49-F238E27FC236}">
                <a16:creationId xmlns:a16="http://schemas.microsoft.com/office/drawing/2014/main" id="{38C1B7FD-4CDA-F45F-7726-3504A74DC1B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74233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D301-BE1B-4236-6656-DDBC9167917B}"/>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9C962310-4DC0-1A16-C4A5-3BF9EDC10F46}"/>
              </a:ext>
            </a:extLst>
          </p:cNvPr>
          <p:cNvSpPr>
            <a:spLocks noGrp="1"/>
          </p:cNvSpPr>
          <p:nvPr>
            <p:ph idx="1"/>
          </p:nvPr>
        </p:nvSpPr>
        <p:spPr/>
        <p:txBody>
          <a:bodyPr>
            <a:normAutofit fontScale="85000" lnSpcReduction="20000"/>
          </a:bodyPr>
          <a:lstStyle/>
          <a:p>
            <a:r>
              <a:rPr lang="en-US" dirty="0"/>
              <a:t>1. Component-Based Architecture</a:t>
            </a:r>
          </a:p>
          <a:p>
            <a:pPr lvl="1"/>
            <a:r>
              <a:rPr lang="en-US" dirty="0"/>
              <a:t>React provides the feature to break down the UI into smaller, self-contained components. Each component can have its own state and props.</a:t>
            </a:r>
          </a:p>
          <a:p>
            <a:endParaRPr lang="en-US" dirty="0"/>
          </a:p>
          <a:p>
            <a:r>
              <a:rPr lang="en-US" dirty="0"/>
              <a:t>2. JSX (JavaScript Syntax Extension)</a:t>
            </a:r>
          </a:p>
          <a:p>
            <a:pPr lvl="1"/>
            <a:r>
              <a:rPr lang="en-US" dirty="0"/>
              <a:t>JSX is a syntax extension for JavaScript that allows developers to write HTML-like code within their JavaScript files. It makes React components more readable and expressive.</a:t>
            </a:r>
          </a:p>
          <a:p>
            <a:r>
              <a:rPr lang="en-US" dirty="0"/>
              <a:t>3. Virtual DOM</a:t>
            </a:r>
          </a:p>
          <a:p>
            <a:pPr lvl="1"/>
            <a:r>
              <a:rPr lang="en-US" dirty="0"/>
              <a:t>React maintains a lightweight representation of the actual DOM in memory. When changes occur, React efficiently updates only the necessary parts of the DOM.</a:t>
            </a:r>
          </a:p>
          <a:p>
            <a:endParaRPr lang="en-IN" dirty="0"/>
          </a:p>
        </p:txBody>
      </p:sp>
    </p:spTree>
    <p:extLst>
      <p:ext uri="{BB962C8B-B14F-4D97-AF65-F5344CB8AC3E}">
        <p14:creationId xmlns:p14="http://schemas.microsoft.com/office/powerpoint/2010/main" val="128058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D301-BE1B-4236-6656-DDBC9167917B}"/>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9C962310-4DC0-1A16-C4A5-3BF9EDC10F46}"/>
              </a:ext>
            </a:extLst>
          </p:cNvPr>
          <p:cNvSpPr>
            <a:spLocks noGrp="1"/>
          </p:cNvSpPr>
          <p:nvPr>
            <p:ph idx="1"/>
          </p:nvPr>
        </p:nvSpPr>
        <p:spPr/>
        <p:txBody>
          <a:bodyPr>
            <a:normAutofit fontScale="92500" lnSpcReduction="20000"/>
          </a:bodyPr>
          <a:lstStyle/>
          <a:p>
            <a:r>
              <a:rPr lang="en-US" dirty="0"/>
              <a:t>4. One-way Data Binding</a:t>
            </a:r>
          </a:p>
          <a:p>
            <a:pPr lvl="1"/>
            <a:r>
              <a:rPr lang="en-US" dirty="0"/>
              <a:t>One-way data binding, the name itself says that it is a one-direction flow. The data in react flows only in one direction i.e. the data is transferred from top to bottom i.e. from parent components to child components. The properties(props) in the child component cannot return the data to its parent component but it can have communication with the parent components to modify the states according to the provided inputs.</a:t>
            </a:r>
          </a:p>
          <a:p>
            <a:r>
              <a:rPr lang="en-US" dirty="0"/>
              <a:t>5. Performance</a:t>
            </a:r>
          </a:p>
          <a:p>
            <a:pPr lvl="1"/>
            <a:r>
              <a:rPr lang="en-US" dirty="0"/>
              <a:t>As we discussed earlier, react uses virtual DOM and updates only the modified parts. So , this makes the DOM to run faster. DOM executes in memory so we can create separate components which makes the DOM run faster.</a:t>
            </a:r>
          </a:p>
          <a:p>
            <a:endParaRPr lang="en-IN" dirty="0"/>
          </a:p>
        </p:txBody>
      </p:sp>
    </p:spTree>
    <p:extLst>
      <p:ext uri="{BB962C8B-B14F-4D97-AF65-F5344CB8AC3E}">
        <p14:creationId xmlns:p14="http://schemas.microsoft.com/office/powerpoint/2010/main" val="1470960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D301-BE1B-4236-6656-DDBC9167917B}"/>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9C962310-4DC0-1A16-C4A5-3BF9EDC10F46}"/>
              </a:ext>
            </a:extLst>
          </p:cNvPr>
          <p:cNvSpPr>
            <a:spLocks noGrp="1"/>
          </p:cNvSpPr>
          <p:nvPr>
            <p:ph idx="1"/>
          </p:nvPr>
        </p:nvSpPr>
        <p:spPr/>
        <p:txBody>
          <a:bodyPr>
            <a:normAutofit/>
          </a:bodyPr>
          <a:lstStyle/>
          <a:p>
            <a:r>
              <a:rPr lang="en-US" dirty="0"/>
              <a:t>6. Components	</a:t>
            </a:r>
          </a:p>
          <a:p>
            <a:pPr lvl="1"/>
            <a:r>
              <a:rPr lang="en-US" dirty="0"/>
              <a:t>React divides the web page into multiple components as it is component-based. Each component is a part of the UI design which has its own logic and design as shown in the below image. So the component logic which is written in JavaScript makes it easy and run faster and can be reusable.</a:t>
            </a:r>
          </a:p>
          <a:p>
            <a:pPr lvl="1"/>
            <a:r>
              <a:rPr lang="en-US" dirty="0"/>
              <a:t>7. Single-Page Applications (SPAs)</a:t>
            </a:r>
          </a:p>
          <a:p>
            <a:pPr lvl="1"/>
            <a:r>
              <a:rPr lang="en-US" dirty="0"/>
              <a:t>React is recommended in creating SPAs, allowing smooth content updates without page reloads. Its focus on reusable components makes it ideal for real-time applications.</a:t>
            </a:r>
            <a:endParaRPr lang="en-IN" dirty="0"/>
          </a:p>
        </p:txBody>
      </p:sp>
    </p:spTree>
    <p:extLst>
      <p:ext uri="{BB962C8B-B14F-4D97-AF65-F5344CB8AC3E}">
        <p14:creationId xmlns:p14="http://schemas.microsoft.com/office/powerpoint/2010/main" val="69211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D301-BE1B-4236-6656-DDBC9167917B}"/>
              </a:ext>
            </a:extLst>
          </p:cNvPr>
          <p:cNvSpPr>
            <a:spLocks noGrp="1"/>
          </p:cNvSpPr>
          <p:nvPr>
            <p:ph type="title"/>
          </p:nvPr>
        </p:nvSpPr>
        <p:spPr/>
        <p:txBody>
          <a:bodyPr/>
          <a:lstStyle/>
          <a:p>
            <a:r>
              <a:rPr lang="en-US" dirty="0"/>
              <a:t>ReactJS Lifecycle</a:t>
            </a:r>
            <a:br>
              <a:rPr lang="en-US" dirty="0"/>
            </a:br>
            <a:endParaRPr lang="en-IN" dirty="0"/>
          </a:p>
        </p:txBody>
      </p:sp>
      <p:sp>
        <p:nvSpPr>
          <p:cNvPr id="3" name="Content Placeholder 2">
            <a:extLst>
              <a:ext uri="{FF2B5EF4-FFF2-40B4-BE49-F238E27FC236}">
                <a16:creationId xmlns:a16="http://schemas.microsoft.com/office/drawing/2014/main" id="{9C962310-4DC0-1A16-C4A5-3BF9EDC10F46}"/>
              </a:ext>
            </a:extLst>
          </p:cNvPr>
          <p:cNvSpPr>
            <a:spLocks noGrp="1"/>
          </p:cNvSpPr>
          <p:nvPr>
            <p:ph idx="1"/>
          </p:nvPr>
        </p:nvSpPr>
        <p:spPr/>
        <p:txBody>
          <a:bodyPr>
            <a:normAutofit fontScale="92500" lnSpcReduction="20000"/>
          </a:bodyPr>
          <a:lstStyle/>
          <a:p>
            <a:r>
              <a:rPr lang="en-US" dirty="0"/>
              <a:t>Every React Component has a lifecycle of its own, lifecycle of a component can be defined as the series of methods that are invoked in different stages of the component’s existence. React automatically calls these methods at different points in a component’s life cycle. Understanding these phases helps manage state, perform side effects, and optimize components effectively.</a:t>
            </a:r>
          </a:p>
          <a:p>
            <a:endParaRPr lang="en-US" dirty="0"/>
          </a:p>
          <a:p>
            <a:r>
              <a:rPr lang="en-US" dirty="0"/>
              <a:t>1. Initialization</a:t>
            </a:r>
          </a:p>
          <a:p>
            <a:pPr lvl="1"/>
            <a:r>
              <a:rPr lang="en-US" dirty="0"/>
              <a:t>This is the stage where the component is constructed with the given Props and default state. This is done in the constructor of a Component Class.</a:t>
            </a:r>
          </a:p>
          <a:p>
            <a:endParaRPr lang="en-IN" dirty="0"/>
          </a:p>
        </p:txBody>
      </p:sp>
    </p:spTree>
    <p:extLst>
      <p:ext uri="{BB962C8B-B14F-4D97-AF65-F5344CB8AC3E}">
        <p14:creationId xmlns:p14="http://schemas.microsoft.com/office/powerpoint/2010/main" val="3284813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{ABE18CAB-1BE1-4607-8684-1BEF42AC040C}tf04033919</Template>
  <TotalTime>2999</TotalTime>
  <Words>4724</Words>
  <Application>Microsoft Office PowerPoint</Application>
  <PresentationFormat>Widescreen</PresentationFormat>
  <Paragraphs>293</Paragraphs>
  <Slides>58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58</vt:i4>
      </vt:variant>
    </vt:vector>
  </HeadingPairs>
  <TitlesOfParts>
    <vt:vector size="61" baseType="lpstr">
      <vt:lpstr>Arial</vt:lpstr>
      <vt:lpstr>Tw Cen MT</vt:lpstr>
      <vt:lpstr>Circuit</vt:lpstr>
      <vt:lpstr>React</vt:lpstr>
      <vt:lpstr>Pre-requisite for ReactJS </vt:lpstr>
      <vt:lpstr>Introduction</vt:lpstr>
      <vt:lpstr>What is React ? </vt:lpstr>
      <vt:lpstr>Fundamentals</vt:lpstr>
      <vt:lpstr>Features</vt:lpstr>
      <vt:lpstr>Features</vt:lpstr>
      <vt:lpstr>Features</vt:lpstr>
      <vt:lpstr>ReactJS Lifecycle </vt:lpstr>
      <vt:lpstr>ReactJS Lifecycle </vt:lpstr>
      <vt:lpstr>ReactJS Lifecycle </vt:lpstr>
      <vt:lpstr>What is JSX ? </vt:lpstr>
      <vt:lpstr>Why JSX ? </vt:lpstr>
      <vt:lpstr>Example: </vt:lpstr>
      <vt:lpstr>ReactJS Babel Introduction </vt:lpstr>
      <vt:lpstr>Using Babel with React </vt:lpstr>
      <vt:lpstr>ReactJS Virtual DOM </vt:lpstr>
      <vt:lpstr>What is DOM ? </vt:lpstr>
      <vt:lpstr>Disadvantages of real DOM : </vt:lpstr>
      <vt:lpstr>PowerPoint Presentation</vt:lpstr>
      <vt:lpstr>Virtual DOM </vt:lpstr>
      <vt:lpstr>PowerPoint Presentation</vt:lpstr>
      <vt:lpstr>How virtual DOM Helps React? </vt:lpstr>
      <vt:lpstr>PowerPoint Presentation</vt:lpstr>
      <vt:lpstr>PowerPoint Presentation</vt:lpstr>
      <vt:lpstr>React JS ReactDOM </vt:lpstr>
      <vt:lpstr>Important functions provided by ReactDOM </vt:lpstr>
      <vt:lpstr>React Lists </vt:lpstr>
      <vt:lpstr>PowerPoint Presentation</vt:lpstr>
      <vt:lpstr>React Forms </vt:lpstr>
      <vt:lpstr>ReactJS Key</vt:lpstr>
      <vt:lpstr>ReactJS Refs </vt:lpstr>
      <vt:lpstr>React Conditional Rendering </vt:lpstr>
      <vt:lpstr>Implementing Conditional Rendering </vt:lpstr>
      <vt:lpstr>React components</vt:lpstr>
      <vt:lpstr>Code Splitting in React</vt:lpstr>
      <vt:lpstr>What are React Components? </vt:lpstr>
      <vt:lpstr>PowerPoint Presentation</vt:lpstr>
      <vt:lpstr>Types of Components in React </vt:lpstr>
      <vt:lpstr>Functional Component in React </vt:lpstr>
      <vt:lpstr>Class Component in React </vt:lpstr>
      <vt:lpstr>Functional Component vs Class Component </vt:lpstr>
      <vt:lpstr>React Lifecycle </vt:lpstr>
      <vt:lpstr>React Lifecycle</vt:lpstr>
      <vt:lpstr>PowerPoint Presentation</vt:lpstr>
      <vt:lpstr>React props &amp; states</vt:lpstr>
      <vt:lpstr>What are props?</vt:lpstr>
      <vt:lpstr>PowerPoint Presentation</vt:lpstr>
      <vt:lpstr>React hooks</vt:lpstr>
      <vt:lpstr>Hook Rules </vt:lpstr>
      <vt:lpstr>React useState Hook </vt:lpstr>
      <vt:lpstr>React useEffect Hooks </vt:lpstr>
      <vt:lpstr>React useContext Hook </vt:lpstr>
      <vt:lpstr>React useRef Hook </vt:lpstr>
      <vt:lpstr>React useReducer Hook </vt:lpstr>
      <vt:lpstr>React useCallback Hook </vt:lpstr>
      <vt:lpstr>React useMemo Hook </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Amitabh Ninave</dc:creator>
  <cp:lastModifiedBy>Amitabh Ninave</cp:lastModifiedBy>
  <cp:revision>60</cp:revision>
  <dcterms:created xsi:type="dcterms:W3CDTF">2024-06-25T01:15:15Z</dcterms:created>
  <dcterms:modified xsi:type="dcterms:W3CDTF">2024-06-28T04:54:02Z</dcterms:modified>
</cp:coreProperties>
</file>