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70" r:id="rId11"/>
    <p:sldId id="271" r:id="rId12"/>
    <p:sldId id="272" r:id="rId13"/>
    <p:sldId id="273" r:id="rId14"/>
    <p:sldId id="266"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8C805B-909E-4EF8-A003-C2E22A8FE168}"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227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8C805B-909E-4EF8-A003-C2E22A8FE168}"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04851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8C805B-909E-4EF8-A003-C2E22A8FE168}"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15545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8C805B-909E-4EF8-A003-C2E22A8FE168}"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2850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C805B-909E-4EF8-A003-C2E22A8FE168}"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352434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8C805B-909E-4EF8-A003-C2E22A8FE168}"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117129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8C805B-909E-4EF8-A003-C2E22A8FE168}"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338220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8C805B-909E-4EF8-A003-C2E22A8FE168}"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380655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C805B-909E-4EF8-A003-C2E22A8FE168}"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141558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C805B-909E-4EF8-A003-C2E22A8FE168}"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218018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C805B-909E-4EF8-A003-C2E22A8FE168}"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99D2B-D081-4204-974C-746A2E5D1D85}" type="slidenum">
              <a:rPr lang="en-IN" smtClean="0"/>
              <a:t>‹#›</a:t>
            </a:fld>
            <a:endParaRPr lang="en-IN"/>
          </a:p>
        </p:txBody>
      </p:sp>
    </p:spTree>
    <p:extLst>
      <p:ext uri="{BB962C8B-B14F-4D97-AF65-F5344CB8AC3E}">
        <p14:creationId xmlns:p14="http://schemas.microsoft.com/office/powerpoint/2010/main" val="338315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C805B-909E-4EF8-A003-C2E22A8FE168}" type="datetimeFigureOut">
              <a:rPr lang="en-IN" smtClean="0"/>
              <a:t>12-01-2023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99D2B-D081-4204-974C-746A2E5D1D85}" type="slidenum">
              <a:rPr lang="en-IN" smtClean="0"/>
              <a:t>‹#›</a:t>
            </a:fld>
            <a:endParaRPr lang="en-IN"/>
          </a:p>
        </p:txBody>
      </p:sp>
    </p:spTree>
    <p:extLst>
      <p:ext uri="{BB962C8B-B14F-4D97-AF65-F5344CB8AC3E}">
        <p14:creationId xmlns:p14="http://schemas.microsoft.com/office/powerpoint/2010/main" val="17056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7666" y="1695144"/>
            <a:ext cx="11358094" cy="2738684"/>
          </a:xfrm>
        </p:spPr>
        <p:txBody>
          <a:bodyPr>
            <a:normAutofit fontScale="90000"/>
          </a:bodyPr>
          <a:lstStyle/>
          <a:p>
            <a:pPr algn="just"/>
            <a:r>
              <a:rPr lang="en-IN"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2"/>
              </a:rPr>
              <a:t>E-retail factors for customer activation and retention</a:t>
            </a:r>
            <a:r>
              <a:rPr lang="en-IN" b="1" u="sng"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2"/>
              </a:rPr>
              <a:t>:</a:t>
            </a:r>
            <a:br>
              <a:rPr lang="en-IN" b="1" u="sng"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2"/>
              </a:rPr>
            </a:br>
            <a:r>
              <a:rPr lang="en-IN" b="1" u="sng"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2"/>
              </a:rPr>
              <a:t>A </a:t>
            </a:r>
            <a:r>
              <a:rPr lang="en-IN"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2"/>
              </a:rPr>
              <a:t>case study from Indian e-commerce customers</a:t>
            </a:r>
            <a:r>
              <a:rPr lang="en-IN"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r>
            <a:br>
              <a:rPr lang="en-IN"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b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04270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0886" y="4118021"/>
            <a:ext cx="9144000" cy="1655762"/>
          </a:xfrm>
        </p:spPr>
        <p:txBody>
          <a:bodyPr>
            <a:normAutofit fontScale="85000" lnSpcReduction="20000"/>
          </a:bodyPr>
          <a:lstStyle/>
          <a:p>
            <a:r>
              <a:rPr lang="en-IN" b="1" u="sng" dirty="0">
                <a:solidFill>
                  <a:schemeClr val="accent1"/>
                </a:solidFill>
              </a:rPr>
              <a:t>No Tablet with IOS operating system.</a:t>
            </a:r>
            <a:endParaRPr lang="en-IN" dirty="0">
              <a:solidFill>
                <a:schemeClr val="accent1"/>
              </a:solidFill>
            </a:endParaRPr>
          </a:p>
          <a:p>
            <a:r>
              <a:rPr lang="en-IN" b="1" dirty="0">
                <a:solidFill>
                  <a:schemeClr val="accent1"/>
                </a:solidFill>
              </a:rPr>
              <a:t>45.4% Customer uses Windows </a:t>
            </a:r>
            <a:r>
              <a:rPr lang="en-IN" b="1" dirty="0" err="1">
                <a:solidFill>
                  <a:schemeClr val="accent1"/>
                </a:solidFill>
              </a:rPr>
              <a:t>Os</a:t>
            </a:r>
            <a:r>
              <a:rPr lang="en-IN" b="1" dirty="0">
                <a:solidFill>
                  <a:schemeClr val="accent1"/>
                </a:solidFill>
              </a:rPr>
              <a:t> and </a:t>
            </a:r>
            <a:r>
              <a:rPr lang="en-IN" b="1" u="sng" dirty="0">
                <a:solidFill>
                  <a:schemeClr val="accent1"/>
                </a:solidFill>
              </a:rPr>
              <a:t>here we can see that almost all them come from desktop &amp; laptop user.</a:t>
            </a:r>
            <a:endParaRPr lang="en-IN" dirty="0">
              <a:solidFill>
                <a:schemeClr val="accent1"/>
              </a:solidFill>
            </a:endParaRPr>
          </a:p>
          <a:p>
            <a:r>
              <a:rPr lang="en-IN" b="1" dirty="0">
                <a:solidFill>
                  <a:schemeClr val="accent1"/>
                </a:solidFill>
              </a:rPr>
              <a:t>Surprising only 2 Customer with Apple laptop and no customer with Apple desktop.</a:t>
            </a:r>
            <a:endParaRPr lang="en-IN" dirty="0">
              <a:solidFill>
                <a:schemeClr val="accent1"/>
              </a:solidFill>
            </a:endParaRPr>
          </a:p>
          <a:p>
            <a:r>
              <a:rPr lang="en-IN" b="1" u="sng" dirty="0">
                <a:solidFill>
                  <a:schemeClr val="accent1"/>
                </a:solidFill>
              </a:rPr>
              <a:t>73 customers using android and 60 customers using Apple </a:t>
            </a:r>
            <a:r>
              <a:rPr lang="en-IN" b="1" u="sng" dirty="0" err="1">
                <a:solidFill>
                  <a:schemeClr val="accent1"/>
                </a:solidFill>
              </a:rPr>
              <a:t>Iphone</a:t>
            </a:r>
            <a:r>
              <a:rPr lang="en-IN" b="1" u="sng" dirty="0">
                <a:solidFill>
                  <a:schemeClr val="accent1"/>
                </a:solidFill>
              </a:rPr>
              <a:t>.</a:t>
            </a:r>
            <a:endParaRPr lang="en-IN" dirty="0">
              <a:solidFill>
                <a:schemeClr val="accent1"/>
              </a:solidFill>
            </a:endParaRPr>
          </a:p>
        </p:txBody>
      </p:sp>
      <p:pic>
        <p:nvPicPr>
          <p:cNvPr id="4" name="Picture 3"/>
          <p:cNvPicPr>
            <a:picLocks noChangeAspect="1"/>
          </p:cNvPicPr>
          <p:nvPr/>
        </p:nvPicPr>
        <p:blipFill>
          <a:blip r:embed="rId2"/>
          <a:stretch>
            <a:fillRect/>
          </a:stretch>
        </p:blipFill>
        <p:spPr>
          <a:xfrm>
            <a:off x="555488" y="463866"/>
            <a:ext cx="10994796" cy="2671219"/>
          </a:xfrm>
          <a:prstGeom prst="rect">
            <a:avLst/>
          </a:prstGeom>
        </p:spPr>
      </p:pic>
    </p:spTree>
    <p:extLst>
      <p:ext uri="{BB962C8B-B14F-4D97-AF65-F5344CB8AC3E}">
        <p14:creationId xmlns:p14="http://schemas.microsoft.com/office/powerpoint/2010/main" val="52534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0886" y="4118021"/>
            <a:ext cx="9144000" cy="1655762"/>
          </a:xfrm>
        </p:spPr>
        <p:txBody>
          <a:bodyPr>
            <a:normAutofit/>
          </a:bodyPr>
          <a:lstStyle/>
          <a:p>
            <a:r>
              <a:rPr lang="en-IN" b="1" u="sng" dirty="0">
                <a:solidFill>
                  <a:schemeClr val="accent1"/>
                </a:solidFill>
              </a:rPr>
              <a:t>No desktop with </a:t>
            </a:r>
            <a:r>
              <a:rPr lang="en-IN" b="1" u="sng" dirty="0" err="1">
                <a:solidFill>
                  <a:schemeClr val="accent1"/>
                </a:solidFill>
              </a:rPr>
              <a:t>WiFi</a:t>
            </a:r>
            <a:r>
              <a:rPr lang="en-IN" b="1" u="sng" dirty="0">
                <a:solidFill>
                  <a:schemeClr val="accent1"/>
                </a:solidFill>
              </a:rPr>
              <a:t>.</a:t>
            </a:r>
            <a:r>
              <a:rPr lang="en-IN" b="1" dirty="0">
                <a:solidFill>
                  <a:schemeClr val="accent1"/>
                </a:solidFill>
              </a:rPr>
              <a:t> All 30 desktop users are using mobile internet or dialup connection.</a:t>
            </a:r>
            <a:endParaRPr lang="en-IN" dirty="0">
              <a:solidFill>
                <a:schemeClr val="accent1"/>
              </a:solidFill>
            </a:endParaRPr>
          </a:p>
          <a:p>
            <a:r>
              <a:rPr lang="en-IN" b="1" dirty="0">
                <a:solidFill>
                  <a:schemeClr val="accent1"/>
                </a:solidFill>
              </a:rPr>
              <a:t>Out of 141 Smartphone users 104 using mobile internet while rest using </a:t>
            </a:r>
            <a:r>
              <a:rPr lang="en-IN" b="1" dirty="0" err="1">
                <a:solidFill>
                  <a:schemeClr val="accent1"/>
                </a:solidFill>
              </a:rPr>
              <a:t>WiFi</a:t>
            </a:r>
            <a:r>
              <a:rPr lang="en-IN" b="1" dirty="0">
                <a:solidFill>
                  <a:schemeClr val="accent1"/>
                </a:solidFill>
              </a:rPr>
              <a:t>.</a:t>
            </a:r>
            <a:endParaRPr lang="en-IN" dirty="0">
              <a:solidFill>
                <a:schemeClr val="accent1"/>
              </a:solidFill>
            </a:endParaRPr>
          </a:p>
        </p:txBody>
      </p:sp>
      <p:pic>
        <p:nvPicPr>
          <p:cNvPr id="2" name="Picture 1"/>
          <p:cNvPicPr>
            <a:picLocks noChangeAspect="1"/>
          </p:cNvPicPr>
          <p:nvPr/>
        </p:nvPicPr>
        <p:blipFill>
          <a:blip r:embed="rId2"/>
          <a:stretch>
            <a:fillRect/>
          </a:stretch>
        </p:blipFill>
        <p:spPr>
          <a:xfrm>
            <a:off x="421957" y="136207"/>
            <a:ext cx="11361259" cy="2920502"/>
          </a:xfrm>
          <a:prstGeom prst="rect">
            <a:avLst/>
          </a:prstGeom>
        </p:spPr>
      </p:pic>
    </p:spTree>
    <p:extLst>
      <p:ext uri="{BB962C8B-B14F-4D97-AF65-F5344CB8AC3E}">
        <p14:creationId xmlns:p14="http://schemas.microsoft.com/office/powerpoint/2010/main" val="121895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8518" y="3112181"/>
            <a:ext cx="9144000" cy="1655762"/>
          </a:xfrm>
        </p:spPr>
        <p:txBody>
          <a:bodyPr>
            <a:normAutofit fontScale="92500" lnSpcReduction="20000"/>
          </a:bodyPr>
          <a:lstStyle/>
          <a:p>
            <a:r>
              <a:rPr lang="en-IN" b="1" dirty="0">
                <a:solidFill>
                  <a:schemeClr val="accent1"/>
                </a:solidFill>
              </a:rPr>
              <a:t>For 2nd &amp; afterward visit </a:t>
            </a:r>
            <a:r>
              <a:rPr lang="en-IN" b="1" u="sng" dirty="0">
                <a:solidFill>
                  <a:schemeClr val="accent1"/>
                </a:solidFill>
              </a:rPr>
              <a:t>71 customer arrived online store via application, followed by 59 via Direct URL &amp; 18 Customer Via Promotional Email Marketing.</a:t>
            </a:r>
            <a:endParaRPr lang="en-IN" dirty="0">
              <a:solidFill>
                <a:schemeClr val="accent1"/>
              </a:solidFill>
            </a:endParaRPr>
          </a:p>
          <a:p>
            <a:r>
              <a:rPr lang="en-IN" b="1" dirty="0">
                <a:solidFill>
                  <a:schemeClr val="accent1"/>
                </a:solidFill>
              </a:rPr>
              <a:t>Display adverts have very poor performance in landing customer on online store</a:t>
            </a:r>
            <a:r>
              <a:rPr lang="en-IN" b="1" dirty="0" smtClean="0">
                <a:solidFill>
                  <a:schemeClr val="accent1"/>
                </a:solidFill>
              </a:rPr>
              <a:t>. Similar </a:t>
            </a:r>
            <a:r>
              <a:rPr lang="en-IN" b="1" dirty="0">
                <a:solidFill>
                  <a:schemeClr val="accent1"/>
                </a:solidFill>
              </a:rPr>
              <a:t>with Social Media marketing</a:t>
            </a:r>
            <a:r>
              <a:rPr lang="en-IN" b="1" dirty="0" smtClean="0">
                <a:solidFill>
                  <a:schemeClr val="accent1"/>
                </a:solidFill>
              </a:rPr>
              <a:t>. For 2nd Purchase </a:t>
            </a:r>
            <a:r>
              <a:rPr lang="en-IN" b="1" dirty="0">
                <a:solidFill>
                  <a:schemeClr val="accent1"/>
                </a:solidFill>
              </a:rPr>
              <a:t>no one landed through display adverts on search engine.</a:t>
            </a:r>
            <a:endParaRPr lang="en-IN" dirty="0">
              <a:solidFill>
                <a:schemeClr val="accent1"/>
              </a:solidFill>
            </a:endParaRPr>
          </a:p>
        </p:txBody>
      </p:sp>
      <p:pic>
        <p:nvPicPr>
          <p:cNvPr id="4" name="Picture 3"/>
          <p:cNvPicPr>
            <a:picLocks noChangeAspect="1"/>
          </p:cNvPicPr>
          <p:nvPr/>
        </p:nvPicPr>
        <p:blipFill>
          <a:blip r:embed="rId2"/>
          <a:stretch>
            <a:fillRect/>
          </a:stretch>
        </p:blipFill>
        <p:spPr>
          <a:xfrm>
            <a:off x="280443" y="121784"/>
            <a:ext cx="11580151" cy="2216467"/>
          </a:xfrm>
          <a:prstGeom prst="rect">
            <a:avLst/>
          </a:prstGeom>
        </p:spPr>
      </p:pic>
    </p:spTree>
    <p:extLst>
      <p:ext uri="{BB962C8B-B14F-4D97-AF65-F5344CB8AC3E}">
        <p14:creationId xmlns:p14="http://schemas.microsoft.com/office/powerpoint/2010/main" val="158210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9479" y="5202238"/>
            <a:ext cx="9144000" cy="1655762"/>
          </a:xfrm>
        </p:spPr>
        <p:txBody>
          <a:bodyPr>
            <a:noAutofit/>
          </a:bodyPr>
          <a:lstStyle/>
          <a:p>
            <a:r>
              <a:rPr lang="en-IN" sz="1200" b="1" dirty="0">
                <a:solidFill>
                  <a:schemeClr val="accent1"/>
                </a:solidFill>
              </a:rPr>
              <a:t>45.7% of Customer spend more than 15 </a:t>
            </a:r>
            <a:r>
              <a:rPr lang="en-IN" sz="1200" b="1" dirty="0" err="1">
                <a:solidFill>
                  <a:schemeClr val="accent1"/>
                </a:solidFill>
              </a:rPr>
              <a:t>mins</a:t>
            </a:r>
            <a:r>
              <a:rPr lang="en-IN" sz="1200" b="1" dirty="0">
                <a:solidFill>
                  <a:schemeClr val="accent1"/>
                </a:solidFill>
              </a:rPr>
              <a:t> before making Purchase decision</a:t>
            </a:r>
            <a:r>
              <a:rPr lang="en-IN" sz="1200" b="1" dirty="0" smtClean="0">
                <a:solidFill>
                  <a:schemeClr val="accent1"/>
                </a:solidFill>
              </a:rPr>
              <a:t>. Followed </a:t>
            </a:r>
            <a:r>
              <a:rPr lang="en-IN" sz="1200" b="1" dirty="0">
                <a:solidFill>
                  <a:schemeClr val="accent1"/>
                </a:solidFill>
              </a:rPr>
              <a:t>by the 17.1% customers with 11-15 </a:t>
            </a:r>
            <a:r>
              <a:rPr lang="en-IN" sz="1200" b="1" dirty="0" err="1">
                <a:solidFill>
                  <a:schemeClr val="accent1"/>
                </a:solidFill>
              </a:rPr>
              <a:t>mins</a:t>
            </a:r>
            <a:r>
              <a:rPr lang="en-IN" sz="1200" b="1" dirty="0">
                <a:solidFill>
                  <a:schemeClr val="accent1"/>
                </a:solidFill>
              </a:rPr>
              <a:t> before making purchase decision.</a:t>
            </a:r>
            <a:endParaRPr lang="en-IN" sz="1200" dirty="0">
              <a:solidFill>
                <a:schemeClr val="accent1"/>
              </a:solidFill>
            </a:endParaRPr>
          </a:p>
          <a:p>
            <a:r>
              <a:rPr lang="en-IN" sz="1200" b="1" u="sng" dirty="0">
                <a:solidFill>
                  <a:schemeClr val="accent1"/>
                </a:solidFill>
              </a:rPr>
              <a:t>5.6% of customers purchase product less than 1 min.</a:t>
            </a:r>
            <a:r>
              <a:rPr lang="en-IN" sz="1200" b="1" dirty="0">
                <a:solidFill>
                  <a:schemeClr val="accent1"/>
                </a:solidFill>
              </a:rPr>
              <a:t> </a:t>
            </a:r>
            <a:r>
              <a:rPr lang="en-IN" sz="1200" b="1" dirty="0" smtClean="0">
                <a:solidFill>
                  <a:schemeClr val="accent1"/>
                </a:solidFill>
              </a:rPr>
              <a:t>55</a:t>
            </a:r>
            <a:r>
              <a:rPr lang="en-IN" sz="1200" b="1" dirty="0">
                <a:solidFill>
                  <a:schemeClr val="accent1"/>
                </a:solidFill>
              </a:rPr>
              <a:t>% of customer paid using credit/debit cards while 28.3% customers still </a:t>
            </a:r>
            <a:r>
              <a:rPr lang="en-IN" sz="1200" b="1" dirty="0" smtClean="0">
                <a:solidFill>
                  <a:schemeClr val="accent1"/>
                </a:solidFill>
              </a:rPr>
              <a:t>prefer </a:t>
            </a:r>
            <a:r>
              <a:rPr lang="en-IN" sz="1200" b="1" dirty="0">
                <a:solidFill>
                  <a:schemeClr val="accent1"/>
                </a:solidFill>
              </a:rPr>
              <a:t>cash on delivery.</a:t>
            </a:r>
            <a:endParaRPr lang="en-IN" sz="1200" dirty="0">
              <a:solidFill>
                <a:schemeClr val="accent1"/>
              </a:solidFill>
            </a:endParaRPr>
          </a:p>
          <a:p>
            <a:r>
              <a:rPr lang="en-IN" sz="1200" b="1" u="sng" dirty="0">
                <a:solidFill>
                  <a:schemeClr val="accent1"/>
                </a:solidFill>
              </a:rPr>
              <a:t>63.6% of customer add product in cart but later leave without making payment</a:t>
            </a:r>
            <a:r>
              <a:rPr lang="en-IN" sz="1200" dirty="0">
                <a:solidFill>
                  <a:schemeClr val="accent1"/>
                </a:solidFill>
              </a:rPr>
              <a:t>. </a:t>
            </a:r>
            <a:r>
              <a:rPr lang="en-IN" sz="1200" b="1" dirty="0">
                <a:solidFill>
                  <a:schemeClr val="accent1"/>
                </a:solidFill>
              </a:rPr>
              <a:t>Surprising there is category of 17.8% customer who never abandon product without making payment.</a:t>
            </a:r>
            <a:endParaRPr lang="en-IN" sz="1200" dirty="0">
              <a:solidFill>
                <a:schemeClr val="accent1"/>
              </a:solidFill>
            </a:endParaRPr>
          </a:p>
          <a:p>
            <a:r>
              <a:rPr lang="en-IN" sz="1200" b="1" u="sng" dirty="0" smtClean="0">
                <a:solidFill>
                  <a:schemeClr val="accent1"/>
                </a:solidFill>
              </a:rPr>
              <a:t>Around </a:t>
            </a:r>
            <a:r>
              <a:rPr lang="en-IN" sz="1200" b="1" u="sng" dirty="0">
                <a:solidFill>
                  <a:schemeClr val="accent1"/>
                </a:solidFill>
              </a:rPr>
              <a:t>50% customers abandon cart due to better alternative offer which is </a:t>
            </a:r>
            <a:r>
              <a:rPr lang="en-IN" sz="1200" b="1" u="sng" dirty="0" smtClean="0">
                <a:solidFill>
                  <a:schemeClr val="accent1"/>
                </a:solidFill>
              </a:rPr>
              <a:t>obvious </a:t>
            </a:r>
            <a:r>
              <a:rPr lang="en-IN" sz="1200" b="1" u="sng" dirty="0">
                <a:solidFill>
                  <a:schemeClr val="accent1"/>
                </a:solidFill>
              </a:rPr>
              <a:t>reason</a:t>
            </a:r>
            <a:r>
              <a:rPr lang="en-IN" sz="1200" b="1" u="sng" dirty="0" smtClean="0">
                <a:solidFill>
                  <a:schemeClr val="accent1"/>
                </a:solidFill>
              </a:rPr>
              <a:t>. </a:t>
            </a:r>
            <a:r>
              <a:rPr lang="en-IN" sz="1200" b="1" dirty="0" smtClean="0">
                <a:solidFill>
                  <a:schemeClr val="accent1"/>
                </a:solidFill>
              </a:rPr>
              <a:t>If </a:t>
            </a:r>
            <a:r>
              <a:rPr lang="en-IN" sz="1200" b="1" dirty="0">
                <a:solidFill>
                  <a:schemeClr val="accent1"/>
                </a:solidFill>
              </a:rPr>
              <a:t>we add reason mention in previous point </a:t>
            </a:r>
            <a:r>
              <a:rPr lang="en-IN" sz="1200" b="1" u="sng" dirty="0">
                <a:solidFill>
                  <a:schemeClr val="accent1"/>
                </a:solidFill>
              </a:rPr>
              <a:t>we can conclude that 84% customer abandon cart due to cost &amp; discount </a:t>
            </a:r>
            <a:r>
              <a:rPr lang="en-IN" sz="1200" b="1" u="sng" dirty="0" smtClean="0">
                <a:solidFill>
                  <a:schemeClr val="accent1"/>
                </a:solidFill>
              </a:rPr>
              <a:t>trade off</a:t>
            </a:r>
            <a:r>
              <a:rPr lang="en-IN" sz="1200" b="1" u="sng" dirty="0">
                <a:solidFill>
                  <a:schemeClr val="accent1"/>
                </a:solidFill>
              </a:rPr>
              <a:t>.</a:t>
            </a:r>
            <a:endParaRPr lang="en-IN" sz="1200" dirty="0">
              <a:solidFill>
                <a:schemeClr val="accent1"/>
              </a:solidFill>
            </a:endParaRPr>
          </a:p>
          <a:p>
            <a:endParaRPr lang="en-IN" sz="1600" dirty="0">
              <a:solidFill>
                <a:schemeClr val="accent1"/>
              </a:solidFill>
            </a:endParaRPr>
          </a:p>
        </p:txBody>
      </p:sp>
      <p:pic>
        <p:nvPicPr>
          <p:cNvPr id="4" name="Picture 3"/>
          <p:cNvPicPr>
            <a:picLocks noChangeAspect="1"/>
          </p:cNvPicPr>
          <p:nvPr/>
        </p:nvPicPr>
        <p:blipFill>
          <a:blip r:embed="rId2"/>
          <a:stretch>
            <a:fillRect/>
          </a:stretch>
        </p:blipFill>
        <p:spPr>
          <a:xfrm>
            <a:off x="287383" y="0"/>
            <a:ext cx="4252232" cy="2832053"/>
          </a:xfrm>
          <a:prstGeom prst="rect">
            <a:avLst/>
          </a:prstGeom>
        </p:spPr>
      </p:pic>
      <p:pic>
        <p:nvPicPr>
          <p:cNvPr id="11" name="Picture 10"/>
          <p:cNvPicPr>
            <a:picLocks noChangeAspect="1"/>
          </p:cNvPicPr>
          <p:nvPr/>
        </p:nvPicPr>
        <p:blipFill>
          <a:blip r:embed="rId3"/>
          <a:stretch>
            <a:fillRect/>
          </a:stretch>
        </p:blipFill>
        <p:spPr>
          <a:xfrm>
            <a:off x="8412483" y="89124"/>
            <a:ext cx="3585482" cy="2601347"/>
          </a:xfrm>
          <a:prstGeom prst="rect">
            <a:avLst/>
          </a:prstGeom>
        </p:spPr>
      </p:pic>
      <p:pic>
        <p:nvPicPr>
          <p:cNvPr id="12" name="Picture 11"/>
          <p:cNvPicPr>
            <a:picLocks noChangeAspect="1"/>
          </p:cNvPicPr>
          <p:nvPr/>
        </p:nvPicPr>
        <p:blipFill>
          <a:blip r:embed="rId4"/>
          <a:stretch>
            <a:fillRect/>
          </a:stretch>
        </p:blipFill>
        <p:spPr>
          <a:xfrm>
            <a:off x="8412483" y="2722538"/>
            <a:ext cx="3585482" cy="2444423"/>
          </a:xfrm>
          <a:prstGeom prst="rect">
            <a:avLst/>
          </a:prstGeom>
        </p:spPr>
      </p:pic>
      <p:pic>
        <p:nvPicPr>
          <p:cNvPr id="13" name="Picture 12"/>
          <p:cNvPicPr>
            <a:picLocks noChangeAspect="1"/>
          </p:cNvPicPr>
          <p:nvPr/>
        </p:nvPicPr>
        <p:blipFill>
          <a:blip r:embed="rId5"/>
          <a:stretch>
            <a:fillRect/>
          </a:stretch>
        </p:blipFill>
        <p:spPr>
          <a:xfrm>
            <a:off x="133215" y="2860943"/>
            <a:ext cx="4406400" cy="2167612"/>
          </a:xfrm>
          <a:prstGeom prst="rect">
            <a:avLst/>
          </a:prstGeom>
        </p:spPr>
      </p:pic>
    </p:spTree>
    <p:extLst>
      <p:ext uri="{BB962C8B-B14F-4D97-AF65-F5344CB8AC3E}">
        <p14:creationId xmlns:p14="http://schemas.microsoft.com/office/powerpoint/2010/main" val="143167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548" y="421232"/>
            <a:ext cx="11988452" cy="1655762"/>
          </a:xfrm>
        </p:spPr>
        <p:txBody>
          <a:bodyPr>
            <a:normAutofit fontScale="92500" lnSpcReduction="20000"/>
          </a:bodyPr>
          <a:lstStyle/>
          <a:p>
            <a:r>
              <a:rPr lang="en-IN" b="1" dirty="0">
                <a:solidFill>
                  <a:schemeClr val="accent1"/>
                </a:solidFill>
              </a:rPr>
              <a:t>171 Customer out of total 269 customer </a:t>
            </a:r>
            <a:r>
              <a:rPr lang="en-IN" b="1" u="sng" dirty="0">
                <a:solidFill>
                  <a:schemeClr val="accent1"/>
                </a:solidFill>
              </a:rPr>
              <a:t>Sometimes abandon</a:t>
            </a:r>
            <a:r>
              <a:rPr lang="en-IN" b="1" dirty="0">
                <a:solidFill>
                  <a:schemeClr val="accent1"/>
                </a:solidFill>
              </a:rPr>
              <a:t> shopping cart.</a:t>
            </a:r>
            <a:endParaRPr lang="en-IN" dirty="0">
              <a:solidFill>
                <a:schemeClr val="accent1"/>
              </a:solidFill>
            </a:endParaRPr>
          </a:p>
          <a:p>
            <a:r>
              <a:rPr lang="en-IN" b="1" dirty="0">
                <a:solidFill>
                  <a:schemeClr val="accent1"/>
                </a:solidFill>
              </a:rPr>
              <a:t>Customer spend more than 15 </a:t>
            </a:r>
            <a:r>
              <a:rPr lang="en-IN" b="1" dirty="0" err="1">
                <a:solidFill>
                  <a:schemeClr val="accent1"/>
                </a:solidFill>
              </a:rPr>
              <a:t>mins</a:t>
            </a:r>
            <a:r>
              <a:rPr lang="en-IN" b="1" dirty="0">
                <a:solidFill>
                  <a:schemeClr val="accent1"/>
                </a:solidFill>
              </a:rPr>
              <a:t> (Count=123 Customer) on online shopping store before making purchase decision have </a:t>
            </a:r>
            <a:r>
              <a:rPr lang="en-IN" b="1" i="1" u="sng" dirty="0">
                <a:solidFill>
                  <a:schemeClr val="accent1"/>
                </a:solidFill>
              </a:rPr>
              <a:t>More Tendency to Abandon</a:t>
            </a:r>
            <a:endParaRPr lang="en-IN" dirty="0">
              <a:solidFill>
                <a:schemeClr val="accent1"/>
              </a:solidFill>
            </a:endParaRPr>
          </a:p>
          <a:p>
            <a:r>
              <a:rPr lang="en-IN" b="1" dirty="0">
                <a:solidFill>
                  <a:schemeClr val="accent1"/>
                </a:solidFill>
              </a:rPr>
              <a:t>Customer who spend less than 5 </a:t>
            </a:r>
            <a:r>
              <a:rPr lang="en-IN" b="1" dirty="0" err="1">
                <a:solidFill>
                  <a:schemeClr val="accent1"/>
                </a:solidFill>
              </a:rPr>
              <a:t>mins</a:t>
            </a:r>
            <a:r>
              <a:rPr lang="en-IN" b="1" dirty="0">
                <a:solidFill>
                  <a:schemeClr val="accent1"/>
                </a:solidFill>
              </a:rPr>
              <a:t> before making purchase decision have seen with very less tendency to abandon cart, more specifically they never leave cart or rare abandon cart</a:t>
            </a:r>
            <a:r>
              <a:rPr lang="en-IN" b="1" dirty="0" smtClean="0">
                <a:solidFill>
                  <a:schemeClr val="accent1"/>
                </a:solidFill>
              </a:rPr>
              <a:t>.</a:t>
            </a:r>
          </a:p>
          <a:p>
            <a:endParaRPr lang="en-IN" dirty="0">
              <a:solidFill>
                <a:schemeClr val="accent1"/>
              </a:solidFill>
            </a:endParaRPr>
          </a:p>
        </p:txBody>
      </p:sp>
      <p:sp>
        <p:nvSpPr>
          <p:cNvPr id="5" name="Subtitle 2"/>
          <p:cNvSpPr txBox="1">
            <a:spLocks/>
          </p:cNvSpPr>
          <p:nvPr/>
        </p:nvSpPr>
        <p:spPr>
          <a:xfrm>
            <a:off x="355948" y="2350181"/>
            <a:ext cx="11740258" cy="330603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chemeClr val="accent1"/>
                </a:solidFill>
              </a:rPr>
              <a:t>61 % customer strongly agree and 29.7% customer agree that content on website must be easy to read and understand.</a:t>
            </a:r>
            <a:endParaRPr lang="en-IN" dirty="0">
              <a:solidFill>
                <a:schemeClr val="accent1"/>
              </a:solidFill>
            </a:endParaRPr>
          </a:p>
          <a:p>
            <a:r>
              <a:rPr lang="en-IN" b="1" dirty="0">
                <a:solidFill>
                  <a:schemeClr val="accent1"/>
                </a:solidFill>
              </a:rPr>
              <a:t>43.1% customer strongly agree and 34.2% customer agree that information on similar product to </a:t>
            </a:r>
            <a:r>
              <a:rPr lang="en-IN" b="1" dirty="0" err="1">
                <a:solidFill>
                  <a:schemeClr val="accent1"/>
                </a:solidFill>
              </a:rPr>
              <a:t>hightlighted</a:t>
            </a:r>
            <a:r>
              <a:rPr lang="en-IN" b="1" dirty="0">
                <a:solidFill>
                  <a:schemeClr val="accent1"/>
                </a:solidFill>
              </a:rPr>
              <a:t> on website for product comparison.</a:t>
            </a:r>
            <a:endParaRPr lang="en-IN" dirty="0">
              <a:solidFill>
                <a:schemeClr val="accent1"/>
              </a:solidFill>
            </a:endParaRPr>
          </a:p>
          <a:p>
            <a:r>
              <a:rPr lang="en-IN" b="1" dirty="0">
                <a:solidFill>
                  <a:schemeClr val="accent1"/>
                </a:solidFill>
              </a:rPr>
              <a:t>More than 60% of customer agree or strongly agree that complete information on listed seller and product being offered is important for purchase decision.</a:t>
            </a:r>
            <a:endParaRPr lang="en-IN" dirty="0">
              <a:solidFill>
                <a:schemeClr val="accent1"/>
              </a:solidFill>
            </a:endParaRPr>
          </a:p>
          <a:p>
            <a:r>
              <a:rPr lang="en-IN" b="1" dirty="0">
                <a:solidFill>
                  <a:schemeClr val="accent1"/>
                </a:solidFill>
              </a:rPr>
              <a:t>More than 90% of customer agree or strongly agree that all relevant information on listed products must be stated clearly.</a:t>
            </a:r>
            <a:endParaRPr lang="en-IN" dirty="0">
              <a:solidFill>
                <a:schemeClr val="accent1"/>
              </a:solidFill>
            </a:endParaRPr>
          </a:p>
          <a:p>
            <a:r>
              <a:rPr lang="en-IN" b="1" dirty="0">
                <a:solidFill>
                  <a:schemeClr val="accent1"/>
                </a:solidFill>
              </a:rPr>
              <a:t>Around 93% of customer agree or strongly agree that website should be easy for navigation.</a:t>
            </a:r>
            <a:endParaRPr lang="en-IN" dirty="0">
              <a:solidFill>
                <a:schemeClr val="accent1"/>
              </a:solidFill>
            </a:endParaRPr>
          </a:p>
          <a:p>
            <a:r>
              <a:rPr lang="en-IN" b="1" dirty="0">
                <a:solidFill>
                  <a:schemeClr val="accent1"/>
                </a:solidFill>
              </a:rPr>
              <a:t>42.8 % customer strongly agree and 41.6 % customer agree over high loading &amp; processing speed.</a:t>
            </a:r>
            <a:endParaRPr lang="en-IN" dirty="0">
              <a:solidFill>
                <a:schemeClr val="accent1"/>
              </a:solidFill>
            </a:endParaRPr>
          </a:p>
          <a:p>
            <a:r>
              <a:rPr lang="en-IN" b="1" dirty="0">
                <a:solidFill>
                  <a:schemeClr val="accent1"/>
                </a:solidFill>
              </a:rPr>
              <a:t>70.3 % customer strongly agree and 16.7 % customer agree that website should be user friendly.</a:t>
            </a:r>
            <a:endParaRPr lang="en-IN" dirty="0">
              <a:solidFill>
                <a:schemeClr val="accent1"/>
              </a:solidFill>
            </a:endParaRPr>
          </a:p>
          <a:p>
            <a:endParaRPr lang="en-IN" dirty="0">
              <a:solidFill>
                <a:schemeClr val="accent1"/>
              </a:solidFill>
            </a:endParaRPr>
          </a:p>
        </p:txBody>
      </p:sp>
    </p:spTree>
    <p:extLst>
      <p:ext uri="{BB962C8B-B14F-4D97-AF65-F5344CB8AC3E}">
        <p14:creationId xmlns:p14="http://schemas.microsoft.com/office/powerpoint/2010/main" val="321559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548" y="421232"/>
            <a:ext cx="11409332" cy="3510688"/>
          </a:xfrm>
        </p:spPr>
        <p:txBody>
          <a:bodyPr>
            <a:normAutofit fontScale="70000" lnSpcReduction="20000"/>
          </a:bodyPr>
          <a:lstStyle/>
          <a:p>
            <a:r>
              <a:rPr lang="en-IN" b="1" dirty="0">
                <a:solidFill>
                  <a:schemeClr val="accent1"/>
                </a:solidFill>
              </a:rPr>
              <a:t>72.1% Customer strongly agree thinks that companies readiness to assist customer </a:t>
            </a:r>
            <a:r>
              <a:rPr lang="en-IN" b="1" dirty="0" smtClean="0">
                <a:solidFill>
                  <a:schemeClr val="accent1"/>
                </a:solidFill>
              </a:rPr>
              <a:t>queries </a:t>
            </a:r>
            <a:r>
              <a:rPr lang="en-IN" b="1" dirty="0">
                <a:solidFill>
                  <a:schemeClr val="accent1"/>
                </a:solidFill>
              </a:rPr>
              <a:t>related to product is important factor in purchase decision.</a:t>
            </a:r>
            <a:endParaRPr lang="en-IN" dirty="0">
              <a:solidFill>
                <a:schemeClr val="accent1"/>
              </a:solidFill>
            </a:endParaRPr>
          </a:p>
          <a:p>
            <a:r>
              <a:rPr lang="en-IN" b="1" dirty="0">
                <a:solidFill>
                  <a:schemeClr val="accent1"/>
                </a:solidFill>
              </a:rPr>
              <a:t>Pie plot also show that </a:t>
            </a:r>
            <a:r>
              <a:rPr lang="en-IN" b="1" u="sng" dirty="0">
                <a:solidFill>
                  <a:schemeClr val="accent1"/>
                </a:solidFill>
              </a:rPr>
              <a:t>being able to guarantee the privacy of the customer is important silent feature</a:t>
            </a:r>
            <a:r>
              <a:rPr lang="en-IN" b="1" dirty="0">
                <a:solidFill>
                  <a:schemeClr val="accent1"/>
                </a:solidFill>
              </a:rPr>
              <a:t> for product selection.</a:t>
            </a:r>
            <a:endParaRPr lang="en-IN" dirty="0">
              <a:solidFill>
                <a:schemeClr val="accent1"/>
              </a:solidFill>
            </a:endParaRPr>
          </a:p>
          <a:p>
            <a:r>
              <a:rPr lang="en-IN" b="1" dirty="0">
                <a:solidFill>
                  <a:schemeClr val="accent1"/>
                </a:solidFill>
              </a:rPr>
              <a:t>Another most important for product companies is availability of communication channels.</a:t>
            </a:r>
            <a:endParaRPr lang="en-IN" dirty="0">
              <a:solidFill>
                <a:schemeClr val="accent1"/>
              </a:solidFill>
            </a:endParaRPr>
          </a:p>
          <a:p>
            <a:r>
              <a:rPr lang="en-IN" b="1" dirty="0">
                <a:solidFill>
                  <a:schemeClr val="accent1"/>
                </a:solidFill>
              </a:rPr>
              <a:t>Most of people enjoy physical shopping , we can see that for 32% customer enjoyment from online shopping strongly matter and for around 46% customer this online shopping enjoyment do not matter.</a:t>
            </a:r>
            <a:endParaRPr lang="en-IN" dirty="0">
              <a:solidFill>
                <a:schemeClr val="accent1"/>
              </a:solidFill>
            </a:endParaRPr>
          </a:p>
          <a:p>
            <a:r>
              <a:rPr lang="en-IN" b="1" dirty="0">
                <a:solidFill>
                  <a:schemeClr val="accent1"/>
                </a:solidFill>
              </a:rPr>
              <a:t>Online </a:t>
            </a:r>
            <a:r>
              <a:rPr lang="en-IN" b="1" dirty="0" smtClean="0">
                <a:solidFill>
                  <a:schemeClr val="accent1"/>
                </a:solidFill>
              </a:rPr>
              <a:t>shopping </a:t>
            </a:r>
            <a:r>
              <a:rPr lang="en-IN" b="1" dirty="0">
                <a:solidFill>
                  <a:schemeClr val="accent1"/>
                </a:solidFill>
              </a:rPr>
              <a:t>is 24/7 available with lot of </a:t>
            </a:r>
            <a:r>
              <a:rPr lang="en-IN" b="1" dirty="0" smtClean="0">
                <a:solidFill>
                  <a:schemeClr val="accent1"/>
                </a:solidFill>
              </a:rPr>
              <a:t>varieties </a:t>
            </a:r>
            <a:r>
              <a:rPr lang="en-IN" b="1" dirty="0">
                <a:solidFill>
                  <a:schemeClr val="accent1"/>
                </a:solidFill>
              </a:rPr>
              <a:t>of product and with product return facility. This lead to thinking among almost 85 % of customer thinks, online shopping is convenient &amp; </a:t>
            </a:r>
            <a:r>
              <a:rPr lang="en-IN" b="1" dirty="0" smtClean="0">
                <a:solidFill>
                  <a:schemeClr val="accent1"/>
                </a:solidFill>
              </a:rPr>
              <a:t>flexible </a:t>
            </a:r>
            <a:r>
              <a:rPr lang="en-IN" b="1" dirty="0">
                <a:solidFill>
                  <a:schemeClr val="accent1"/>
                </a:solidFill>
              </a:rPr>
              <a:t>than physical shopping.</a:t>
            </a:r>
            <a:endParaRPr lang="en-IN" dirty="0">
              <a:solidFill>
                <a:schemeClr val="accent1"/>
              </a:solidFill>
            </a:endParaRPr>
          </a:p>
          <a:p>
            <a:r>
              <a:rPr lang="en-IN" b="1" dirty="0">
                <a:solidFill>
                  <a:schemeClr val="accent1"/>
                </a:solidFill>
              </a:rPr>
              <a:t>73.6% customer thinks that return &amp; replacement policy of e-seller is important factor for making purchase decision.</a:t>
            </a:r>
            <a:endParaRPr lang="en-IN" dirty="0">
              <a:solidFill>
                <a:schemeClr val="accent1"/>
              </a:solidFill>
            </a:endParaRPr>
          </a:p>
          <a:p>
            <a:r>
              <a:rPr lang="en-IN" b="1" dirty="0">
                <a:solidFill>
                  <a:schemeClr val="accent1"/>
                </a:solidFill>
              </a:rPr>
              <a:t>49.4% customer strongly agree and 29.7% customer agree that displaying quality information on website helps in decision making </a:t>
            </a:r>
            <a:r>
              <a:rPr lang="en-IN" b="1" dirty="0" smtClean="0">
                <a:solidFill>
                  <a:schemeClr val="accent1"/>
                </a:solidFill>
              </a:rPr>
              <a:t>in turn </a:t>
            </a:r>
            <a:r>
              <a:rPr lang="en-IN" b="1" dirty="0">
                <a:solidFill>
                  <a:schemeClr val="accent1"/>
                </a:solidFill>
              </a:rPr>
              <a:t>improves customer </a:t>
            </a:r>
            <a:r>
              <a:rPr lang="en-IN" b="1" dirty="0" smtClean="0">
                <a:solidFill>
                  <a:schemeClr val="accent1"/>
                </a:solidFill>
              </a:rPr>
              <a:t>satisfaction.</a:t>
            </a:r>
            <a:endParaRPr lang="en-IN" dirty="0">
              <a:solidFill>
                <a:schemeClr val="accent1"/>
              </a:solidFill>
            </a:endParaRPr>
          </a:p>
          <a:p>
            <a:r>
              <a:rPr lang="en-IN" b="1" dirty="0">
                <a:solidFill>
                  <a:schemeClr val="accent1"/>
                </a:solidFill>
              </a:rPr>
              <a:t>45.4% of customer strongly agree over fact that user satisfaction cannot exist without trust.</a:t>
            </a:r>
            <a:endParaRPr lang="en-IN" dirty="0">
              <a:solidFill>
                <a:schemeClr val="accent1"/>
              </a:solidFill>
            </a:endParaRPr>
          </a:p>
          <a:p>
            <a:endParaRPr lang="en-IN" dirty="0">
              <a:solidFill>
                <a:schemeClr val="accent1"/>
              </a:solidFill>
            </a:endParaRPr>
          </a:p>
        </p:txBody>
      </p:sp>
      <p:sp>
        <p:nvSpPr>
          <p:cNvPr id="5" name="Subtitle 2"/>
          <p:cNvSpPr txBox="1">
            <a:spLocks/>
          </p:cNvSpPr>
          <p:nvPr/>
        </p:nvSpPr>
        <p:spPr>
          <a:xfrm>
            <a:off x="203548" y="3931920"/>
            <a:ext cx="11500772" cy="292608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chemeClr val="accent1"/>
                </a:solidFill>
              </a:rPr>
              <a:t>50.2% Customer strongly agree &amp; 36.4% customer agree that for good online shopping complete and relevant product information.</a:t>
            </a:r>
            <a:endParaRPr lang="en-IN" dirty="0">
              <a:solidFill>
                <a:schemeClr val="accent1"/>
              </a:solidFill>
            </a:endParaRPr>
          </a:p>
          <a:p>
            <a:r>
              <a:rPr lang="en-IN" b="1" dirty="0">
                <a:solidFill>
                  <a:schemeClr val="accent1"/>
                </a:solidFill>
              </a:rPr>
              <a:t>Around 83% customer </a:t>
            </a:r>
            <a:r>
              <a:rPr lang="en-IN" b="1" u="sng" dirty="0">
                <a:solidFill>
                  <a:schemeClr val="accent1"/>
                </a:solidFill>
              </a:rPr>
              <a:t>pursue online shopping for Monetary Savings.</a:t>
            </a:r>
            <a:endParaRPr lang="en-IN" dirty="0">
              <a:solidFill>
                <a:schemeClr val="accent1"/>
              </a:solidFill>
            </a:endParaRPr>
          </a:p>
          <a:p>
            <a:r>
              <a:rPr lang="en-IN" b="1" dirty="0">
                <a:solidFill>
                  <a:schemeClr val="accent1"/>
                </a:solidFill>
              </a:rPr>
              <a:t>For 37.5 % customers Online shopping on website strongly gives the sense of adventure.</a:t>
            </a:r>
            <a:endParaRPr lang="en-IN" dirty="0">
              <a:solidFill>
                <a:schemeClr val="accent1"/>
              </a:solidFill>
            </a:endParaRPr>
          </a:p>
          <a:p>
            <a:r>
              <a:rPr lang="en-IN" b="1" dirty="0">
                <a:solidFill>
                  <a:schemeClr val="accent1"/>
                </a:solidFill>
              </a:rPr>
              <a:t>We can see different peoples have different opinions about connection between e-</a:t>
            </a:r>
            <a:r>
              <a:rPr lang="en-IN" b="1" dirty="0" err="1">
                <a:solidFill>
                  <a:schemeClr val="accent1"/>
                </a:solidFill>
              </a:rPr>
              <a:t>tailer</a:t>
            </a:r>
            <a:r>
              <a:rPr lang="en-IN" b="1" dirty="0">
                <a:solidFill>
                  <a:schemeClr val="accent1"/>
                </a:solidFill>
              </a:rPr>
              <a:t> &amp; social status</a:t>
            </a:r>
            <a:r>
              <a:rPr lang="en-IN" b="1" dirty="0" smtClean="0">
                <a:solidFill>
                  <a:schemeClr val="accent1"/>
                </a:solidFill>
              </a:rPr>
              <a:t>. Same </a:t>
            </a:r>
            <a:r>
              <a:rPr lang="en-IN" b="1" dirty="0">
                <a:solidFill>
                  <a:schemeClr val="accent1"/>
                </a:solidFill>
              </a:rPr>
              <a:t>with gratification on </a:t>
            </a:r>
            <a:r>
              <a:rPr lang="en-IN" b="1" dirty="0" smtClean="0">
                <a:solidFill>
                  <a:schemeClr val="accent1"/>
                </a:solidFill>
              </a:rPr>
              <a:t>favourite </a:t>
            </a:r>
            <a:r>
              <a:rPr lang="en-IN" b="1" dirty="0">
                <a:solidFill>
                  <a:schemeClr val="accent1"/>
                </a:solidFill>
              </a:rPr>
              <a:t>e-</a:t>
            </a:r>
            <a:r>
              <a:rPr lang="en-IN" b="1" dirty="0" err="1">
                <a:solidFill>
                  <a:schemeClr val="accent1"/>
                </a:solidFill>
              </a:rPr>
              <a:t>tailer</a:t>
            </a:r>
            <a:r>
              <a:rPr lang="en-IN" b="1" dirty="0">
                <a:solidFill>
                  <a:schemeClr val="accent1"/>
                </a:solidFill>
              </a:rPr>
              <a:t>.</a:t>
            </a:r>
            <a:endParaRPr lang="en-IN" dirty="0">
              <a:solidFill>
                <a:schemeClr val="accent1"/>
              </a:solidFill>
            </a:endParaRPr>
          </a:p>
          <a:p>
            <a:r>
              <a:rPr lang="en-IN" b="1" dirty="0">
                <a:solidFill>
                  <a:schemeClr val="accent1"/>
                </a:solidFill>
              </a:rPr>
              <a:t>55.4% people strongly agree and 30.5% people agree that they prefer online shopping </a:t>
            </a:r>
            <a:r>
              <a:rPr lang="en-IN" b="1" dirty="0" smtClean="0">
                <a:solidFill>
                  <a:schemeClr val="accent1"/>
                </a:solidFill>
              </a:rPr>
              <a:t>because </a:t>
            </a:r>
            <a:r>
              <a:rPr lang="en-IN" b="1" dirty="0">
                <a:solidFill>
                  <a:schemeClr val="accent1"/>
                </a:solidFill>
              </a:rPr>
              <a:t>they get value of money spent.</a:t>
            </a:r>
            <a:endParaRPr lang="en-IN" dirty="0">
              <a:solidFill>
                <a:schemeClr val="accent1"/>
              </a:solidFill>
            </a:endParaRPr>
          </a:p>
        </p:txBody>
      </p:sp>
    </p:spTree>
    <p:extLst>
      <p:ext uri="{BB962C8B-B14F-4D97-AF65-F5344CB8AC3E}">
        <p14:creationId xmlns:p14="http://schemas.microsoft.com/office/powerpoint/2010/main" val="203748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548" y="421232"/>
            <a:ext cx="11409332" cy="3510688"/>
          </a:xfrm>
        </p:spPr>
        <p:txBody>
          <a:bodyPr>
            <a:normAutofit fontScale="70000" lnSpcReduction="20000"/>
          </a:bodyPr>
          <a:lstStyle/>
          <a:p>
            <a:r>
              <a:rPr lang="en-IN" b="1" dirty="0">
                <a:solidFill>
                  <a:schemeClr val="accent1"/>
                </a:solidFill>
              </a:rPr>
              <a:t>Majority, 64 customers agree that Amazon.in, Flipkart.com, Paytm.com, Myntra.com, Snapdeal.com are Easy to use website or application. </a:t>
            </a:r>
            <a:r>
              <a:rPr lang="en-IN" b="1" i="1" u="sng" dirty="0">
                <a:solidFill>
                  <a:schemeClr val="accent1"/>
                </a:solidFill>
              </a:rPr>
              <a:t>But Overall if we look at </a:t>
            </a:r>
            <a:r>
              <a:rPr lang="en-IN" b="1" i="1" u="sng" dirty="0" err="1">
                <a:solidFill>
                  <a:schemeClr val="accent1"/>
                </a:solidFill>
              </a:rPr>
              <a:t>countplot</a:t>
            </a:r>
            <a:r>
              <a:rPr lang="en-IN" b="1" i="1" u="sng" dirty="0">
                <a:solidFill>
                  <a:schemeClr val="accent1"/>
                </a:solidFill>
              </a:rPr>
              <a:t> of easy to use application &amp; website Amazon.in got individually 1st Rank</a:t>
            </a:r>
            <a:r>
              <a:rPr lang="en-IN" b="1" dirty="0">
                <a:solidFill>
                  <a:schemeClr val="accent1"/>
                </a:solidFill>
              </a:rPr>
              <a:t>.</a:t>
            </a:r>
            <a:endParaRPr lang="en-IN" dirty="0">
              <a:solidFill>
                <a:schemeClr val="accent1"/>
              </a:solidFill>
            </a:endParaRPr>
          </a:p>
          <a:p>
            <a:r>
              <a:rPr lang="en-IN" b="1" dirty="0">
                <a:solidFill>
                  <a:schemeClr val="accent1"/>
                </a:solidFill>
              </a:rPr>
              <a:t>87 customers agree that Amazon.in, Flipkart.com have Visual appealing web-page layout than most of other market players.</a:t>
            </a:r>
            <a:endParaRPr lang="en-IN" dirty="0">
              <a:solidFill>
                <a:schemeClr val="accent1"/>
              </a:solidFill>
            </a:endParaRPr>
          </a:p>
          <a:p>
            <a:r>
              <a:rPr lang="en-IN" b="1" dirty="0">
                <a:solidFill>
                  <a:schemeClr val="accent1"/>
                </a:solidFill>
              </a:rPr>
              <a:t>Around according to 125 people Amazon.in, Flipkart.com provides wide </a:t>
            </a:r>
            <a:r>
              <a:rPr lang="en-IN" b="1" dirty="0" smtClean="0">
                <a:solidFill>
                  <a:schemeClr val="accent1"/>
                </a:solidFill>
              </a:rPr>
              <a:t>variety </a:t>
            </a:r>
            <a:r>
              <a:rPr lang="en-IN" b="1" dirty="0">
                <a:solidFill>
                  <a:schemeClr val="accent1"/>
                </a:solidFill>
              </a:rPr>
              <a:t>of offer on product.</a:t>
            </a:r>
            <a:endParaRPr lang="en-IN" dirty="0">
              <a:solidFill>
                <a:schemeClr val="accent1"/>
              </a:solidFill>
            </a:endParaRPr>
          </a:p>
          <a:p>
            <a:r>
              <a:rPr lang="en-IN" b="1" dirty="0">
                <a:solidFill>
                  <a:schemeClr val="accent1"/>
                </a:solidFill>
              </a:rPr>
              <a:t>We </a:t>
            </a:r>
            <a:r>
              <a:rPr lang="en-IN" b="1" i="1" u="sng" dirty="0">
                <a:solidFill>
                  <a:schemeClr val="accent1"/>
                </a:solidFill>
              </a:rPr>
              <a:t>know 50.2% Strongly agree over providing complete </a:t>
            </a:r>
            <a:r>
              <a:rPr lang="en-IN" b="1" i="1" u="sng" dirty="0" smtClean="0">
                <a:solidFill>
                  <a:schemeClr val="accent1"/>
                </a:solidFill>
              </a:rPr>
              <a:t>relevant </a:t>
            </a:r>
            <a:r>
              <a:rPr lang="en-IN" b="1" i="1" u="sng" dirty="0">
                <a:solidFill>
                  <a:schemeClr val="accent1"/>
                </a:solidFill>
              </a:rPr>
              <a:t>product information, and here we can see that 100 customer think that Amazon.in, Flipkart.com provides complete information</a:t>
            </a:r>
            <a:r>
              <a:rPr lang="en-IN" b="1" dirty="0">
                <a:solidFill>
                  <a:schemeClr val="accent1"/>
                </a:solidFill>
              </a:rPr>
              <a:t> compare to others.</a:t>
            </a:r>
            <a:endParaRPr lang="en-IN" dirty="0">
              <a:solidFill>
                <a:schemeClr val="accent1"/>
              </a:solidFill>
            </a:endParaRPr>
          </a:p>
          <a:p>
            <a:r>
              <a:rPr lang="en-IN" b="1" dirty="0">
                <a:solidFill>
                  <a:schemeClr val="accent1"/>
                </a:solidFill>
              </a:rPr>
              <a:t>42.8 % customer strongly agree and 41.6 % customer agree over high loading &amp; processing speed of website</a:t>
            </a:r>
            <a:r>
              <a:rPr lang="en-IN" b="1" dirty="0" smtClean="0">
                <a:solidFill>
                  <a:schemeClr val="accent1"/>
                </a:solidFill>
              </a:rPr>
              <a:t>. Here </a:t>
            </a:r>
            <a:r>
              <a:rPr lang="en-IN" b="1" dirty="0">
                <a:solidFill>
                  <a:schemeClr val="accent1"/>
                </a:solidFill>
              </a:rPr>
              <a:t>we can see Majority of people think that </a:t>
            </a:r>
            <a:r>
              <a:rPr lang="en-IN" b="1" i="1" u="sng" dirty="0">
                <a:solidFill>
                  <a:schemeClr val="accent1"/>
                </a:solidFill>
              </a:rPr>
              <a:t>loading speed of Amazon.in is fastest while Flipkart.com slowest website to load</a:t>
            </a:r>
            <a:r>
              <a:rPr lang="en-IN" b="1" dirty="0">
                <a:solidFill>
                  <a:schemeClr val="accent1"/>
                </a:solidFill>
              </a:rPr>
              <a:t>.</a:t>
            </a:r>
            <a:endParaRPr lang="en-IN" dirty="0">
              <a:solidFill>
                <a:schemeClr val="accent1"/>
              </a:solidFill>
            </a:endParaRPr>
          </a:p>
          <a:p>
            <a:r>
              <a:rPr lang="en-IN" b="1" dirty="0">
                <a:solidFill>
                  <a:schemeClr val="accent1"/>
                </a:solidFill>
              </a:rPr>
              <a:t>In terms of </a:t>
            </a:r>
            <a:r>
              <a:rPr lang="en-IN" b="1" i="1" dirty="0">
                <a:solidFill>
                  <a:schemeClr val="accent1"/>
                </a:solidFill>
              </a:rPr>
              <a:t>Reliability of website or application again Amazon top list</a:t>
            </a:r>
            <a:r>
              <a:rPr lang="en-IN" b="1" dirty="0">
                <a:solidFill>
                  <a:schemeClr val="accent1"/>
                </a:solidFill>
              </a:rPr>
              <a:t>.</a:t>
            </a:r>
            <a:endParaRPr lang="en-IN" dirty="0">
              <a:solidFill>
                <a:schemeClr val="accent1"/>
              </a:solidFill>
            </a:endParaRPr>
          </a:p>
          <a:p>
            <a:r>
              <a:rPr lang="en-IN" b="1" dirty="0">
                <a:solidFill>
                  <a:schemeClr val="accent1"/>
                </a:solidFill>
              </a:rPr>
              <a:t>Majority of people also think that </a:t>
            </a:r>
            <a:r>
              <a:rPr lang="en-IN" b="1" i="1" dirty="0">
                <a:solidFill>
                  <a:schemeClr val="accent1"/>
                </a:solidFill>
              </a:rPr>
              <a:t>Amazon.in tops the chart in terms of quickness purchase process</a:t>
            </a:r>
            <a:r>
              <a:rPr lang="en-IN" b="1" dirty="0">
                <a:solidFill>
                  <a:schemeClr val="accent1"/>
                </a:solidFill>
              </a:rPr>
              <a:t> compare to others.</a:t>
            </a:r>
            <a:endParaRPr lang="en-IN" dirty="0">
              <a:solidFill>
                <a:schemeClr val="accent1"/>
              </a:solidFill>
            </a:endParaRPr>
          </a:p>
          <a:p>
            <a:r>
              <a:rPr lang="en-IN" b="1" dirty="0">
                <a:solidFill>
                  <a:schemeClr val="accent1"/>
                </a:solidFill>
              </a:rPr>
              <a:t>Majority of customers think that </a:t>
            </a:r>
            <a:r>
              <a:rPr lang="en-IN" b="1" u="sng" dirty="0">
                <a:solidFill>
                  <a:schemeClr val="accent1"/>
                </a:solidFill>
              </a:rPr>
              <a:t>Amazon.in, Flipkart.com provides several payment options compare to others</a:t>
            </a:r>
            <a:r>
              <a:rPr lang="en-IN" b="1" dirty="0">
                <a:solidFill>
                  <a:schemeClr val="accent1"/>
                </a:solidFill>
              </a:rPr>
              <a:t>.</a:t>
            </a:r>
            <a:endParaRPr lang="en-IN" dirty="0">
              <a:solidFill>
                <a:schemeClr val="accent1"/>
              </a:solidFill>
            </a:endParaRPr>
          </a:p>
          <a:p>
            <a:r>
              <a:rPr lang="en-IN" b="1" dirty="0">
                <a:solidFill>
                  <a:schemeClr val="accent1"/>
                </a:solidFill>
              </a:rPr>
              <a:t>Safe &amp; Speed delivery very much deciding factor in terms of purchase. In terms of </a:t>
            </a:r>
            <a:r>
              <a:rPr lang="en-IN" b="1" i="1" dirty="0">
                <a:solidFill>
                  <a:schemeClr val="accent1"/>
                </a:solidFill>
              </a:rPr>
              <a:t>speed of delivery Amazon.in is much better than other online shopping platform</a:t>
            </a:r>
            <a:r>
              <a:rPr lang="en-IN" b="1" dirty="0">
                <a:solidFill>
                  <a:schemeClr val="accent1"/>
                </a:solidFill>
              </a:rPr>
              <a:t> and </a:t>
            </a:r>
            <a:r>
              <a:rPr lang="en-IN" b="1" i="1" dirty="0">
                <a:solidFill>
                  <a:schemeClr val="accent1"/>
                </a:solidFill>
              </a:rPr>
              <a:t>Flipkart.com worst among all</a:t>
            </a:r>
            <a:r>
              <a:rPr lang="en-IN" b="1" dirty="0">
                <a:solidFill>
                  <a:schemeClr val="accent1"/>
                </a:solidFill>
              </a:rPr>
              <a:t> in terms of speed delivery of product.</a:t>
            </a:r>
            <a:endParaRPr lang="en-IN" dirty="0">
              <a:solidFill>
                <a:schemeClr val="accent1"/>
              </a:solidFill>
            </a:endParaRPr>
          </a:p>
          <a:p>
            <a:endParaRPr lang="en-IN" dirty="0">
              <a:solidFill>
                <a:schemeClr val="accent1"/>
              </a:solidFill>
            </a:endParaRPr>
          </a:p>
        </p:txBody>
      </p:sp>
      <p:sp>
        <p:nvSpPr>
          <p:cNvPr id="5" name="Subtitle 2"/>
          <p:cNvSpPr txBox="1">
            <a:spLocks/>
          </p:cNvSpPr>
          <p:nvPr/>
        </p:nvSpPr>
        <p:spPr>
          <a:xfrm>
            <a:off x="203548" y="3931920"/>
            <a:ext cx="11500772" cy="2926084"/>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chemeClr val="accent1"/>
                </a:solidFill>
              </a:rPr>
              <a:t>More than 90% Customer thinks that </a:t>
            </a:r>
            <a:r>
              <a:rPr lang="en-IN" b="1" dirty="0" smtClean="0">
                <a:solidFill>
                  <a:schemeClr val="accent1"/>
                </a:solidFill>
              </a:rPr>
              <a:t>guarantee </a:t>
            </a:r>
            <a:r>
              <a:rPr lang="en-IN" b="1" dirty="0">
                <a:solidFill>
                  <a:schemeClr val="accent1"/>
                </a:solidFill>
              </a:rPr>
              <a:t>on privacy of </a:t>
            </a:r>
            <a:r>
              <a:rPr lang="en-IN" b="1" dirty="0" smtClean="0">
                <a:solidFill>
                  <a:schemeClr val="accent1"/>
                </a:solidFill>
              </a:rPr>
              <a:t>their </a:t>
            </a:r>
            <a:r>
              <a:rPr lang="en-IN" b="1" dirty="0">
                <a:solidFill>
                  <a:schemeClr val="accent1"/>
                </a:solidFill>
              </a:rPr>
              <a:t>information is important for them</a:t>
            </a:r>
            <a:r>
              <a:rPr lang="en-IN" b="1" dirty="0" smtClean="0">
                <a:solidFill>
                  <a:schemeClr val="accent1"/>
                </a:solidFill>
              </a:rPr>
              <a:t>. </a:t>
            </a:r>
            <a:r>
              <a:rPr lang="en-IN" b="1" u="sng" dirty="0" smtClean="0">
                <a:solidFill>
                  <a:schemeClr val="accent1"/>
                </a:solidFill>
              </a:rPr>
              <a:t>Majority </a:t>
            </a:r>
            <a:r>
              <a:rPr lang="en-IN" b="1" u="sng" dirty="0">
                <a:solidFill>
                  <a:schemeClr val="accent1"/>
                </a:solidFill>
              </a:rPr>
              <a:t>of customers trust Amazon.in more than other shopping platform for Privacy of customers’ information</a:t>
            </a:r>
            <a:endParaRPr lang="en-IN" dirty="0">
              <a:solidFill>
                <a:schemeClr val="accent1"/>
              </a:solidFill>
            </a:endParaRPr>
          </a:p>
          <a:p>
            <a:r>
              <a:rPr lang="en-IN" b="1" dirty="0">
                <a:solidFill>
                  <a:schemeClr val="accent1"/>
                </a:solidFill>
              </a:rPr>
              <a:t>Majority of customer trust Amazon.in followed by Flipkart.in over Security of </a:t>
            </a:r>
            <a:r>
              <a:rPr lang="en-IN" b="1" dirty="0" smtClean="0">
                <a:solidFill>
                  <a:schemeClr val="accent1"/>
                </a:solidFill>
              </a:rPr>
              <a:t>their </a:t>
            </a:r>
            <a:r>
              <a:rPr lang="en-IN" b="1" dirty="0">
                <a:solidFill>
                  <a:schemeClr val="accent1"/>
                </a:solidFill>
              </a:rPr>
              <a:t>financial information</a:t>
            </a:r>
            <a:r>
              <a:rPr lang="en-IN" b="1" dirty="0" smtClean="0">
                <a:solidFill>
                  <a:schemeClr val="accent1"/>
                </a:solidFill>
              </a:rPr>
              <a:t>. We </a:t>
            </a:r>
            <a:r>
              <a:rPr lang="en-IN" b="1" dirty="0">
                <a:solidFill>
                  <a:schemeClr val="accent1"/>
                </a:solidFill>
              </a:rPr>
              <a:t>also see very few peoples trust payment platform </a:t>
            </a:r>
            <a:r>
              <a:rPr lang="en-IN" b="1" dirty="0" err="1">
                <a:solidFill>
                  <a:schemeClr val="accent1"/>
                </a:solidFill>
              </a:rPr>
              <a:t>paytm</a:t>
            </a:r>
            <a:r>
              <a:rPr lang="en-IN" b="1" dirty="0">
                <a:solidFill>
                  <a:schemeClr val="accent1"/>
                </a:solidFill>
              </a:rPr>
              <a:t>.</a:t>
            </a:r>
            <a:endParaRPr lang="en-IN" dirty="0">
              <a:solidFill>
                <a:schemeClr val="accent1"/>
              </a:solidFill>
            </a:endParaRPr>
          </a:p>
          <a:p>
            <a:r>
              <a:rPr lang="en-IN" b="1" dirty="0">
                <a:solidFill>
                  <a:schemeClr val="accent1"/>
                </a:solidFill>
              </a:rPr>
              <a:t>Amazon.in, Flipkart.com, Myntra.com, Snapdeal.com provide assistance through different multi channel.</a:t>
            </a:r>
            <a:endParaRPr lang="en-IN" dirty="0">
              <a:solidFill>
                <a:schemeClr val="accent1"/>
              </a:solidFill>
            </a:endParaRPr>
          </a:p>
          <a:p>
            <a:r>
              <a:rPr lang="en-IN" b="1" dirty="0">
                <a:solidFill>
                  <a:schemeClr val="accent1"/>
                </a:solidFill>
              </a:rPr>
              <a:t>Longer time to get logged in can annoyed customer.</a:t>
            </a:r>
            <a:r>
              <a:rPr lang="en-IN" b="1" u="sng" dirty="0">
                <a:solidFill>
                  <a:schemeClr val="accent1"/>
                </a:solidFill>
              </a:rPr>
              <a:t> </a:t>
            </a:r>
            <a:r>
              <a:rPr lang="en-IN" b="1" i="1" u="sng" dirty="0">
                <a:solidFill>
                  <a:schemeClr val="accent1"/>
                </a:solidFill>
              </a:rPr>
              <a:t>Amazon.in take longer time to logged in while Flipkart.com take least time among all</a:t>
            </a:r>
            <a:r>
              <a:rPr lang="en-IN" b="1" dirty="0">
                <a:solidFill>
                  <a:schemeClr val="accent1"/>
                </a:solidFill>
              </a:rPr>
              <a:t>.</a:t>
            </a:r>
            <a:endParaRPr lang="en-IN" dirty="0">
              <a:solidFill>
                <a:schemeClr val="accent1"/>
              </a:solidFill>
            </a:endParaRPr>
          </a:p>
          <a:p>
            <a:r>
              <a:rPr lang="en-IN" b="1" dirty="0">
                <a:solidFill>
                  <a:schemeClr val="accent1"/>
                </a:solidFill>
              </a:rPr>
              <a:t>Majority of people agree that </a:t>
            </a:r>
            <a:r>
              <a:rPr lang="en-IN" b="1" i="1" dirty="0">
                <a:solidFill>
                  <a:schemeClr val="accent1"/>
                </a:solidFill>
              </a:rPr>
              <a:t>Amazon.in, Flipkart.com</a:t>
            </a:r>
            <a:r>
              <a:rPr lang="en-IN" b="1" dirty="0">
                <a:solidFill>
                  <a:schemeClr val="accent1"/>
                </a:solidFill>
              </a:rPr>
              <a:t> takes longer time in displaying and photos.</a:t>
            </a:r>
            <a:endParaRPr lang="en-IN" dirty="0">
              <a:solidFill>
                <a:schemeClr val="accent1"/>
              </a:solidFill>
            </a:endParaRPr>
          </a:p>
          <a:p>
            <a:r>
              <a:rPr lang="en-IN" b="1" dirty="0">
                <a:solidFill>
                  <a:schemeClr val="accent1"/>
                </a:solidFill>
              </a:rPr>
              <a:t>Myntra.com followed by Paytm.com take longer page loading time.</a:t>
            </a:r>
            <a:endParaRPr lang="en-IN" dirty="0">
              <a:solidFill>
                <a:schemeClr val="accent1"/>
              </a:solidFill>
            </a:endParaRPr>
          </a:p>
          <a:p>
            <a:r>
              <a:rPr lang="en-IN" b="1" dirty="0">
                <a:solidFill>
                  <a:schemeClr val="accent1"/>
                </a:solidFill>
              </a:rPr>
              <a:t>Most of people want </a:t>
            </a:r>
            <a:r>
              <a:rPr lang="en-IN" b="1" i="1" dirty="0">
                <a:solidFill>
                  <a:schemeClr val="accent1"/>
                </a:solidFill>
              </a:rPr>
              <a:t>shorter delivery time frame</a:t>
            </a:r>
            <a:r>
              <a:rPr lang="en-IN" b="1" dirty="0">
                <a:solidFill>
                  <a:schemeClr val="accent1"/>
                </a:solidFill>
              </a:rPr>
              <a:t>, majority customer agree that </a:t>
            </a:r>
            <a:r>
              <a:rPr lang="en-IN" b="1" i="1" dirty="0">
                <a:solidFill>
                  <a:schemeClr val="accent1"/>
                </a:solidFill>
              </a:rPr>
              <a:t>Paytm.com takes longest time for delivery</a:t>
            </a:r>
            <a:r>
              <a:rPr lang="en-IN" b="1" dirty="0">
                <a:solidFill>
                  <a:schemeClr val="accent1"/>
                </a:solidFill>
              </a:rPr>
              <a:t> compare to others.</a:t>
            </a:r>
            <a:endParaRPr lang="en-IN" dirty="0">
              <a:solidFill>
                <a:schemeClr val="accent1"/>
              </a:solidFill>
            </a:endParaRPr>
          </a:p>
          <a:p>
            <a:r>
              <a:rPr lang="en-IN" b="1" dirty="0">
                <a:solidFill>
                  <a:schemeClr val="accent1"/>
                </a:solidFill>
              </a:rPr>
              <a:t>Amazon.in website is as </a:t>
            </a:r>
            <a:r>
              <a:rPr lang="en-IN" b="1" dirty="0" smtClean="0">
                <a:solidFill>
                  <a:schemeClr val="accent1"/>
                </a:solidFill>
              </a:rPr>
              <a:t>efficient </a:t>
            </a:r>
            <a:r>
              <a:rPr lang="en-IN" b="1" dirty="0">
                <a:solidFill>
                  <a:schemeClr val="accent1"/>
                </a:solidFill>
              </a:rPr>
              <a:t>as </a:t>
            </a:r>
            <a:r>
              <a:rPr lang="en-IN" b="1" dirty="0" smtClean="0">
                <a:solidFill>
                  <a:schemeClr val="accent1"/>
                </a:solidFill>
              </a:rPr>
              <a:t>earlier </a:t>
            </a:r>
            <a:r>
              <a:rPr lang="en-IN" b="1" dirty="0">
                <a:solidFill>
                  <a:schemeClr val="accent1"/>
                </a:solidFill>
              </a:rPr>
              <a:t>after </a:t>
            </a:r>
            <a:r>
              <a:rPr lang="en-IN" b="1" dirty="0" err="1">
                <a:solidFill>
                  <a:schemeClr val="accent1"/>
                </a:solidFill>
              </a:rPr>
              <a:t>updation</a:t>
            </a:r>
            <a:r>
              <a:rPr lang="en-IN" b="1" dirty="0">
                <a:solidFill>
                  <a:schemeClr val="accent1"/>
                </a:solidFill>
              </a:rPr>
              <a:t>.</a:t>
            </a:r>
            <a:endParaRPr lang="en-IN" dirty="0">
              <a:solidFill>
                <a:schemeClr val="accent1"/>
              </a:solidFill>
            </a:endParaRPr>
          </a:p>
          <a:p>
            <a:r>
              <a:rPr lang="en-IN" b="1" dirty="0">
                <a:solidFill>
                  <a:schemeClr val="accent1"/>
                </a:solidFill>
              </a:rPr>
              <a:t>Majority 80 peoples </a:t>
            </a:r>
            <a:r>
              <a:rPr lang="en-IN" b="1" dirty="0" smtClean="0">
                <a:solidFill>
                  <a:schemeClr val="accent1"/>
                </a:solidFill>
              </a:rPr>
              <a:t>recommended </a:t>
            </a:r>
            <a:r>
              <a:rPr lang="en-IN" b="1" dirty="0">
                <a:solidFill>
                  <a:schemeClr val="accent1"/>
                </a:solidFill>
              </a:rPr>
              <a:t>Amazon.in to their friends.</a:t>
            </a:r>
            <a:endParaRPr lang="en-IN" dirty="0">
              <a:solidFill>
                <a:schemeClr val="accent1"/>
              </a:solidFill>
            </a:endParaRPr>
          </a:p>
          <a:p>
            <a:r>
              <a:rPr lang="en-IN" b="1" dirty="0" smtClean="0">
                <a:solidFill>
                  <a:schemeClr val="accent1"/>
                </a:solidFill>
              </a:rPr>
              <a:t>.</a:t>
            </a:r>
            <a:endParaRPr lang="en-IN" dirty="0">
              <a:solidFill>
                <a:schemeClr val="accent1"/>
              </a:solidFill>
            </a:endParaRPr>
          </a:p>
        </p:txBody>
      </p:sp>
    </p:spTree>
    <p:extLst>
      <p:ext uri="{BB962C8B-B14F-4D97-AF65-F5344CB8AC3E}">
        <p14:creationId xmlns:p14="http://schemas.microsoft.com/office/powerpoint/2010/main" val="265228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7666" y="1695144"/>
            <a:ext cx="11358094" cy="2738684"/>
          </a:xfrm>
        </p:spPr>
        <p:txBody>
          <a:bodyPr>
            <a:normAutofit/>
          </a:bodyPr>
          <a:lstStyle/>
          <a:p>
            <a:pPr algn="ctr"/>
            <a:r>
              <a:rPr lang="en-IN" b="1" u="sng"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21337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1876" y="4470400"/>
            <a:ext cx="9144000" cy="2387600"/>
          </a:xfrm>
        </p:spPr>
        <p:txBody>
          <a:bodyPr>
            <a:noAutofit/>
          </a:bodyPr>
          <a:lstStyle/>
          <a:p>
            <a:pPr algn="just"/>
            <a:r>
              <a:rPr lang="en-IN" sz="2400" b="1" dirty="0">
                <a:solidFill>
                  <a:schemeClr val="accent1">
                    <a:lumMod val="50000"/>
                  </a:schemeClr>
                </a:solidFill>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a:t>
            </a:r>
            <a:r>
              <a:rPr lang="en-IN" sz="2400" b="1" dirty="0" smtClean="0">
                <a:solidFill>
                  <a:schemeClr val="accent1">
                    <a:lumMod val="50000"/>
                  </a:schemeClr>
                </a:solidFill>
              </a:rPr>
              <a:t>retention.</a:t>
            </a:r>
            <a:br>
              <a:rPr lang="en-IN" sz="2400" b="1" dirty="0" smtClean="0">
                <a:solidFill>
                  <a:schemeClr val="accent1">
                    <a:lumMod val="50000"/>
                  </a:schemeClr>
                </a:solidFill>
              </a:rPr>
            </a:br>
            <a:r>
              <a:rPr lang="en-IN" sz="2400" b="1" dirty="0">
                <a:solidFill>
                  <a:schemeClr val="accent1">
                    <a:lumMod val="50000"/>
                  </a:schemeClr>
                </a:solidFill>
              </a:rPr>
              <a:t/>
            </a:r>
            <a:br>
              <a:rPr lang="en-IN" sz="2400" b="1" dirty="0">
                <a:solidFill>
                  <a:schemeClr val="accent1">
                    <a:lumMod val="50000"/>
                  </a:schemeClr>
                </a:solidFill>
              </a:rPr>
            </a:br>
            <a:r>
              <a:rPr lang="en-IN" sz="2400" b="1" dirty="0" smtClean="0">
                <a:solidFill>
                  <a:schemeClr val="accent1">
                    <a:lumMod val="50000"/>
                  </a:schemeClr>
                </a:solidFill>
              </a:rPr>
              <a:t>Five </a:t>
            </a:r>
            <a:r>
              <a:rPr lang="en-IN" sz="2400" b="1" dirty="0">
                <a:solidFill>
                  <a:schemeClr val="accent1">
                    <a:lumMod val="50000"/>
                  </a:schemeClr>
                </a:solidFill>
              </a:rPr>
              <a:t>major factors that contributed to the success of an e-commerce store have been identified as: service quality, system quality, information quality, trust and net </a:t>
            </a:r>
            <a:r>
              <a:rPr lang="en-IN" sz="2400" b="1" dirty="0" smtClean="0">
                <a:solidFill>
                  <a:schemeClr val="accent1">
                    <a:lumMod val="50000"/>
                  </a:schemeClr>
                </a:solidFill>
              </a:rPr>
              <a:t>benefit. The </a:t>
            </a:r>
            <a:r>
              <a:rPr lang="en-IN" sz="2400" b="1" dirty="0">
                <a:solidFill>
                  <a:schemeClr val="accent1">
                    <a:lumMod val="50000"/>
                  </a:schemeClr>
                </a:solidFill>
              </a:rPr>
              <a:t>research furthermore investigated the factors that influence the online customers repeat purchase </a:t>
            </a:r>
            <a:r>
              <a:rPr lang="en-IN" sz="2400" b="1" dirty="0" smtClean="0">
                <a:solidFill>
                  <a:schemeClr val="accent1">
                    <a:lumMod val="50000"/>
                  </a:schemeClr>
                </a:solidFill>
              </a:rPr>
              <a:t>intention.</a:t>
            </a:r>
            <a:br>
              <a:rPr lang="en-IN" sz="2400" b="1" dirty="0" smtClean="0">
                <a:solidFill>
                  <a:schemeClr val="accent1">
                    <a:lumMod val="50000"/>
                  </a:schemeClr>
                </a:solidFill>
              </a:rPr>
            </a:br>
            <a:r>
              <a:rPr lang="en-IN" sz="2400" b="1" dirty="0" smtClean="0">
                <a:solidFill>
                  <a:schemeClr val="accent1">
                    <a:lumMod val="50000"/>
                  </a:schemeClr>
                </a:solidFill>
              </a:rPr>
              <a:t/>
            </a:r>
            <a:br>
              <a:rPr lang="en-IN" sz="2400" b="1" dirty="0" smtClean="0">
                <a:solidFill>
                  <a:schemeClr val="accent1">
                    <a:lumMod val="50000"/>
                  </a:schemeClr>
                </a:solidFill>
              </a:rPr>
            </a:br>
            <a:r>
              <a:rPr lang="en-IN" sz="2400" b="1" dirty="0">
                <a:solidFill>
                  <a:schemeClr val="accent1">
                    <a:lumMod val="50000"/>
                  </a:schemeClr>
                </a:solidFill>
              </a:rPr>
              <a:t/>
            </a:r>
            <a:br>
              <a:rPr lang="en-IN" sz="2400" b="1" dirty="0">
                <a:solidFill>
                  <a:schemeClr val="accent1">
                    <a:lumMod val="50000"/>
                  </a:schemeClr>
                </a:solidFill>
              </a:rPr>
            </a:br>
            <a:r>
              <a:rPr lang="en-IN" sz="2400" b="1" dirty="0" smtClean="0">
                <a:solidFill>
                  <a:schemeClr val="accent1">
                    <a:lumMod val="50000"/>
                  </a:schemeClr>
                </a:solidFill>
              </a:rPr>
              <a:t>The </a:t>
            </a:r>
            <a:r>
              <a:rPr lang="en-IN" sz="2400" b="1" dirty="0">
                <a:solidFill>
                  <a:schemeClr val="accent1">
                    <a:lumMod val="50000"/>
                  </a:schemeClr>
                </a:solidFill>
              </a:rPr>
              <a:t>combination of both utilitarian value and hedonistic values are needed to affect the repeat purchase intention (loyalty) positively. The data is collected from the Indian online shoppers. Results indicate the e-retail success factors, which are very much critical </a:t>
            </a:r>
            <a:r>
              <a:rPr lang="en-IN" sz="2400" b="1" dirty="0" smtClean="0">
                <a:solidFill>
                  <a:schemeClr val="accent1">
                    <a:lumMod val="50000"/>
                  </a:schemeClr>
                </a:solidFill>
              </a:rPr>
              <a:t>for customer </a:t>
            </a:r>
            <a:r>
              <a:rPr lang="en-IN" sz="2400" b="1" dirty="0">
                <a:solidFill>
                  <a:schemeClr val="accent1">
                    <a:lumMod val="50000"/>
                  </a:schemeClr>
                </a:solidFill>
              </a:rPr>
              <a:t>satisfaction.</a:t>
            </a:r>
            <a:br>
              <a:rPr lang="en-IN" sz="2400" b="1" dirty="0">
                <a:solidFill>
                  <a:schemeClr val="accent1">
                    <a:lumMod val="50000"/>
                  </a:schemeClr>
                </a:solidFill>
              </a:rPr>
            </a:br>
            <a:endParaRPr lang="en-IN" sz="2400" b="1" dirty="0">
              <a:solidFill>
                <a:schemeClr val="accent1">
                  <a:lumMod val="50000"/>
                </a:schemeClr>
              </a:solidFill>
              <a:latin typeface="+mn-lt"/>
            </a:endParaRPr>
          </a:p>
        </p:txBody>
      </p:sp>
    </p:spTree>
    <p:extLst>
      <p:ext uri="{BB962C8B-B14F-4D97-AF65-F5344CB8AC3E}">
        <p14:creationId xmlns:p14="http://schemas.microsoft.com/office/powerpoint/2010/main" val="50151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27030" y="5443717"/>
            <a:ext cx="9144000" cy="544959"/>
          </a:xfrm>
        </p:spPr>
        <p:txBody>
          <a:bodyPr/>
          <a:lstStyle/>
          <a:p>
            <a:r>
              <a:rPr lang="en-GB" b="1" dirty="0" smtClean="0">
                <a:solidFill>
                  <a:srgbClr val="002060"/>
                </a:solidFill>
              </a:rPr>
              <a:t> Female are doing more online shopping</a:t>
            </a:r>
            <a:endParaRPr lang="en-IN" b="1" dirty="0">
              <a:solidFill>
                <a:srgbClr val="002060"/>
              </a:solidFill>
            </a:endParaRPr>
          </a:p>
        </p:txBody>
      </p:sp>
      <p:pic>
        <p:nvPicPr>
          <p:cNvPr id="2" name="Picture 1"/>
          <p:cNvPicPr>
            <a:picLocks noChangeAspect="1"/>
          </p:cNvPicPr>
          <p:nvPr/>
        </p:nvPicPr>
        <p:blipFill>
          <a:blip r:embed="rId2"/>
          <a:stretch>
            <a:fillRect/>
          </a:stretch>
        </p:blipFill>
        <p:spPr>
          <a:xfrm>
            <a:off x="1465309" y="878885"/>
            <a:ext cx="9467442" cy="4375425"/>
          </a:xfrm>
          <a:prstGeom prst="rect">
            <a:avLst/>
          </a:prstGeom>
        </p:spPr>
      </p:pic>
    </p:spTree>
    <p:extLst>
      <p:ext uri="{BB962C8B-B14F-4D97-AF65-F5344CB8AC3E}">
        <p14:creationId xmlns:p14="http://schemas.microsoft.com/office/powerpoint/2010/main" val="101851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9453" y="4877046"/>
            <a:ext cx="9144000" cy="1655762"/>
          </a:xfrm>
        </p:spPr>
        <p:txBody>
          <a:bodyPr/>
          <a:lstStyle/>
          <a:p>
            <a:r>
              <a:rPr lang="en-IN" b="1" dirty="0">
                <a:solidFill>
                  <a:schemeClr val="tx2"/>
                </a:solidFill>
              </a:rPr>
              <a:t>Majority of female customers are between </a:t>
            </a:r>
            <a:r>
              <a:rPr lang="en-IN" b="1" u="sng" dirty="0">
                <a:solidFill>
                  <a:schemeClr val="tx2"/>
                </a:solidFill>
              </a:rPr>
              <a:t>age group of 21-40 years.</a:t>
            </a:r>
            <a:endParaRPr lang="en-IN" dirty="0">
              <a:solidFill>
                <a:schemeClr val="tx2"/>
              </a:solidFill>
            </a:endParaRPr>
          </a:p>
          <a:p>
            <a:r>
              <a:rPr lang="en-IN" b="1" dirty="0">
                <a:solidFill>
                  <a:schemeClr val="tx2"/>
                </a:solidFill>
              </a:rPr>
              <a:t>Within Male Customers Tendency of online shopping seen among age group of 31-50 years.</a:t>
            </a:r>
            <a:endParaRPr lang="en-IN" dirty="0">
              <a:solidFill>
                <a:schemeClr val="tx2"/>
              </a:solidFill>
            </a:endParaRPr>
          </a:p>
        </p:txBody>
      </p:sp>
      <p:pic>
        <p:nvPicPr>
          <p:cNvPr id="2" name="Picture 1"/>
          <p:cNvPicPr>
            <a:picLocks noChangeAspect="1"/>
          </p:cNvPicPr>
          <p:nvPr/>
        </p:nvPicPr>
        <p:blipFill>
          <a:blip r:embed="rId2"/>
          <a:stretch>
            <a:fillRect/>
          </a:stretch>
        </p:blipFill>
        <p:spPr>
          <a:xfrm>
            <a:off x="1145072" y="247454"/>
            <a:ext cx="9368381" cy="4419523"/>
          </a:xfrm>
          <a:prstGeom prst="rect">
            <a:avLst/>
          </a:prstGeom>
        </p:spPr>
      </p:pic>
    </p:spTree>
    <p:extLst>
      <p:ext uri="{BB962C8B-B14F-4D97-AF65-F5344CB8AC3E}">
        <p14:creationId xmlns:p14="http://schemas.microsoft.com/office/powerpoint/2010/main" val="36611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1121" y="4748257"/>
            <a:ext cx="9144000" cy="1655762"/>
          </a:xfrm>
        </p:spPr>
        <p:txBody>
          <a:bodyPr/>
          <a:lstStyle/>
          <a:p>
            <a:r>
              <a:rPr lang="en-GB" b="1" dirty="0">
                <a:solidFill>
                  <a:schemeClr val="accent1">
                    <a:lumMod val="50000"/>
                  </a:schemeClr>
                </a:solidFill>
              </a:rPr>
              <a:t>Most of the online shopping customers are from </a:t>
            </a:r>
            <a:r>
              <a:rPr lang="en-GB" b="1" dirty="0" smtClean="0">
                <a:solidFill>
                  <a:schemeClr val="accent1">
                    <a:lumMod val="50000"/>
                  </a:schemeClr>
                </a:solidFill>
              </a:rPr>
              <a:t>Delhi NCR &amp; major cities. </a:t>
            </a:r>
            <a:r>
              <a:rPr lang="en-GB" b="1" dirty="0">
                <a:solidFill>
                  <a:schemeClr val="accent1">
                    <a:lumMod val="50000"/>
                  </a:schemeClr>
                </a:solidFill>
              </a:rPr>
              <a:t>So, </a:t>
            </a:r>
            <a:r>
              <a:rPr lang="en-GB" b="1" dirty="0" smtClean="0">
                <a:solidFill>
                  <a:schemeClr val="accent1">
                    <a:lumMod val="50000"/>
                  </a:schemeClr>
                </a:solidFill>
              </a:rPr>
              <a:t>other cities can be focussed for sale increment.</a:t>
            </a:r>
            <a:endParaRPr lang="en-IN" b="1" dirty="0">
              <a:solidFill>
                <a:schemeClr val="accent1">
                  <a:lumMod val="50000"/>
                </a:schemeClr>
              </a:solidFill>
            </a:endParaRPr>
          </a:p>
        </p:txBody>
      </p:sp>
      <p:pic>
        <p:nvPicPr>
          <p:cNvPr id="2" name="Picture 1"/>
          <p:cNvPicPr>
            <a:picLocks noChangeAspect="1"/>
          </p:cNvPicPr>
          <p:nvPr/>
        </p:nvPicPr>
        <p:blipFill>
          <a:blip r:embed="rId2"/>
          <a:stretch>
            <a:fillRect/>
          </a:stretch>
        </p:blipFill>
        <p:spPr>
          <a:xfrm>
            <a:off x="2524125" y="0"/>
            <a:ext cx="9667875" cy="4505325"/>
          </a:xfrm>
          <a:prstGeom prst="rect">
            <a:avLst/>
          </a:prstGeom>
        </p:spPr>
      </p:pic>
      <p:pic>
        <p:nvPicPr>
          <p:cNvPr id="6" name="Picture 5"/>
          <p:cNvPicPr>
            <a:picLocks noChangeAspect="1"/>
          </p:cNvPicPr>
          <p:nvPr/>
        </p:nvPicPr>
        <p:blipFill rotWithShape="1">
          <a:blip r:embed="rId3"/>
          <a:srcRect r="58104" b="7977"/>
          <a:stretch/>
        </p:blipFill>
        <p:spPr>
          <a:xfrm>
            <a:off x="0" y="214312"/>
            <a:ext cx="2422695" cy="2502762"/>
          </a:xfrm>
          <a:prstGeom prst="rect">
            <a:avLst/>
          </a:prstGeom>
        </p:spPr>
      </p:pic>
    </p:spTree>
    <p:extLst>
      <p:ext uri="{BB962C8B-B14F-4D97-AF65-F5344CB8AC3E}">
        <p14:creationId xmlns:p14="http://schemas.microsoft.com/office/powerpoint/2010/main" val="269903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5948" y="4774015"/>
            <a:ext cx="9144000" cy="1655762"/>
          </a:xfrm>
        </p:spPr>
        <p:txBody>
          <a:bodyPr/>
          <a:lstStyle/>
          <a:p>
            <a:r>
              <a:rPr lang="en-GB" b="1" dirty="0" smtClean="0">
                <a:solidFill>
                  <a:schemeClr val="accent1">
                    <a:lumMod val="50000"/>
                  </a:schemeClr>
                </a:solidFill>
              </a:rPr>
              <a:t>36.4% Shop online from 4 years. Most female shopping from 4 years. </a:t>
            </a:r>
            <a:r>
              <a:rPr lang="en-GB" b="1" dirty="0">
                <a:solidFill>
                  <a:schemeClr val="accent1">
                    <a:lumMod val="50000"/>
                  </a:schemeClr>
                </a:solidFill>
              </a:rPr>
              <a:t>Let's check the age effect on </a:t>
            </a:r>
            <a:r>
              <a:rPr lang="en-GB" b="1" dirty="0" smtClean="0">
                <a:solidFill>
                  <a:schemeClr val="accent1">
                    <a:lumMod val="50000"/>
                  </a:schemeClr>
                </a:solidFill>
              </a:rPr>
              <a:t>it</a:t>
            </a:r>
          </a:p>
        </p:txBody>
      </p:sp>
      <p:pic>
        <p:nvPicPr>
          <p:cNvPr id="2" name="Picture 1"/>
          <p:cNvPicPr>
            <a:picLocks noChangeAspect="1"/>
          </p:cNvPicPr>
          <p:nvPr/>
        </p:nvPicPr>
        <p:blipFill>
          <a:blip r:embed="rId2"/>
          <a:stretch>
            <a:fillRect/>
          </a:stretch>
        </p:blipFill>
        <p:spPr>
          <a:xfrm>
            <a:off x="2050868" y="351135"/>
            <a:ext cx="8027670" cy="3990224"/>
          </a:xfrm>
          <a:prstGeom prst="rect">
            <a:avLst/>
          </a:prstGeom>
        </p:spPr>
      </p:pic>
    </p:spTree>
    <p:extLst>
      <p:ext uri="{BB962C8B-B14F-4D97-AF65-F5344CB8AC3E}">
        <p14:creationId xmlns:p14="http://schemas.microsoft.com/office/powerpoint/2010/main" val="142765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75516" y="4658105"/>
            <a:ext cx="9144000" cy="1655762"/>
          </a:xfrm>
        </p:spPr>
        <p:txBody>
          <a:bodyPr/>
          <a:lstStyle/>
          <a:p>
            <a:r>
              <a:rPr lang="en-IN" b="1" dirty="0">
                <a:solidFill>
                  <a:schemeClr val="tx2"/>
                </a:solidFill>
              </a:rPr>
              <a:t>42.4% Customers in last 1 year made online purchase less than 10 times.</a:t>
            </a:r>
            <a:endParaRPr lang="en-IN" dirty="0">
              <a:solidFill>
                <a:schemeClr val="tx2"/>
              </a:solidFill>
            </a:endParaRPr>
          </a:p>
          <a:p>
            <a:r>
              <a:rPr lang="en-IN" b="1" dirty="0">
                <a:solidFill>
                  <a:schemeClr val="tx2"/>
                </a:solidFill>
              </a:rPr>
              <a:t>Around 19.7% customers have made online </a:t>
            </a:r>
            <a:r>
              <a:rPr lang="en-IN" b="1" dirty="0" smtClean="0">
                <a:solidFill>
                  <a:schemeClr val="tx2"/>
                </a:solidFill>
              </a:rPr>
              <a:t>shopping </a:t>
            </a:r>
            <a:r>
              <a:rPr lang="en-IN" b="1" dirty="0">
                <a:solidFill>
                  <a:schemeClr val="tx2"/>
                </a:solidFill>
              </a:rPr>
              <a:t>for 41 times &amp; more in last 1 year. Out which Majority are females.</a:t>
            </a:r>
            <a:endParaRPr lang="en-IN" dirty="0">
              <a:solidFill>
                <a:schemeClr val="tx2"/>
              </a:solidFill>
            </a:endParaRPr>
          </a:p>
        </p:txBody>
      </p:sp>
      <p:pic>
        <p:nvPicPr>
          <p:cNvPr id="2" name="Picture 1"/>
          <p:cNvPicPr>
            <a:picLocks noChangeAspect="1"/>
          </p:cNvPicPr>
          <p:nvPr/>
        </p:nvPicPr>
        <p:blipFill>
          <a:blip r:embed="rId2"/>
          <a:stretch>
            <a:fillRect/>
          </a:stretch>
        </p:blipFill>
        <p:spPr>
          <a:xfrm>
            <a:off x="956446" y="0"/>
            <a:ext cx="9991725" cy="4467225"/>
          </a:xfrm>
          <a:prstGeom prst="rect">
            <a:avLst/>
          </a:prstGeom>
        </p:spPr>
      </p:pic>
    </p:spTree>
    <p:extLst>
      <p:ext uri="{BB962C8B-B14F-4D97-AF65-F5344CB8AC3E}">
        <p14:creationId xmlns:p14="http://schemas.microsoft.com/office/powerpoint/2010/main" val="50206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3949" y="5202238"/>
            <a:ext cx="9144000" cy="1655762"/>
          </a:xfrm>
        </p:spPr>
        <p:txBody>
          <a:bodyPr/>
          <a:lstStyle/>
          <a:p>
            <a:r>
              <a:rPr lang="en-IN" b="1" dirty="0">
                <a:solidFill>
                  <a:schemeClr val="accent1"/>
                </a:solidFill>
              </a:rPr>
              <a:t>70.3% Customers are mobile internet user followed by </a:t>
            </a:r>
            <a:r>
              <a:rPr lang="en-IN" b="1" dirty="0" err="1">
                <a:solidFill>
                  <a:schemeClr val="accent1"/>
                </a:solidFill>
              </a:rPr>
              <a:t>WiFi</a:t>
            </a:r>
            <a:r>
              <a:rPr lang="en-IN" b="1" dirty="0">
                <a:solidFill>
                  <a:schemeClr val="accent1"/>
                </a:solidFill>
              </a:rPr>
              <a:t> User.</a:t>
            </a:r>
            <a:endParaRPr lang="en-IN" dirty="0">
              <a:solidFill>
                <a:schemeClr val="accent1"/>
              </a:solidFill>
            </a:endParaRPr>
          </a:p>
          <a:p>
            <a:r>
              <a:rPr lang="en-IN" b="1" dirty="0">
                <a:solidFill>
                  <a:schemeClr val="accent1"/>
                </a:solidFill>
              </a:rPr>
              <a:t>all customers who made online shopping for 41 times &amp; more are using Mobile internet.</a:t>
            </a:r>
            <a:endParaRPr lang="en-IN" dirty="0">
              <a:solidFill>
                <a:schemeClr val="accent1"/>
              </a:solidFill>
            </a:endParaRPr>
          </a:p>
        </p:txBody>
      </p:sp>
      <p:pic>
        <p:nvPicPr>
          <p:cNvPr id="2" name="Picture 1"/>
          <p:cNvPicPr>
            <a:picLocks noChangeAspect="1"/>
          </p:cNvPicPr>
          <p:nvPr/>
        </p:nvPicPr>
        <p:blipFill>
          <a:blip r:embed="rId2"/>
          <a:stretch>
            <a:fillRect/>
          </a:stretch>
        </p:blipFill>
        <p:spPr>
          <a:xfrm>
            <a:off x="1055799" y="208597"/>
            <a:ext cx="9582150" cy="4429125"/>
          </a:xfrm>
          <a:prstGeom prst="rect">
            <a:avLst/>
          </a:prstGeom>
        </p:spPr>
      </p:pic>
    </p:spTree>
    <p:extLst>
      <p:ext uri="{BB962C8B-B14F-4D97-AF65-F5344CB8AC3E}">
        <p14:creationId xmlns:p14="http://schemas.microsoft.com/office/powerpoint/2010/main" val="337431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9479" y="5202238"/>
            <a:ext cx="9144000" cy="1655762"/>
          </a:xfrm>
        </p:spPr>
        <p:txBody>
          <a:bodyPr>
            <a:noAutofit/>
          </a:bodyPr>
          <a:lstStyle/>
          <a:p>
            <a:r>
              <a:rPr lang="en-IN" sz="1600" b="1" dirty="0">
                <a:solidFill>
                  <a:schemeClr val="accent1"/>
                </a:solidFill>
              </a:rPr>
              <a:t>70.3% Customer uses mobile internet for </a:t>
            </a:r>
            <a:r>
              <a:rPr lang="en-IN" sz="1600" b="1" dirty="0" smtClean="0">
                <a:solidFill>
                  <a:schemeClr val="accent1"/>
                </a:solidFill>
              </a:rPr>
              <a:t>shopping. 52.4</a:t>
            </a:r>
            <a:r>
              <a:rPr lang="en-IN" sz="1600" b="1" dirty="0">
                <a:solidFill>
                  <a:schemeClr val="accent1"/>
                </a:solidFill>
              </a:rPr>
              <a:t>% Uses Smartphone followed by Laptop for online shopping</a:t>
            </a:r>
            <a:r>
              <a:rPr lang="en-IN" sz="1600" b="1" dirty="0" smtClean="0">
                <a:solidFill>
                  <a:schemeClr val="accent1"/>
                </a:solidFill>
              </a:rPr>
              <a:t>. </a:t>
            </a:r>
            <a:r>
              <a:rPr lang="en-IN" sz="1600" b="1" u="sng" dirty="0" smtClean="0">
                <a:solidFill>
                  <a:schemeClr val="accent1"/>
                </a:solidFill>
              </a:rPr>
              <a:t>Company </a:t>
            </a:r>
            <a:r>
              <a:rPr lang="en-IN" sz="1600" b="1" u="sng" dirty="0">
                <a:solidFill>
                  <a:schemeClr val="accent1"/>
                </a:solidFill>
              </a:rPr>
              <a:t>can </a:t>
            </a:r>
            <a:r>
              <a:rPr lang="en-IN" sz="1600" b="1" u="sng" dirty="0" smtClean="0">
                <a:solidFill>
                  <a:schemeClr val="accent1"/>
                </a:solidFill>
              </a:rPr>
              <a:t>make device </a:t>
            </a:r>
            <a:r>
              <a:rPr lang="en-IN" sz="1600" b="1" u="sng" dirty="0">
                <a:solidFill>
                  <a:schemeClr val="accent1"/>
                </a:solidFill>
              </a:rPr>
              <a:t>oriented marketing strategy for different customers as per use of </a:t>
            </a:r>
            <a:r>
              <a:rPr lang="en-IN" sz="1600" b="1" u="sng" dirty="0" smtClean="0">
                <a:solidFill>
                  <a:schemeClr val="accent1"/>
                </a:solidFill>
              </a:rPr>
              <a:t>device. </a:t>
            </a:r>
            <a:r>
              <a:rPr lang="en-IN" sz="1600" b="1" dirty="0" smtClean="0">
                <a:solidFill>
                  <a:schemeClr val="accent1"/>
                </a:solidFill>
              </a:rPr>
              <a:t>Out </a:t>
            </a:r>
            <a:r>
              <a:rPr lang="en-IN" sz="1600" b="1" dirty="0">
                <a:solidFill>
                  <a:schemeClr val="accent1"/>
                </a:solidFill>
              </a:rPr>
              <a:t>of 52.4% Mobile users majority have 5.5 inch mobile display screen</a:t>
            </a:r>
            <a:r>
              <a:rPr lang="en-IN" sz="1600" b="1" dirty="0" smtClean="0">
                <a:solidFill>
                  <a:schemeClr val="accent1"/>
                </a:solidFill>
              </a:rPr>
              <a:t>.  45.4</a:t>
            </a:r>
            <a:r>
              <a:rPr lang="en-IN" sz="1600" b="1" dirty="0">
                <a:solidFill>
                  <a:schemeClr val="accent1"/>
                </a:solidFill>
              </a:rPr>
              <a:t>% customer have Windows operating system on their smartphone &amp; laptop. </a:t>
            </a:r>
            <a:r>
              <a:rPr lang="en-IN" sz="1600" b="1" dirty="0" smtClean="0">
                <a:solidFill>
                  <a:schemeClr val="accent1"/>
                </a:solidFill>
              </a:rPr>
              <a:t>In </a:t>
            </a:r>
            <a:r>
              <a:rPr lang="en-IN" sz="1600" b="1" dirty="0">
                <a:solidFill>
                  <a:schemeClr val="accent1"/>
                </a:solidFill>
              </a:rPr>
              <a:t>terms of browser google chrome dominate </a:t>
            </a:r>
            <a:r>
              <a:rPr lang="en-IN" sz="1600" b="1" dirty="0" smtClean="0">
                <a:solidFill>
                  <a:schemeClr val="accent1"/>
                </a:solidFill>
              </a:rPr>
              <a:t>market. 85.5 </a:t>
            </a:r>
            <a:r>
              <a:rPr lang="en-IN" sz="1600" b="1" dirty="0">
                <a:solidFill>
                  <a:schemeClr val="accent1"/>
                </a:solidFill>
              </a:rPr>
              <a:t>% of Customer arrived on shopping platform through search engine. </a:t>
            </a:r>
            <a:r>
              <a:rPr lang="en-IN" sz="1600" b="1" u="sng" dirty="0">
                <a:solidFill>
                  <a:schemeClr val="accent1"/>
                </a:solidFill>
              </a:rPr>
              <a:t>Ads &amp; Marketing </a:t>
            </a:r>
            <a:r>
              <a:rPr lang="en-IN" sz="1600" b="1" u="sng" dirty="0" smtClean="0">
                <a:solidFill>
                  <a:schemeClr val="accent1"/>
                </a:solidFill>
              </a:rPr>
              <a:t>campaign do not </a:t>
            </a:r>
            <a:r>
              <a:rPr lang="en-IN" sz="1600" b="1" u="sng" dirty="0">
                <a:solidFill>
                  <a:schemeClr val="accent1"/>
                </a:solidFill>
              </a:rPr>
              <a:t>bring much lead</a:t>
            </a:r>
            <a:r>
              <a:rPr lang="en-IN" sz="1600" b="1" u="sng" dirty="0" smtClean="0">
                <a:solidFill>
                  <a:schemeClr val="accent1"/>
                </a:solidFill>
              </a:rPr>
              <a:t>.  Most </a:t>
            </a:r>
            <a:r>
              <a:rPr lang="en-IN" sz="1600" b="1" u="sng" dirty="0">
                <a:solidFill>
                  <a:schemeClr val="accent1"/>
                </a:solidFill>
              </a:rPr>
              <a:t>of customer who made online purchase because they want to buy product or due to discount on online </a:t>
            </a:r>
            <a:r>
              <a:rPr lang="en-IN" sz="1600" b="1" u="sng" dirty="0" smtClean="0">
                <a:solidFill>
                  <a:schemeClr val="accent1"/>
                </a:solidFill>
              </a:rPr>
              <a:t>shopping. </a:t>
            </a:r>
            <a:r>
              <a:rPr lang="en-IN" sz="1600" b="1" dirty="0" smtClean="0">
                <a:solidFill>
                  <a:schemeClr val="accent1"/>
                </a:solidFill>
              </a:rPr>
              <a:t>After </a:t>
            </a:r>
            <a:r>
              <a:rPr lang="en-IN" sz="1600" b="1" dirty="0">
                <a:solidFill>
                  <a:schemeClr val="accent1"/>
                </a:solidFill>
              </a:rPr>
              <a:t>1st Purchase 32% customer visit online store through mobile application and 32.3% by search engine.</a:t>
            </a:r>
            <a:endParaRPr lang="en-IN" sz="1600" dirty="0">
              <a:solidFill>
                <a:schemeClr val="accent1"/>
              </a:solidFill>
            </a:endParaRPr>
          </a:p>
        </p:txBody>
      </p:sp>
      <p:pic>
        <p:nvPicPr>
          <p:cNvPr id="2" name="Picture 1"/>
          <p:cNvPicPr>
            <a:picLocks noChangeAspect="1"/>
          </p:cNvPicPr>
          <p:nvPr/>
        </p:nvPicPr>
        <p:blipFill>
          <a:blip r:embed="rId2"/>
          <a:stretch>
            <a:fillRect/>
          </a:stretch>
        </p:blipFill>
        <p:spPr>
          <a:xfrm>
            <a:off x="106680" y="0"/>
            <a:ext cx="3535035" cy="2676525"/>
          </a:xfrm>
          <a:prstGeom prst="rect">
            <a:avLst/>
          </a:prstGeom>
        </p:spPr>
      </p:pic>
      <p:pic>
        <p:nvPicPr>
          <p:cNvPr id="5" name="Picture 4"/>
          <p:cNvPicPr>
            <a:picLocks noChangeAspect="1"/>
          </p:cNvPicPr>
          <p:nvPr/>
        </p:nvPicPr>
        <p:blipFill>
          <a:blip r:embed="rId3"/>
          <a:stretch>
            <a:fillRect/>
          </a:stretch>
        </p:blipFill>
        <p:spPr>
          <a:xfrm>
            <a:off x="3325949" y="42069"/>
            <a:ext cx="2686781" cy="2676525"/>
          </a:xfrm>
          <a:prstGeom prst="rect">
            <a:avLst/>
          </a:prstGeom>
        </p:spPr>
      </p:pic>
      <p:pic>
        <p:nvPicPr>
          <p:cNvPr id="6" name="Picture 5"/>
          <p:cNvPicPr>
            <a:picLocks noChangeAspect="1"/>
          </p:cNvPicPr>
          <p:nvPr/>
        </p:nvPicPr>
        <p:blipFill>
          <a:blip r:embed="rId4"/>
          <a:stretch>
            <a:fillRect/>
          </a:stretch>
        </p:blipFill>
        <p:spPr>
          <a:xfrm>
            <a:off x="5791120" y="51594"/>
            <a:ext cx="3229700" cy="2667000"/>
          </a:xfrm>
          <a:prstGeom prst="rect">
            <a:avLst/>
          </a:prstGeom>
        </p:spPr>
      </p:pic>
      <p:pic>
        <p:nvPicPr>
          <p:cNvPr id="7" name="Picture 6"/>
          <p:cNvPicPr>
            <a:picLocks noChangeAspect="1"/>
          </p:cNvPicPr>
          <p:nvPr/>
        </p:nvPicPr>
        <p:blipFill>
          <a:blip r:embed="rId5"/>
          <a:stretch>
            <a:fillRect/>
          </a:stretch>
        </p:blipFill>
        <p:spPr>
          <a:xfrm>
            <a:off x="106680" y="2573337"/>
            <a:ext cx="3857625" cy="2628900"/>
          </a:xfrm>
          <a:prstGeom prst="rect">
            <a:avLst/>
          </a:prstGeom>
        </p:spPr>
      </p:pic>
      <p:pic>
        <p:nvPicPr>
          <p:cNvPr id="8" name="Picture 7"/>
          <p:cNvPicPr>
            <a:picLocks noChangeAspect="1"/>
          </p:cNvPicPr>
          <p:nvPr/>
        </p:nvPicPr>
        <p:blipFill>
          <a:blip r:embed="rId6"/>
          <a:stretch>
            <a:fillRect/>
          </a:stretch>
        </p:blipFill>
        <p:spPr>
          <a:xfrm>
            <a:off x="3964305" y="2615406"/>
            <a:ext cx="4733925" cy="2647950"/>
          </a:xfrm>
          <a:prstGeom prst="rect">
            <a:avLst/>
          </a:prstGeom>
        </p:spPr>
      </p:pic>
      <p:pic>
        <p:nvPicPr>
          <p:cNvPr id="9" name="Picture 8"/>
          <p:cNvPicPr>
            <a:picLocks noChangeAspect="1"/>
          </p:cNvPicPr>
          <p:nvPr/>
        </p:nvPicPr>
        <p:blipFill>
          <a:blip r:embed="rId7"/>
          <a:stretch>
            <a:fillRect/>
          </a:stretch>
        </p:blipFill>
        <p:spPr>
          <a:xfrm>
            <a:off x="8752115" y="2615405"/>
            <a:ext cx="3345823" cy="2586831"/>
          </a:xfrm>
          <a:prstGeom prst="rect">
            <a:avLst/>
          </a:prstGeom>
        </p:spPr>
      </p:pic>
      <p:pic>
        <p:nvPicPr>
          <p:cNvPr id="10" name="Picture 9"/>
          <p:cNvPicPr>
            <a:picLocks noChangeAspect="1"/>
          </p:cNvPicPr>
          <p:nvPr/>
        </p:nvPicPr>
        <p:blipFill>
          <a:blip r:embed="rId8"/>
          <a:stretch>
            <a:fillRect/>
          </a:stretch>
        </p:blipFill>
        <p:spPr>
          <a:xfrm>
            <a:off x="9025094" y="51593"/>
            <a:ext cx="3072845" cy="2521743"/>
          </a:xfrm>
          <a:prstGeom prst="rect">
            <a:avLst/>
          </a:prstGeom>
        </p:spPr>
      </p:pic>
    </p:spTree>
    <p:extLst>
      <p:ext uri="{BB962C8B-B14F-4D97-AF65-F5344CB8AC3E}">
        <p14:creationId xmlns:p14="http://schemas.microsoft.com/office/powerpoint/2010/main" val="121944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656</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E-retail factors for customer activation and retention: A case study from Indian e-commerce customers   </vt:lpstr>
      <vt:lpstr>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TCS</cp:lastModifiedBy>
  <cp:revision>48</cp:revision>
  <dcterms:created xsi:type="dcterms:W3CDTF">2021-09-13T10:31:30Z</dcterms:created>
  <dcterms:modified xsi:type="dcterms:W3CDTF">2023-01-12T18:09:20Z</dcterms:modified>
</cp:coreProperties>
</file>