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Parameters and Variables of Management System in Industrial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Exploration of Industrial Stability and Adaptability Factors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99"/>
                </a:solidFill>
              </a:defRPr>
            </a:pPr>
            <a:r>
              <a:t>Definition and Theory of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300">
                <a:latin typeface="Calibri"/>
              </a:defRPr>
            </a:pPr>
            <a:r>
              <a:t>A variable is a factor that can change or fluctuate, affecting the outcome of a process or system.</a:t>
            </a:r>
          </a:p>
          <a:p>
            <a:pPr>
              <a:defRPr sz="1300">
                <a:latin typeface="Calibri"/>
              </a:defRPr>
            </a:pPr>
            <a:r>
              <a:t>In management, variables introduce uncertainty and require adaptive strategies.</a:t>
            </a:r>
          </a:p>
          <a:p>
            <a:pPr>
              <a:defRPr sz="1300">
                <a:latin typeface="Calibri"/>
              </a:defRPr>
            </a:pPr>
            <a:r>
              <a:t>[Theory] Variables are monitored and controlled through feedback mechanisms and real-time data analysis.</a:t>
            </a:r>
          </a:p>
          <a:p>
            <a:pPr>
              <a:defRPr sz="1300" i="1">
                <a:latin typeface="Calibri"/>
              </a:defRPr>
            </a:pPr>
            <a:r>
              <a:t>Example: The daily demand for a product is a variable in production planning.</a:t>
            </a:r>
          </a:p>
          <a:p>
            <a:pPr>
              <a:defRPr sz="1300">
                <a:latin typeface="Calibri"/>
              </a:defRPr>
            </a:pPr>
            <a:r>
              <a:t>[Visual Suggestion: Graph showing variable fluctuations over time]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99"/>
                </a:solidFill>
              </a:defRPr>
            </a:pPr>
            <a:r>
              <a:t>Understanding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300">
                <a:latin typeface="Calibri"/>
              </a:defRPr>
            </a:pPr>
            <a:r>
              <a:t>Definition: Variables are factors that fluctuate due to internal or external influences, impacting process outcomes and decision-making.</a:t>
            </a:r>
          </a:p>
          <a:p>
            <a:pPr>
              <a:defRPr sz="1300" b="1">
                <a:latin typeface="Calibri"/>
              </a:defRPr>
            </a:pPr>
            <a:r>
              <a:t>Role: Introduce flexibility, allowing managers to adapt to real-time changes and uncertainties.</a:t>
            </a:r>
          </a:p>
          <a:p>
            <a:pPr>
              <a:defRPr sz="1300">
                <a:latin typeface="Calibri"/>
              </a:defRPr>
            </a:pPr>
            <a:r>
              <a:t>Characteristics:</a:t>
            </a:r>
          </a:p>
          <a:p>
            <a:pPr lvl="1">
              <a:defRPr sz="1300">
                <a:latin typeface="Calibri"/>
              </a:defRPr>
            </a:pPr>
            <a:r>
              <a:t>- Time-sensitive and subject to frequent change.</a:t>
            </a:r>
          </a:p>
          <a:p>
            <a:pPr lvl="1">
              <a:defRPr sz="1300">
                <a:latin typeface="Calibri"/>
              </a:defRPr>
            </a:pPr>
            <a:r>
              <a:t>- Require ongoing monitoring and rapid response.</a:t>
            </a:r>
          </a:p>
          <a:p>
            <a:pPr lvl="1">
              <a:defRPr sz="1300">
                <a:latin typeface="Calibri"/>
              </a:defRPr>
            </a:pPr>
            <a:r>
              <a:t>- Often influenced by market, technology, or human factors.</a:t>
            </a:r>
          </a:p>
          <a:p>
            <a:pPr>
              <a:defRPr sz="1300" b="1">
                <a:latin typeface="Calibri"/>
              </a:defRPr>
            </a:pPr>
            <a:r>
              <a:t>Impact:</a:t>
            </a:r>
          </a:p>
          <a:p>
            <a:pPr lvl="1">
              <a:defRPr sz="1300">
                <a:latin typeface="Calibri"/>
              </a:defRPr>
            </a:pPr>
            <a:r>
              <a:t>- Affect production efficiency, costs, and delivery timelines.</a:t>
            </a:r>
          </a:p>
          <a:p>
            <a:pPr lvl="1">
              <a:defRPr sz="1300">
                <a:latin typeface="Calibri"/>
              </a:defRPr>
            </a:pPr>
            <a:r>
              <a:t>- Can create opportunities or risks depending on how they are managed.</a:t>
            </a:r>
          </a:p>
          <a:p>
            <a:pPr>
              <a:defRPr sz="1300" i="1">
                <a:latin typeface="Calibri"/>
              </a:defRPr>
            </a:pPr>
            <a:r>
              <a:t>Examples:</a:t>
            </a:r>
          </a:p>
          <a:p>
            <a:pPr lvl="1">
              <a:defRPr sz="1300">
                <a:latin typeface="Calibri"/>
              </a:defRPr>
            </a:pPr>
            <a:r>
              <a:t>- Sudden market demand surges or drops.</a:t>
            </a:r>
          </a:p>
          <a:p>
            <a:pPr lvl="1">
              <a:defRPr sz="1300">
                <a:latin typeface="Calibri"/>
              </a:defRPr>
            </a:pPr>
            <a:r>
              <a:t>- Employee absenteeism or turnover.</a:t>
            </a:r>
          </a:p>
          <a:p>
            <a:pPr lvl="1">
              <a:defRPr sz="1300">
                <a:latin typeface="Calibri"/>
              </a:defRPr>
            </a:pPr>
            <a:r>
              <a:t>- Supply chain disruptions (e.g., delayed shipments).</a:t>
            </a:r>
          </a:p>
          <a:p>
            <a:pPr lvl="1">
              <a:defRPr sz="1300">
                <a:latin typeface="Calibri"/>
              </a:defRPr>
            </a:pPr>
            <a:r>
              <a:t>- Raw material price volatility.</a:t>
            </a:r>
          </a:p>
          <a:p>
            <a:pPr lvl="1">
              <a:defRPr sz="1300">
                <a:latin typeface="Calibri"/>
              </a:defRPr>
            </a:pPr>
            <a:r>
              <a:t>- Adoption rate of new technologies.</a:t>
            </a:r>
          </a:p>
          <a:p>
            <a:pPr>
              <a:defRPr sz="1300">
                <a:latin typeface="Calibri"/>
              </a:defRPr>
            </a:pPr>
            <a:r>
              <a:t>[Visual Suggestion: Line graph showing variable trends over time]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66CC"/>
                </a:solidFill>
              </a:defRPr>
            </a:pPr>
            <a:r>
              <a:t>Section: Practical Applications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99"/>
                </a:solidFill>
              </a:defRPr>
            </a:pPr>
            <a:r>
              <a:t>Key Parameters in Industrial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300">
                <a:latin typeface="Calibri"/>
              </a:defRPr>
            </a:pPr>
            <a:r>
              <a:t>Quality Standards:</a:t>
            </a:r>
          </a:p>
          <a:p>
            <a:pPr lvl="1">
              <a:defRPr sz="1300">
                <a:latin typeface="Calibri"/>
              </a:defRPr>
            </a:pPr>
            <a:r>
              <a:t>- Benchmarks such as ISO, BIS, and Six Sigma ensure consistent output and customer satisfaction.</a:t>
            </a:r>
          </a:p>
          <a:p>
            <a:pPr lvl="1">
              <a:defRPr sz="1300">
                <a:latin typeface="Calibri"/>
              </a:defRPr>
            </a:pPr>
            <a:r>
              <a:t>- Example: ISO 9001 certification for quality management systems.</a:t>
            </a:r>
          </a:p>
          <a:p>
            <a:pPr>
              <a:defRPr sz="1300">
                <a:latin typeface="Calibri"/>
              </a:defRPr>
            </a:pPr>
            <a:r>
              <a:t>Capacity Constraints:</a:t>
            </a:r>
          </a:p>
          <a:p>
            <a:pPr lvl="1">
              <a:defRPr sz="1300">
                <a:latin typeface="Calibri"/>
              </a:defRPr>
            </a:pPr>
            <a:r>
              <a:t>- Physical and operational limits of machinery, manpower, and facilities.</a:t>
            </a:r>
          </a:p>
          <a:p>
            <a:pPr lvl="1">
              <a:defRPr sz="1300">
                <a:latin typeface="Calibri"/>
              </a:defRPr>
            </a:pPr>
            <a:r>
              <a:t>- Example: Maximum daily output of a production line.</a:t>
            </a:r>
          </a:p>
          <a:p>
            <a:pPr>
              <a:defRPr sz="1300">
                <a:latin typeface="Calibri"/>
              </a:defRPr>
            </a:pPr>
            <a:r>
              <a:t>Budget Limits:</a:t>
            </a:r>
          </a:p>
          <a:p>
            <a:pPr lvl="1">
              <a:defRPr sz="1300">
                <a:latin typeface="Calibri"/>
              </a:defRPr>
            </a:pPr>
            <a:r>
              <a:t>- Fixed cost allocations for procurement, production, and marketing.</a:t>
            </a:r>
          </a:p>
          <a:p>
            <a:pPr lvl="1">
              <a:defRPr sz="1300">
                <a:latin typeface="Calibri"/>
              </a:defRPr>
            </a:pPr>
            <a:r>
              <a:t>- Example: Annual maintenance budget for equipment.</a:t>
            </a:r>
          </a:p>
          <a:p>
            <a:pPr>
              <a:defRPr sz="1300">
                <a:latin typeface="Calibri"/>
              </a:defRPr>
            </a:pPr>
            <a:r>
              <a:t>Safety Standards:</a:t>
            </a:r>
          </a:p>
          <a:p>
            <a:pPr lvl="1">
              <a:defRPr sz="1300">
                <a:latin typeface="Calibri"/>
              </a:defRPr>
            </a:pPr>
            <a:r>
              <a:t>- OSHA and other codes to ensure safe workplaces and prevent accidents.</a:t>
            </a:r>
          </a:p>
          <a:p>
            <a:pPr lvl="1">
              <a:defRPr sz="1300">
                <a:latin typeface="Calibri"/>
              </a:defRPr>
            </a:pPr>
            <a:r>
              <a:t>- Example: Mandated use of PPE in hazardous areas.</a:t>
            </a:r>
          </a:p>
          <a:p>
            <a:pPr>
              <a:defRPr sz="1300">
                <a:latin typeface="Calibri"/>
              </a:defRPr>
            </a:pPr>
            <a:r>
              <a:t>Legal Compliance:</a:t>
            </a:r>
          </a:p>
          <a:p>
            <a:pPr lvl="1">
              <a:defRPr sz="1300">
                <a:latin typeface="Calibri"/>
              </a:defRPr>
            </a:pPr>
            <a:r>
              <a:t>- Adherence to labor laws, environmental acts, and trade regulations.</a:t>
            </a:r>
          </a:p>
          <a:p>
            <a:pPr lvl="1">
              <a:defRPr sz="1300">
                <a:latin typeface="Calibri"/>
              </a:defRPr>
            </a:pPr>
            <a:r>
              <a:t>- Example: Compliance with minimum wage laws.</a:t>
            </a:r>
          </a:p>
          <a:p>
            <a:pPr>
              <a:defRPr sz="1300">
                <a:latin typeface="Calibri"/>
              </a:defRPr>
            </a:pPr>
            <a:r>
              <a:t>Operational Timelines:</a:t>
            </a:r>
          </a:p>
          <a:p>
            <a:pPr lvl="1">
              <a:defRPr sz="1300">
                <a:latin typeface="Calibri"/>
              </a:defRPr>
            </a:pPr>
            <a:r>
              <a:t>- Predefined schedules for projects or production runs.</a:t>
            </a:r>
          </a:p>
          <a:p>
            <a:pPr lvl="1">
              <a:defRPr sz="1300">
                <a:latin typeface="Calibri"/>
              </a:defRPr>
            </a:pPr>
            <a:r>
              <a:t>- Example: Delivery deadlines for customer orders.</a:t>
            </a:r>
          </a:p>
          <a:p>
            <a:pPr>
              <a:defRPr sz="1300">
                <a:latin typeface="Calibri"/>
              </a:defRPr>
            </a:pPr>
            <a:r>
              <a:t>[Visual Suggestion: Infographic of key parameters with icons]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99"/>
                </a:solidFill>
              </a:defRPr>
            </a:pPr>
            <a:r>
              <a:t>Key Variables in Industrial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300">
                <a:latin typeface="Calibri"/>
              </a:defRPr>
            </a:pPr>
            <a:r>
              <a:t>Human Resource Availability:</a:t>
            </a:r>
          </a:p>
          <a:p>
            <a:pPr lvl="1">
              <a:defRPr sz="1300">
                <a:latin typeface="Calibri"/>
              </a:defRPr>
            </a:pPr>
            <a:r>
              <a:t>- Variations in skills, morale, turnover, and training levels.</a:t>
            </a:r>
          </a:p>
          <a:p>
            <a:pPr lvl="1">
              <a:defRPr sz="1300">
                <a:latin typeface="Calibri"/>
              </a:defRPr>
            </a:pPr>
            <a:r>
              <a:t>- Example: Sudden absenteeism during a pandemic.</a:t>
            </a:r>
          </a:p>
          <a:p>
            <a:pPr>
              <a:defRPr sz="1300">
                <a:latin typeface="Calibri"/>
              </a:defRPr>
            </a:pPr>
            <a:r>
              <a:t>Market Trends:</a:t>
            </a:r>
          </a:p>
          <a:p>
            <a:pPr lvl="1">
              <a:defRPr sz="1300">
                <a:latin typeface="Calibri"/>
              </a:defRPr>
            </a:pPr>
            <a:r>
              <a:t>- Shifts in consumer preferences, seasonal demand, and competitor actions.</a:t>
            </a:r>
          </a:p>
          <a:p>
            <a:pPr lvl="1">
              <a:defRPr sz="1300">
                <a:latin typeface="Calibri"/>
              </a:defRPr>
            </a:pPr>
            <a:r>
              <a:t>- Example: Increased demand for eco-friendly products.</a:t>
            </a:r>
          </a:p>
          <a:p>
            <a:pPr>
              <a:defRPr sz="1300">
                <a:latin typeface="Calibri"/>
              </a:defRPr>
            </a:pPr>
            <a:r>
              <a:t>Technological Changes:</a:t>
            </a:r>
          </a:p>
          <a:p>
            <a:pPr lvl="1">
              <a:defRPr sz="1300">
                <a:latin typeface="Calibri"/>
              </a:defRPr>
            </a:pPr>
            <a:r>
              <a:t>- Innovations like IoT, AI, and robotics transforming production.</a:t>
            </a:r>
          </a:p>
          <a:p>
            <a:pPr lvl="1">
              <a:defRPr sz="1300">
                <a:latin typeface="Calibri"/>
              </a:defRPr>
            </a:pPr>
            <a:r>
              <a:t>- Example: Automation reducing manual labor needs.</a:t>
            </a:r>
          </a:p>
          <a:p>
            <a:pPr>
              <a:defRPr sz="1300">
                <a:latin typeface="Calibri"/>
              </a:defRPr>
            </a:pPr>
            <a:r>
              <a:t>Supply Chain Conditions:</a:t>
            </a:r>
          </a:p>
          <a:p>
            <a:pPr lvl="1">
              <a:defRPr sz="1300">
                <a:latin typeface="Calibri"/>
              </a:defRPr>
            </a:pPr>
            <a:r>
              <a:t>- Fluctuations in lead times, supplier reliability, and logistics.</a:t>
            </a:r>
          </a:p>
          <a:p>
            <a:pPr lvl="1">
              <a:defRPr sz="1300">
                <a:latin typeface="Calibri"/>
              </a:defRPr>
            </a:pPr>
            <a:r>
              <a:t>- Example: Delays due to geopolitical events.</a:t>
            </a:r>
          </a:p>
          <a:p>
            <a:pPr>
              <a:defRPr sz="1300">
                <a:latin typeface="Calibri"/>
              </a:defRPr>
            </a:pPr>
            <a:r>
              <a:t>Energy Costs:</a:t>
            </a:r>
          </a:p>
          <a:p>
            <a:pPr lvl="1">
              <a:defRPr sz="1300">
                <a:latin typeface="Calibri"/>
              </a:defRPr>
            </a:pPr>
            <a:r>
              <a:t>- Changes in fuel and electricity prices affecting profitability.</a:t>
            </a:r>
          </a:p>
          <a:p>
            <a:pPr lvl="1">
              <a:defRPr sz="1300">
                <a:latin typeface="Calibri"/>
              </a:defRPr>
            </a:pPr>
            <a:r>
              <a:t>- Example: Rising energy costs during global crises.</a:t>
            </a:r>
          </a:p>
          <a:p>
            <a:pPr>
              <a:defRPr sz="1300">
                <a:latin typeface="Calibri"/>
              </a:defRPr>
            </a:pPr>
            <a:r>
              <a:t>Economic and Political Climate:</a:t>
            </a:r>
          </a:p>
          <a:p>
            <a:pPr lvl="1">
              <a:defRPr sz="1300">
                <a:latin typeface="Calibri"/>
              </a:defRPr>
            </a:pPr>
            <a:r>
              <a:t>- Tariffs, inflation, and policy changes influencing operations.</a:t>
            </a:r>
          </a:p>
          <a:p>
            <a:pPr lvl="1">
              <a:defRPr sz="1300">
                <a:latin typeface="Calibri"/>
              </a:defRPr>
            </a:pPr>
            <a:r>
              <a:t>- Example: New import tariffs increasing raw material costs.</a:t>
            </a:r>
          </a:p>
          <a:p>
            <a:pPr>
              <a:defRPr sz="1300">
                <a:latin typeface="Calibri"/>
              </a:defRPr>
            </a:pPr>
            <a:r>
              <a:t>[Visual Suggestion: Pie chart of variable impact distribution]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99"/>
                </a:solidFill>
              </a:defRPr>
            </a:pPr>
            <a:r>
              <a:t>Relationship Between Parameters &amp;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300">
                <a:latin typeface="Calibri"/>
              </a:defRPr>
            </a:pPr>
            <a:r>
              <a:t>Parameters provide stability and set the boundaries for operations; variables introduce adaptability and responsiveness.</a:t>
            </a:r>
          </a:p>
          <a:p>
            <a:pPr>
              <a:defRPr sz="1300">
                <a:latin typeface="Calibri"/>
              </a:defRPr>
            </a:pPr>
            <a:r>
              <a:t>Their interaction determines how organizations balance efficiency with flexibility.</a:t>
            </a:r>
          </a:p>
          <a:p>
            <a:pPr>
              <a:defRPr sz="1300" i="1">
                <a:latin typeface="Calibri"/>
              </a:defRPr>
            </a:pPr>
            <a:r>
              <a:t>Case Example:</a:t>
            </a:r>
          </a:p>
          <a:p>
            <a:pPr lvl="1">
              <a:defRPr sz="1300">
                <a:latin typeface="Calibri"/>
              </a:defRPr>
            </a:pPr>
            <a:r>
              <a:t>- A factory with a fixed 500-unit daily capacity (parameter) must adjust production schedules based on fluctuating demand (variable) to avoid overproduction or shortages.</a:t>
            </a:r>
          </a:p>
          <a:p>
            <a:pPr lvl="1">
              <a:defRPr sz="1300">
                <a:latin typeface="Calibri"/>
              </a:defRPr>
            </a:pPr>
            <a:r>
              <a:t>- During a supply chain disruption (variable), managers may need to operate within minimum inventory levels (parameter) to maintain production.</a:t>
            </a:r>
          </a:p>
          <a:p>
            <a:pPr>
              <a:defRPr sz="1300">
                <a:latin typeface="Calibri"/>
              </a:defRPr>
            </a:pPr>
            <a:r>
              <a:t>Effective managers distinguish between non-negotiable limits and adjustable elements to optimize performance.</a:t>
            </a:r>
          </a:p>
          <a:p>
            <a:pPr>
              <a:defRPr sz="1300">
                <a:latin typeface="Calibri"/>
              </a:defRPr>
            </a:pPr>
            <a:r>
              <a:t>[Theory] The interplay between parameters and variables is central to systems theory and cybernetics in management science.</a:t>
            </a:r>
          </a:p>
          <a:p>
            <a:pPr>
              <a:defRPr sz="1300">
                <a:latin typeface="Calibri"/>
              </a:defRPr>
            </a:pPr>
            <a:r>
              <a:t>[Visual Suggestion: Venn diagram showing overlap of parameters and variables]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99"/>
                </a:solidFill>
              </a:defRPr>
            </a:pPr>
            <a:r>
              <a:t>Impact on Decision-Making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300">
                <a:latin typeface="Calibri"/>
              </a:defRPr>
            </a:pPr>
            <a:r>
              <a:t>Parameters enable managers to set clear, achievable goals based on fixed resources and compliance needs.</a:t>
            </a:r>
          </a:p>
          <a:p>
            <a:pPr>
              <a:defRPr sz="1300">
                <a:latin typeface="Calibri"/>
              </a:defRPr>
            </a:pPr>
            <a:r>
              <a:t>Variables require vigilance and agility to make timely adjustments in response to changing conditions.</a:t>
            </a:r>
          </a:p>
          <a:p>
            <a:pPr>
              <a:defRPr sz="1300">
                <a:latin typeface="Calibri"/>
              </a:defRPr>
            </a:pPr>
            <a:r>
              <a:t>Balanced management prevents over-reliance on rigid rules or unpredictable factors.</a:t>
            </a:r>
          </a:p>
          <a:p>
            <a:pPr>
              <a:defRPr sz="1300">
                <a:latin typeface="Calibri"/>
              </a:defRPr>
            </a:pPr>
            <a:r>
              <a:t>Ignoring parameters can cause compliance failures or inefficiencies; ignoring variables can lead to missed opportunities and competitive loss.</a:t>
            </a:r>
          </a:p>
          <a:p>
            <a:pPr>
              <a:defRPr sz="1300" i="1">
                <a:latin typeface="Calibri"/>
              </a:defRPr>
            </a:pPr>
            <a:r>
              <a:t>Example: A company that ignores rising energy costs (variable) may exceed its budget limits (parameter), impacting profitability.</a:t>
            </a:r>
          </a:p>
          <a:p>
            <a:pPr>
              <a:defRPr sz="1300">
                <a:latin typeface="Calibri"/>
              </a:defRPr>
            </a:pPr>
            <a:r>
              <a:t>[Theory] Decision-making models such as SWOT and PESTLE analysis help managers evaluate both parameters and variables.</a:t>
            </a:r>
          </a:p>
          <a:p>
            <a:pPr>
              <a:defRPr sz="1300">
                <a:latin typeface="Calibri"/>
              </a:defRPr>
            </a:pPr>
            <a:r>
              <a:t>[Visual Suggestion: Decision tree for parameter-variable management]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99"/>
                </a:solidFill>
              </a:defRPr>
            </a:pPr>
            <a:r>
              <a:t>Case Study – Automobile Manufacturing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300">
                <a:latin typeface="Calibri"/>
              </a:defRPr>
            </a:pPr>
            <a:r>
              <a:t>Parameters:</a:t>
            </a:r>
          </a:p>
          <a:p>
            <a:pPr lvl="1">
              <a:defRPr sz="1300">
                <a:latin typeface="Calibri"/>
              </a:defRPr>
            </a:pPr>
            <a:r>
              <a:t>- Fixed model blueprints and specifications.</a:t>
            </a:r>
          </a:p>
          <a:p>
            <a:pPr lvl="1">
              <a:defRPr sz="1300">
                <a:latin typeface="Calibri"/>
              </a:defRPr>
            </a:pPr>
            <a:r>
              <a:t>- Legally mandated safety features (e.g., airbags, crash tests).</a:t>
            </a:r>
          </a:p>
          <a:p>
            <a:pPr lvl="1">
              <a:defRPr sz="1300">
                <a:latin typeface="Calibri"/>
              </a:defRPr>
            </a:pPr>
            <a:r>
              <a:t>- Maximum assembly line speed (e.g., 60 cars/hour).</a:t>
            </a:r>
          </a:p>
          <a:p>
            <a:pPr lvl="1">
              <a:defRPr sz="1300">
                <a:latin typeface="Calibri"/>
              </a:defRPr>
            </a:pPr>
            <a:r>
              <a:t>- Pre-approved vendor lists for parts sourcing.</a:t>
            </a:r>
          </a:p>
          <a:p>
            <a:pPr>
              <a:defRPr sz="1300">
                <a:latin typeface="Calibri"/>
              </a:defRPr>
            </a:pPr>
            <a:r>
              <a:t>Variables:</a:t>
            </a:r>
          </a:p>
          <a:p>
            <a:pPr lvl="1">
              <a:defRPr sz="1300">
                <a:latin typeface="Calibri"/>
              </a:defRPr>
            </a:pPr>
            <a:r>
              <a:t>- Fluctuating fuel and raw material prices.</a:t>
            </a:r>
          </a:p>
          <a:p>
            <a:pPr lvl="1">
              <a:defRPr sz="1300">
                <a:latin typeface="Calibri"/>
              </a:defRPr>
            </a:pPr>
            <a:r>
              <a:t>- Market demand shifts toward electric vehicles.</a:t>
            </a:r>
          </a:p>
          <a:p>
            <a:pPr lvl="1">
              <a:defRPr sz="1300">
                <a:latin typeface="Calibri"/>
              </a:defRPr>
            </a:pPr>
            <a:r>
              <a:t>- Labor disputes and workforce availability.</a:t>
            </a:r>
          </a:p>
          <a:p>
            <a:pPr lvl="1">
              <a:defRPr sz="1300">
                <a:latin typeface="Calibri"/>
              </a:defRPr>
            </a:pPr>
            <a:r>
              <a:t>- Supply shortages due to global events (e.g., chip shortage).</a:t>
            </a:r>
          </a:p>
          <a:p>
            <a:pPr>
              <a:defRPr sz="1300">
                <a:latin typeface="Calibri"/>
              </a:defRPr>
            </a:pPr>
            <a:r>
              <a:t>Response Strategies:</a:t>
            </a:r>
          </a:p>
          <a:p>
            <a:pPr lvl="1">
              <a:defRPr sz="1300">
                <a:latin typeface="Calibri"/>
              </a:defRPr>
            </a:pPr>
            <a:r>
              <a:t>- Adjusting production volumes to match demand.</a:t>
            </a:r>
          </a:p>
          <a:p>
            <a:pPr lvl="1">
              <a:defRPr sz="1300">
                <a:latin typeface="Calibri"/>
              </a:defRPr>
            </a:pPr>
            <a:r>
              <a:t>- Diversifying suppliers to reduce risk.</a:t>
            </a:r>
          </a:p>
          <a:p>
            <a:pPr lvl="1">
              <a:defRPr sz="1300">
                <a:latin typeface="Calibri"/>
              </a:defRPr>
            </a:pPr>
            <a:r>
              <a:t>- Introducing flexible work shifts.</a:t>
            </a:r>
          </a:p>
          <a:p>
            <a:pPr lvl="1">
              <a:defRPr sz="1300">
                <a:latin typeface="Calibri"/>
              </a:defRPr>
            </a:pPr>
            <a:r>
              <a:t>- Realigning marketing campaigns to target new trends.</a:t>
            </a:r>
          </a:p>
          <a:p>
            <a:pPr>
              <a:defRPr sz="1300">
                <a:latin typeface="Calibri"/>
              </a:defRPr>
            </a:pPr>
            <a:r>
              <a:t>[Theory] Case studies illustrate the practical application of parameter-variable management in real industries.</a:t>
            </a:r>
          </a:p>
          <a:p>
            <a:pPr>
              <a:defRPr sz="1300">
                <a:latin typeface="Calibri"/>
              </a:defRPr>
            </a:pPr>
            <a:r>
              <a:t>[Visual Suggestion: Timeline of case study events]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99"/>
                </a:solidFill>
              </a:defRPr>
            </a:pPr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300">
                <a:latin typeface="Calibri"/>
              </a:defRPr>
            </a:pPr>
            <a:r>
              <a:t>Centralize documentation of all operational parameters for easy access and review.</a:t>
            </a:r>
          </a:p>
          <a:p>
            <a:pPr>
              <a:defRPr sz="1300">
                <a:latin typeface="Calibri"/>
              </a:defRPr>
            </a:pPr>
            <a:r>
              <a:t>Use advanced analytics and ERP systems to monitor and predict variable changes in real time.</a:t>
            </a:r>
          </a:p>
          <a:p>
            <a:pPr>
              <a:defRPr sz="1300">
                <a:latin typeface="Calibri"/>
              </a:defRPr>
            </a:pPr>
            <a:r>
              <a:t>Provide ongoing training for managers in adaptive decision-making and scenario planning.</a:t>
            </a:r>
          </a:p>
          <a:p>
            <a:pPr>
              <a:defRPr sz="1300">
                <a:latin typeface="Calibri"/>
              </a:defRPr>
            </a:pPr>
            <a:r>
              <a:t>Conduct regular reviews of parameters to ensure they remain relevant and achievable.</a:t>
            </a:r>
          </a:p>
          <a:p>
            <a:pPr>
              <a:defRPr sz="1300">
                <a:latin typeface="Calibri"/>
              </a:defRPr>
            </a:pPr>
            <a:r>
              <a:t>Develop contingency plans for high-impact variable changes, such as supply chain breakdowns or market crashes.</a:t>
            </a:r>
          </a:p>
          <a:p>
            <a:pPr>
              <a:defRPr sz="1300">
                <a:latin typeface="Calibri"/>
              </a:defRPr>
            </a:pPr>
            <a:r>
              <a:t>Foster a culture of continuous improvement and feedback.</a:t>
            </a:r>
          </a:p>
          <a:p>
            <a:pPr>
              <a:defRPr sz="1300">
                <a:latin typeface="Calibri"/>
              </a:defRPr>
            </a:pPr>
            <a:r>
              <a:t>[Theory] Total Quality Management (TQM) and Lean Manufacturing emphasize the importance of both parameters and variables.</a:t>
            </a:r>
          </a:p>
          <a:p>
            <a:pPr>
              <a:defRPr sz="1300">
                <a:latin typeface="Calibri"/>
              </a:defRPr>
            </a:pPr>
            <a:r>
              <a:t>[Visual Suggestion: Checklist graphic for best practices]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99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300">
                <a:latin typeface="Calibri"/>
              </a:defRPr>
            </a:pPr>
            <a:r>
              <a:t>Industrial excellence is achieved by strategically blending fixed parameters with adaptive variables.</a:t>
            </a:r>
          </a:p>
          <a:p>
            <a:pPr>
              <a:defRPr sz="1300">
                <a:latin typeface="Calibri"/>
              </a:defRPr>
            </a:pPr>
            <a:r>
              <a:t>Parameters ensure stability, compliance, and predictability; variables drive innovation, flexibility, and responsiveness.</a:t>
            </a:r>
          </a:p>
          <a:p>
            <a:pPr>
              <a:defRPr sz="1300">
                <a:latin typeface="Calibri"/>
              </a:defRPr>
            </a:pPr>
            <a:r>
              <a:t>Organizations that master both can maintain operational balance and quickly adapt to new opportunities and threats.</a:t>
            </a:r>
          </a:p>
          <a:p>
            <a:pPr>
              <a:defRPr sz="1300">
                <a:latin typeface="Calibri"/>
              </a:defRPr>
            </a:pPr>
            <a:r>
              <a:t>Continuous learning and improvement are key to sustaining success in a dynamic industrial environment.</a:t>
            </a:r>
          </a:p>
          <a:p>
            <a:pPr>
              <a:defRPr sz="1300">
                <a:latin typeface="Calibri"/>
              </a:defRPr>
            </a:pPr>
            <a:r>
              <a:t>[Theory] The future of industrial management will increasingly rely on data-driven parameter and variable optimization.</a:t>
            </a:r>
          </a:p>
          <a:p>
            <a:pPr>
              <a:defRPr sz="1300">
                <a:latin typeface="Calibri"/>
              </a:defRPr>
            </a:pPr>
            <a:r>
              <a:t>[Visual Suggestion: Trophy or success icon]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66CC"/>
                </a:solidFill>
              </a:defRPr>
            </a:pPr>
            <a:r>
              <a:t>Section: Fundamentals of Industrial Management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99"/>
                </a:solidFill>
              </a:defRPr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300">
                <a:latin typeface="Calibri"/>
              </a:defRPr>
            </a:pPr>
            <a:r>
              <a:t>Harold Koontz &amp; Heinz Weihrich – Essentials of Management</a:t>
            </a:r>
          </a:p>
          <a:p>
            <a:pPr>
              <a:defRPr sz="1300">
                <a:latin typeface="Calibri"/>
              </a:defRPr>
            </a:pPr>
            <a:r>
              <a:t>Stevenson – Operations Management</a:t>
            </a:r>
          </a:p>
          <a:p>
            <a:pPr>
              <a:defRPr sz="1300">
                <a:latin typeface="Calibri"/>
              </a:defRPr>
            </a:pPr>
            <a:r>
              <a:t>ISO 9001: Quality Management Standards</a:t>
            </a:r>
          </a:p>
          <a:p>
            <a:pPr>
              <a:defRPr sz="1300">
                <a:latin typeface="Calibri"/>
              </a:defRPr>
            </a:pPr>
            <a:r>
              <a:t>Industrial Engineering &amp; Management Journals</a:t>
            </a:r>
          </a:p>
          <a:p>
            <a:pPr>
              <a:defRPr sz="1300">
                <a:latin typeface="Calibri"/>
              </a:defRPr>
            </a:pPr>
            <a:r>
              <a:t>OSHA Safety Guidelines</a:t>
            </a:r>
          </a:p>
          <a:p>
            <a:pPr>
              <a:defRPr sz="1300">
                <a:latin typeface="Calibri"/>
              </a:defRPr>
            </a:pPr>
            <a:r>
              <a:t>Industry 4.0 Case Studies and White Papers</a:t>
            </a:r>
          </a:p>
          <a:p>
            <a:pPr>
              <a:defRPr sz="1300">
                <a:latin typeface="Calibri"/>
              </a:defRPr>
            </a:pPr>
            <a:r>
              <a:t>Recent articles from Harvard Business Review and McKinsey on industrial adaptability</a:t>
            </a:r>
          </a:p>
          <a:p>
            <a:pPr>
              <a:defRPr sz="1300">
                <a:latin typeface="Calibri"/>
              </a:defRPr>
            </a:pPr>
            <a:r>
              <a:t>Journals: Management Science, International Journal of Production Research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99"/>
                </a:solidFill>
              </a:defRPr>
            </a:pPr>
            <a:r>
              <a:t>What is Industrial Management?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300">
                <a:latin typeface="Calibri"/>
              </a:defRPr>
            </a:pPr>
            <a:r>
              <a:t>Definition: Industrial Management is the branch of management concerned with the operation and optimization of industrial processes, integrating engineering, technology, and human resources.</a:t>
            </a:r>
          </a:p>
          <a:p>
            <a:pPr>
              <a:defRPr sz="1300">
                <a:latin typeface="Calibri"/>
              </a:defRPr>
            </a:pPr>
            <a:r>
              <a:t>It involves planning, organizing, directing, and controlling industrial activities to achieve organizational objectives efficiently and effectively.</a:t>
            </a:r>
          </a:p>
          <a:p>
            <a:pPr>
              <a:defRPr sz="1300">
                <a:latin typeface="Calibri"/>
              </a:defRPr>
            </a:pPr>
            <a:r>
              <a:t>Scope: Covers production, quality, maintenance, supply chain, safety, and human resource management in industrial settings.</a:t>
            </a:r>
          </a:p>
          <a:p>
            <a:pPr>
              <a:defRPr sz="1300">
                <a:latin typeface="Calibri"/>
              </a:defRPr>
            </a:pPr>
            <a:r>
              <a:t>[Theory] Originated during the Industrial Revolution to address the complexities of mass production and labor organization.</a:t>
            </a:r>
          </a:p>
          <a:p>
            <a:pPr>
              <a:defRPr sz="1300">
                <a:latin typeface="Calibri"/>
              </a:defRPr>
            </a:pPr>
            <a:r>
              <a:t>[Visual Suggestion: Timeline of industrial management evolution]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99"/>
                </a:solidFill>
              </a:defRPr>
            </a:pPr>
            <a:r>
              <a:t>Importance of Management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300">
                <a:latin typeface="Calibri"/>
              </a:defRPr>
            </a:pPr>
            <a:r>
              <a:t>A management system is a set of interrelated or interacting elements of an organization to establish policies, objectives, and processes to achieve those objectives.</a:t>
            </a:r>
          </a:p>
          <a:p>
            <a:pPr>
              <a:defRPr sz="1300">
                <a:latin typeface="Calibri"/>
              </a:defRPr>
            </a:pPr>
            <a:r>
              <a:t>Ensures consistency, compliance, and continual improvement in industrial operations.</a:t>
            </a:r>
          </a:p>
          <a:p>
            <a:pPr>
              <a:defRPr sz="1300">
                <a:latin typeface="Calibri"/>
              </a:defRPr>
            </a:pPr>
            <a:r>
              <a:t>Types: Quality Management System (QMS), Environmental Management System (EMS), Occupational Health &amp; Safety Management System (OHSMS), etc.</a:t>
            </a:r>
          </a:p>
          <a:p>
            <a:pPr>
              <a:defRPr sz="1300">
                <a:latin typeface="Calibri"/>
              </a:defRPr>
            </a:pPr>
            <a:r>
              <a:t>[Definition] ISO defines a management system as 'the way in which an organization manages the interrelated parts of its business to achieve its objectives.'</a:t>
            </a:r>
          </a:p>
          <a:p>
            <a:pPr>
              <a:defRPr sz="1300">
                <a:latin typeface="Calibri"/>
              </a:defRPr>
            </a:pPr>
            <a:r>
              <a:t>[Visual Suggestion: Table of management system types and their standards]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99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300">
                <a:latin typeface="Calibri"/>
              </a:defRPr>
            </a:pPr>
            <a:r>
              <a:t>Industrial Management integrates engineering principles with management practices to optimize industrial operations.</a:t>
            </a:r>
          </a:p>
          <a:p>
            <a:pPr>
              <a:defRPr sz="1300">
                <a:latin typeface="Calibri"/>
              </a:defRPr>
            </a:pPr>
            <a:r>
              <a:t>Key objectives include maximizing productivity, ensuring quality, minimizing costs, and maintaining safety.</a:t>
            </a:r>
          </a:p>
          <a:p>
            <a:pPr>
              <a:defRPr sz="1300">
                <a:latin typeface="Calibri"/>
              </a:defRPr>
            </a:pPr>
            <a:r>
              <a:t>The 5 M's (Men, Materials, Machines, Methods, Money) are the core resources managed for efficiency.</a:t>
            </a:r>
          </a:p>
          <a:p>
            <a:pPr>
              <a:defRPr sz="1300">
                <a:latin typeface="Calibri"/>
              </a:defRPr>
            </a:pPr>
            <a:r>
              <a:t>A Management System is a structured framework of policies, processes, and procedures for achieving organizational goals.</a:t>
            </a:r>
          </a:p>
          <a:p>
            <a:pPr>
              <a:defRPr sz="1300">
                <a:latin typeface="Calibri"/>
              </a:defRPr>
            </a:pPr>
            <a:r>
              <a:t>Parameters and Variables are two fundamental concepts:</a:t>
            </a:r>
          </a:p>
          <a:p>
            <a:pPr lvl="1">
              <a:defRPr sz="1300">
                <a:latin typeface="Calibri"/>
              </a:defRPr>
            </a:pPr>
            <a:r>
              <a:t>- Parameters: Fixed, measurable limits or standards (e.g., machine capacity, safety norms).</a:t>
            </a:r>
          </a:p>
          <a:p>
            <a:pPr lvl="1">
              <a:defRPr sz="1300">
                <a:latin typeface="Calibri"/>
              </a:defRPr>
            </a:pPr>
            <a:r>
              <a:t>- Variables: Dynamic, changing factors (e.g., demand, workforce availability).</a:t>
            </a:r>
          </a:p>
          <a:p>
            <a:pPr>
              <a:defRPr sz="1300">
                <a:latin typeface="Calibri"/>
              </a:defRPr>
            </a:pPr>
            <a:r>
              <a:t>Mastering both enables managers to balance stability with adaptability, ensuring long-term success.</a:t>
            </a:r>
          </a:p>
          <a:p>
            <a:pPr>
              <a:defRPr sz="1300">
                <a:latin typeface="Calibri"/>
              </a:defRPr>
            </a:pPr>
            <a:r>
              <a:t>[Visual Suggestion: Insert a flowchart showing the relationship between the 5 M's and management outcomes]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66CC"/>
                </a:solidFill>
              </a:defRPr>
            </a:pPr>
            <a:r>
              <a:t>Section: Deep Dive into Parameters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99"/>
                </a:solidFill>
              </a:defRPr>
            </a:pPr>
            <a:r>
              <a:t>Definition and Theory of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300">
                <a:latin typeface="Calibri"/>
              </a:defRPr>
            </a:pPr>
            <a:r>
              <a:t>A parameter is a measurable factor that defines a system and sets the boundaries within which the system operates.</a:t>
            </a:r>
          </a:p>
          <a:p>
            <a:pPr>
              <a:defRPr sz="1300">
                <a:latin typeface="Calibri"/>
              </a:defRPr>
            </a:pPr>
            <a:r>
              <a:t>In management science, parameters are constants that provide structure and predictability to processes.</a:t>
            </a:r>
          </a:p>
          <a:p>
            <a:pPr>
              <a:defRPr sz="1300">
                <a:latin typeface="Calibri"/>
              </a:defRPr>
            </a:pPr>
            <a:r>
              <a:t>[Theory] Parameters are often derived from standards, regulations, or best practices and are essential for benchmarking and control.</a:t>
            </a:r>
          </a:p>
          <a:p>
            <a:pPr>
              <a:defRPr sz="1300" i="1">
                <a:latin typeface="Calibri"/>
              </a:defRPr>
            </a:pPr>
            <a:r>
              <a:t>Example: In a production line, the maximum speed of a conveyor belt is a parameter.</a:t>
            </a:r>
          </a:p>
          <a:p>
            <a:pPr>
              <a:defRPr sz="1300">
                <a:latin typeface="Calibri"/>
              </a:defRPr>
            </a:pPr>
            <a:r>
              <a:t>[Visual Suggestion: Diagram showing parameters as boundaries of a process]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99"/>
                </a:solidFill>
              </a:defRPr>
            </a:pPr>
            <a:r>
              <a:t>Understanding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300">
                <a:latin typeface="Calibri"/>
              </a:defRPr>
            </a:pPr>
            <a:r>
              <a:t>Definition: Parameters are the set, measurable, and relatively constant constraints that define the boundaries of industrial processes.</a:t>
            </a:r>
          </a:p>
          <a:p>
            <a:pPr>
              <a:defRPr sz="1300" b="1">
                <a:latin typeface="Calibri"/>
              </a:defRPr>
            </a:pPr>
            <a:r>
              <a:t>Role: Serve as the foundation for planning, standardization, and regulatory compliance.</a:t>
            </a:r>
          </a:p>
          <a:p>
            <a:pPr>
              <a:defRPr sz="1300">
                <a:latin typeface="Calibri"/>
              </a:defRPr>
            </a:pPr>
            <a:r>
              <a:t>Characteristics:</a:t>
            </a:r>
          </a:p>
          <a:p>
            <a:pPr lvl="1">
              <a:defRPr sz="1300">
                <a:latin typeface="Calibri"/>
              </a:defRPr>
            </a:pPr>
            <a:r>
              <a:t>- Stable over time, rarely change unless there is a major policy or technological shift.</a:t>
            </a:r>
          </a:p>
          <a:p>
            <a:pPr lvl="1">
              <a:defRPr sz="1300">
                <a:latin typeface="Calibri"/>
              </a:defRPr>
            </a:pPr>
            <a:r>
              <a:t>- Quantifiable and often documented in SOPs or regulatory guidelines.</a:t>
            </a:r>
          </a:p>
          <a:p>
            <a:pPr lvl="1">
              <a:defRPr sz="1300">
                <a:latin typeface="Calibri"/>
              </a:defRPr>
            </a:pPr>
            <a:r>
              <a:t>- Aligned with industry standards and legal requirements.</a:t>
            </a:r>
          </a:p>
          <a:p>
            <a:pPr>
              <a:defRPr sz="1300" b="1">
                <a:latin typeface="Calibri"/>
              </a:defRPr>
            </a:pPr>
            <a:r>
              <a:t>Impact:</a:t>
            </a:r>
          </a:p>
          <a:p>
            <a:pPr lvl="1">
              <a:defRPr sz="1300">
                <a:latin typeface="Calibri"/>
              </a:defRPr>
            </a:pPr>
            <a:r>
              <a:t>- Provide operational certainty and predictability.</a:t>
            </a:r>
          </a:p>
          <a:p>
            <a:pPr lvl="1">
              <a:defRPr sz="1300">
                <a:latin typeface="Calibri"/>
              </a:defRPr>
            </a:pPr>
            <a:r>
              <a:t>- Enable benchmarking and quality control.</a:t>
            </a:r>
          </a:p>
          <a:p>
            <a:pPr lvl="1">
              <a:defRPr sz="1300">
                <a:latin typeface="Calibri"/>
              </a:defRPr>
            </a:pPr>
            <a:r>
              <a:t>- Facilitate audits and certifications.</a:t>
            </a:r>
          </a:p>
          <a:p>
            <a:pPr>
              <a:defRPr sz="1300" i="1">
                <a:latin typeface="Calibri"/>
              </a:defRPr>
            </a:pPr>
            <a:r>
              <a:t>Examples:</a:t>
            </a:r>
          </a:p>
          <a:p>
            <a:pPr lvl="1">
              <a:defRPr sz="1300">
                <a:latin typeface="Calibri"/>
              </a:defRPr>
            </a:pPr>
            <a:r>
              <a:t>- Maximum machine load (e.g., 10 tons per shift).</a:t>
            </a:r>
          </a:p>
          <a:p>
            <a:pPr lvl="1">
              <a:defRPr sz="1300">
                <a:latin typeface="Calibri"/>
              </a:defRPr>
            </a:pPr>
            <a:r>
              <a:t>- Standard cycle time (e.g., 2 minutes per unit).</a:t>
            </a:r>
          </a:p>
          <a:p>
            <a:pPr lvl="1">
              <a:defRPr sz="1300">
                <a:latin typeface="Calibri"/>
              </a:defRPr>
            </a:pPr>
            <a:r>
              <a:t>- ISO 9001 quality thresholds.</a:t>
            </a:r>
          </a:p>
          <a:p>
            <a:pPr lvl="1">
              <a:defRPr sz="1300">
                <a:latin typeface="Calibri"/>
              </a:defRPr>
            </a:pPr>
            <a:r>
              <a:t>- Regulatory environmental emission limits.</a:t>
            </a:r>
          </a:p>
          <a:p>
            <a:pPr lvl="1">
              <a:defRPr sz="1300">
                <a:latin typeface="Calibri"/>
              </a:defRPr>
            </a:pPr>
            <a:r>
              <a:t>- Minimum safety stock levels.</a:t>
            </a:r>
          </a:p>
          <a:p>
            <a:pPr>
              <a:defRPr sz="1300">
                <a:latin typeface="Calibri"/>
              </a:defRPr>
            </a:pPr>
            <a:r>
              <a:t>[Visual Suggestion: Table comparing different types of parameters in various industries]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0066CC"/>
                </a:solidFill>
              </a:defRPr>
            </a:pPr>
            <a:r>
              <a:t>Section: Deep Dive into Variables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