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Parameters and Variables of Management System in Industrial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Industrial Stability and Adaptability Factors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Create a centralized documentation system for all operational parameters accessible to managers and supervisors.</a:t>
            </a:r>
          </a:p>
          <a:p>
            <a:pPr>
              <a:defRPr sz="1100">
                <a:latin typeface="Calibri"/>
              </a:defRPr>
            </a:pPr>
            <a:r>
              <a:t>Leverage advanced analytics and ERP systems to track and predict variable changes in real time.</a:t>
            </a:r>
          </a:p>
          <a:p>
            <a:pPr>
              <a:defRPr sz="1100">
                <a:latin typeface="Calibri"/>
              </a:defRPr>
            </a:pPr>
            <a:r>
              <a:t>Provide continuous training for adaptive management skills and scenario-based decision-making.</a:t>
            </a:r>
          </a:p>
          <a:p>
            <a:pPr>
              <a:defRPr sz="1100">
                <a:latin typeface="Calibri"/>
              </a:defRPr>
            </a:pPr>
            <a:r>
              <a:t>Conduct quarterly reviews of parameters to ensure they remain relevant and achievable.</a:t>
            </a:r>
          </a:p>
          <a:p>
            <a:pPr>
              <a:defRPr sz="1100">
                <a:latin typeface="Calibri"/>
              </a:defRPr>
            </a:pPr>
            <a:r>
              <a:t>Establish contingency plans for high-impact variable changes, such as sudden supply chain breakdowns or market crashes.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Industrial excellence depends on a strategic blend of fixed parameters and adaptive variables.</a:t>
            </a:r>
          </a:p>
          <a:p>
            <a:pPr>
              <a:defRPr sz="1100">
                <a:latin typeface="Calibri"/>
              </a:defRPr>
            </a:pPr>
            <a:r>
              <a:t>Parameters offer stability, compliance, and predictability; variables drive innovation, flexibility, and responsiveness.</a:t>
            </a:r>
          </a:p>
          <a:p>
            <a:pPr>
              <a:defRPr sz="1100">
                <a:latin typeface="Calibri"/>
              </a:defRPr>
            </a:pPr>
            <a:r>
              <a:t>Organizations that master both maintain operational balance and adapt swiftly to emerging opportunities and threats.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Harold Koontz &amp; Heinz Weihrich – Essentials of Management</a:t>
            </a:r>
          </a:p>
          <a:p>
            <a:pPr>
              <a:defRPr sz="1100">
                <a:latin typeface="Calibri"/>
              </a:defRPr>
            </a:pPr>
            <a:r>
              <a:t>Stevenson – Operations Management</a:t>
            </a:r>
          </a:p>
          <a:p>
            <a:pPr>
              <a:defRPr sz="1100">
                <a:latin typeface="Calibri"/>
              </a:defRPr>
            </a:pPr>
            <a:r>
              <a:t>ISO 9001: Quality Management Standards</a:t>
            </a:r>
          </a:p>
          <a:p>
            <a:pPr>
              <a:defRPr sz="1100">
                <a:latin typeface="Calibri"/>
              </a:defRPr>
            </a:pPr>
            <a:r>
              <a:t>Industrial Engineering &amp; Management Journals</a:t>
            </a:r>
          </a:p>
          <a:p>
            <a:pPr>
              <a:defRPr sz="1100">
                <a:latin typeface="Calibri"/>
              </a:defRPr>
            </a:pPr>
            <a:r>
              <a:t>OSHA Safety Guidelines</a:t>
            </a:r>
          </a:p>
          <a:p>
            <a:pPr>
              <a:defRPr sz="1100">
                <a:latin typeface="Calibri"/>
              </a:defRPr>
            </a:pPr>
            <a:r>
              <a:t>Industry 4.0 Case Studies and White Papers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Industrial Management integrates the science of engineering with the art of management to efficiently plan, organize, direct, and control industrial activities.</a:t>
            </a:r>
          </a:p>
          <a:p>
            <a:pPr>
              <a:defRPr sz="1100">
                <a:latin typeface="Calibri"/>
              </a:defRPr>
            </a:pPr>
            <a:r>
              <a:t>It focuses on optimizing the 5 M's: Men, Materials, Machines, Methods, and Money, ensuring productivity, quality, and cost-effectiveness.</a:t>
            </a:r>
          </a:p>
          <a:p>
            <a:pPr>
              <a:defRPr sz="1100">
                <a:latin typeface="Calibri"/>
              </a:defRPr>
            </a:pPr>
            <a:r>
              <a:t>A Management System acts as a blueprint for achieving organizational goals through documented policies, processes, and procedures.</a:t>
            </a:r>
          </a:p>
          <a:p>
            <a:pPr>
              <a:defRPr sz="1100">
                <a:latin typeface="Calibri"/>
              </a:defRPr>
            </a:pPr>
            <a:r>
              <a:t>Two critical components define how well a system functions: Parameters (permanent, constant limits) and Variables (dynamic, changing influences).</a:t>
            </a:r>
          </a:p>
          <a:p>
            <a:pPr>
              <a:defRPr sz="1100">
                <a:latin typeface="Calibri"/>
              </a:defRPr>
            </a:pPr>
            <a:r>
              <a:t>By mastering both, industrial managers can maintain consistent performance while adapting to evolving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Definition: Parameters are the predefined, measurable, and relatively constant constraints that govern industrial processes.</a:t>
            </a:r>
          </a:p>
          <a:p>
            <a:pPr>
              <a:defRPr sz="1100">
                <a:latin typeface="Calibri"/>
              </a:defRPr>
            </a:pPr>
            <a:r>
              <a:t>Role: They act as a foundation for operational planning, standardization, and compliance.</a:t>
            </a:r>
          </a:p>
          <a:p>
            <a:pPr>
              <a:defRPr sz="1100">
                <a:latin typeface="Calibri"/>
              </a:defRPr>
            </a:pPr>
            <a:r>
              <a:t>Characteristics: Stable over a specific period, measurable, aligned with regulations, often codified in SOPs.</a:t>
            </a:r>
          </a:p>
          <a:p>
            <a:pPr>
              <a:defRPr sz="1100">
                <a:latin typeface="Calibri"/>
              </a:defRPr>
            </a:pPr>
            <a:r>
              <a:t>Impact: Provide operational certainty, support quality control, and allow benchmarking against industry standards.</a:t>
            </a:r>
          </a:p>
          <a:p>
            <a:pPr>
              <a:defRPr sz="1100">
                <a:latin typeface="Calibri"/>
              </a:defRPr>
            </a:pPr>
            <a:r>
              <a:t>Examples: Maximum machine load, standard cycle time, ISO-certified quality thresholds, regulatory environmental limits.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Definition: Variables are factors that change due to internal dynamics or external influences, impacting decision-making and process performance.</a:t>
            </a:r>
          </a:p>
          <a:p>
            <a:pPr>
              <a:defRPr sz="1100">
                <a:latin typeface="Calibri"/>
              </a:defRPr>
            </a:pPr>
            <a:r>
              <a:t>Role: They add flexibility, allowing managers to adjust plans to meet real-time needs and opportunities.</a:t>
            </a:r>
          </a:p>
          <a:p>
            <a:pPr>
              <a:defRPr sz="1100">
                <a:latin typeface="Calibri"/>
              </a:defRPr>
            </a:pPr>
            <a:r>
              <a:t>Characteristics: Time-sensitive, fluctuating, require constant monitoring and quick corrective actions.</a:t>
            </a:r>
          </a:p>
          <a:p>
            <a:pPr>
              <a:defRPr sz="1100">
                <a:latin typeface="Calibri"/>
              </a:defRPr>
            </a:pPr>
            <a:r>
              <a:t>Impact: Influence production efficiency, cost structures, and delivery schedules.</a:t>
            </a:r>
          </a:p>
          <a:p>
            <a:pPr>
              <a:defRPr sz="1100">
                <a:latin typeface="Calibri"/>
              </a:defRPr>
            </a:pPr>
            <a:r>
              <a:t>Examples: Market demand surges, employee absenteeism, supply chain delays, raw material price volatility, new technology adoption rates.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Quality Standards: Benchmarks such as ISO, BIS, and Six Sigma that guarantee consistent output quality and customer satisfaction.</a:t>
            </a:r>
          </a:p>
          <a:p>
            <a:pPr>
              <a:defRPr sz="1100">
                <a:latin typeface="Calibri"/>
              </a:defRPr>
            </a:pPr>
            <a:r>
              <a:t>Capacity Constraints: Physical and operational limits of machinery, manpower, and plant facilities that determine maximum throughput.</a:t>
            </a:r>
          </a:p>
          <a:p>
            <a:pPr>
              <a:defRPr sz="1100">
                <a:latin typeface="Calibri"/>
              </a:defRPr>
            </a:pPr>
            <a:r>
              <a:t>Budget Limits: Fixed cost allocations that guide procurement, production levels, and marketing activities.</a:t>
            </a:r>
          </a:p>
          <a:p>
            <a:pPr>
              <a:defRPr sz="1100">
                <a:latin typeface="Calibri"/>
              </a:defRPr>
            </a:pPr>
            <a:r>
              <a:t>Safety Standards: OSHA and other safety codes to ensure safe working environments and prevent accidents.</a:t>
            </a:r>
          </a:p>
          <a:p>
            <a:pPr>
              <a:defRPr sz="1100">
                <a:latin typeface="Calibri"/>
              </a:defRPr>
            </a:pPr>
            <a:r>
              <a:t>Legal Compliance: Labor regulations, environmental protection acts, and trade laws that all industrial operations must follow.</a:t>
            </a:r>
          </a:p>
          <a:p>
            <a:pPr>
              <a:defRPr sz="1100">
                <a:latin typeface="Calibri"/>
              </a:defRPr>
            </a:pPr>
            <a:r>
              <a:t>Operational Timelines: Predefined project or production schedules that must be adhered to for efficiency and contractual compliance.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Variables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Human Resource Availability: Variations in workforce skills, morale, turnover, and training levels affecting productivity.</a:t>
            </a:r>
          </a:p>
          <a:p>
            <a:pPr>
              <a:defRPr sz="1100">
                <a:latin typeface="Calibri"/>
              </a:defRPr>
            </a:pPr>
            <a:r>
              <a:t>Market Trends: Rapid shifts in consumer preferences, seasonal demand changes, and competitor strategies.</a:t>
            </a:r>
          </a:p>
          <a:p>
            <a:pPr>
              <a:defRPr sz="1100">
                <a:latin typeface="Calibri"/>
              </a:defRPr>
            </a:pPr>
            <a:r>
              <a:t>Technological Changes: Innovations such as IoT, AI, robotics, and process automation that can transform production capabilities.</a:t>
            </a:r>
          </a:p>
          <a:p>
            <a:pPr>
              <a:defRPr sz="1100">
                <a:latin typeface="Calibri"/>
              </a:defRPr>
            </a:pPr>
            <a:r>
              <a:t>Supply Chain Conditions: Lead time fluctuations, supplier reliability issues, and transportation disruptions.</a:t>
            </a:r>
          </a:p>
          <a:p>
            <a:pPr>
              <a:defRPr sz="1100">
                <a:latin typeface="Calibri"/>
              </a:defRPr>
            </a:pPr>
            <a:r>
              <a:t>Energy Costs: Changes in fuel and electricity prices that can impact profitability and pricing strategies.</a:t>
            </a:r>
          </a:p>
          <a:p>
            <a:pPr>
              <a:defRPr sz="1100">
                <a:latin typeface="Calibri"/>
              </a:defRPr>
            </a:pPr>
            <a:r>
              <a:t>Economic and Political Climate: Tariffs, inflation rates, and policy shifts that can influence operational decisions.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Parameters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 ensure operational stability by defining what cannot change; variables provide adaptability to respond to change.</a:t>
            </a:r>
          </a:p>
          <a:p>
            <a:pPr>
              <a:defRPr sz="1100">
                <a:latin typeface="Calibri"/>
              </a:defRPr>
            </a:pPr>
            <a:r>
              <a:t>The interaction between the two shapes production schedules, pricing strategies, and investment decisions.</a:t>
            </a:r>
          </a:p>
          <a:p>
            <a:pPr>
              <a:defRPr sz="1100">
                <a:latin typeface="Calibri"/>
              </a:defRPr>
            </a:pPr>
            <a:r>
              <a:t>Case Example: A factory with a fixed 500-unit daily capacity (parameter) must adjust production schedules based on fluctuating demand levels (variable) to avoid overproduction or shortages.</a:t>
            </a:r>
          </a:p>
          <a:p>
            <a:pPr>
              <a:defRPr sz="1100">
                <a:latin typeface="Calibri"/>
              </a:defRPr>
            </a:pPr>
            <a:r>
              <a:t>Effective managers differentiate between non-negotiable limits and adjustable elements to ensure both efficiency and flexibility.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 allow managers to set clear, realistic goals based on fixed capabilities and compliance requirements.</a:t>
            </a:r>
          </a:p>
          <a:p>
            <a:pPr>
              <a:defRPr sz="1100">
                <a:latin typeface="Calibri"/>
              </a:defRPr>
            </a:pPr>
            <a:r>
              <a:t>Variables require managers to stay alert and make short-term adjustments to align with changing business landscapes.</a:t>
            </a:r>
          </a:p>
          <a:p>
            <a:pPr>
              <a:defRPr sz="1100">
                <a:latin typeface="Calibri"/>
              </a:defRPr>
            </a:pPr>
            <a:r>
              <a:t>Balanced consideration prevents over-dependence on rigid structures or unpredictable factors.</a:t>
            </a:r>
          </a:p>
          <a:p>
            <a:pPr>
              <a:defRPr sz="1100">
                <a:latin typeface="Calibri"/>
              </a:defRPr>
            </a:pPr>
            <a:r>
              <a:t>Ignoring parameters leads to compliance breaches or inefficiencies; ignoring variables results in lost opportunities and competitive disadvantage.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Automobile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Parameters: Fixed model blueprints, legally mandated safety features, maximum assembly line speed, and pre-approved vendor lists.</a:t>
            </a:r>
          </a:p>
          <a:p>
            <a:pPr>
              <a:defRPr sz="1100">
                <a:latin typeface="Calibri"/>
              </a:defRPr>
            </a:pPr>
            <a:r>
              <a:t>Variables: Fluctuating fuel and raw material prices, market demand shifts toward electric vehicles, labor disputes, and supply shortages due to global events.</a:t>
            </a:r>
          </a:p>
          <a:p>
            <a:pPr>
              <a:defRPr sz="1100">
                <a:latin typeface="Calibri"/>
              </a:defRPr>
            </a:pPr>
            <a:r>
              <a:t>Response Strategies: Adjusting production volumes, diversifying suppliers, introducing flexible work shifts, and realigning marketing campaigns.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