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68" r:id="rId9"/>
    <p:sldId id="262" r:id="rId10"/>
    <p:sldId id="263" r:id="rId11"/>
    <p:sldId id="267" r:id="rId12"/>
    <p:sldId id="265"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3" autoAdjust="0"/>
    <p:restoredTop sz="95033" autoAdjust="0"/>
  </p:normalViewPr>
  <p:slideViewPr>
    <p:cSldViewPr snapToGrid="0">
      <p:cViewPr varScale="1">
        <p:scale>
          <a:sx n="117" d="100"/>
          <a:sy n="117" d="100"/>
        </p:scale>
        <p:origin x="10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B195B-E143-46BC-AF90-F680CFCDE5B9}" type="datetimeFigureOut">
              <a:rPr lang="en-US" smtClean="0"/>
              <a:t>7/21/2024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53435-D92A-4F47-8297-595123741392}" type="slidenum">
              <a:rPr lang="en-US" smtClean="0"/>
              <a:t>‹#›</a:t>
            </a:fld>
            <a:endParaRPr lang="en-US" dirty="0"/>
          </a:p>
        </p:txBody>
      </p:sp>
    </p:spTree>
    <p:extLst>
      <p:ext uri="{BB962C8B-B14F-4D97-AF65-F5344CB8AC3E}">
        <p14:creationId xmlns:p14="http://schemas.microsoft.com/office/powerpoint/2010/main" val="23859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253435-D92A-4F47-8297-595123741392}" type="slidenum">
              <a:rPr lang="en-US" smtClean="0"/>
              <a:t>1</a:t>
            </a:fld>
            <a:endParaRPr lang="en-US" dirty="0"/>
          </a:p>
        </p:txBody>
      </p:sp>
    </p:spTree>
    <p:extLst>
      <p:ext uri="{BB962C8B-B14F-4D97-AF65-F5344CB8AC3E}">
        <p14:creationId xmlns:p14="http://schemas.microsoft.com/office/powerpoint/2010/main" val="427790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1F9F-6F96-4CFF-BF21-28100134C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CC035D-D6C1-4338-8453-2BFB5574C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A45A83-6023-4CF0-9BFB-0A4F4B0CE64F}"/>
              </a:ext>
            </a:extLst>
          </p:cNvPr>
          <p:cNvSpPr>
            <a:spLocks noGrp="1"/>
          </p:cNvSpPr>
          <p:nvPr>
            <p:ph type="dt" sz="half" idx="10"/>
          </p:nvPr>
        </p:nvSpPr>
        <p:spPr/>
        <p:txBody>
          <a:bodyPr/>
          <a:lstStyle/>
          <a:p>
            <a:fld id="{19DBDE53-A663-4C71-9483-9C6AD1861998}" type="datetime1">
              <a:rPr lang="en-US" smtClean="0"/>
              <a:t>7/21/2024</a:t>
            </a:fld>
            <a:endParaRPr lang="en-US" dirty="0"/>
          </a:p>
        </p:txBody>
      </p:sp>
      <p:sp>
        <p:nvSpPr>
          <p:cNvPr id="5" name="Footer Placeholder 4">
            <a:extLst>
              <a:ext uri="{FF2B5EF4-FFF2-40B4-BE49-F238E27FC236}">
                <a16:creationId xmlns:a16="http://schemas.microsoft.com/office/drawing/2014/main" id="{9AA87962-F99D-4EEA-BED3-CAADCEEC57EB}"/>
              </a:ext>
            </a:extLst>
          </p:cNvPr>
          <p:cNvSpPr>
            <a:spLocks noGrp="1"/>
          </p:cNvSpPr>
          <p:nvPr>
            <p:ph type="ftr" sz="quarter" idx="11"/>
          </p:nvPr>
        </p:nvSpPr>
        <p:spPr/>
        <p:txBody>
          <a:bodyPr/>
          <a:lstStyle/>
          <a:p>
            <a:r>
              <a:rPr lang="en-US" dirty="0"/>
              <a:t>Microcontroller Architecture and Programming</a:t>
            </a:r>
          </a:p>
        </p:txBody>
      </p:sp>
      <p:sp>
        <p:nvSpPr>
          <p:cNvPr id="6" name="Slide Number Placeholder 5">
            <a:extLst>
              <a:ext uri="{FF2B5EF4-FFF2-40B4-BE49-F238E27FC236}">
                <a16:creationId xmlns:a16="http://schemas.microsoft.com/office/drawing/2014/main" id="{9225C9A6-9023-4E9E-8022-D0DC23ACFA94}"/>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4076314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7E6-D0E4-473B-BF58-772825438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A548F-3018-4E91-B353-257F429B36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4265B-4805-424A-B8B0-0A0F763951E2}"/>
              </a:ext>
            </a:extLst>
          </p:cNvPr>
          <p:cNvSpPr>
            <a:spLocks noGrp="1"/>
          </p:cNvSpPr>
          <p:nvPr>
            <p:ph type="dt" sz="half" idx="10"/>
          </p:nvPr>
        </p:nvSpPr>
        <p:spPr/>
        <p:txBody>
          <a:bodyPr/>
          <a:lstStyle/>
          <a:p>
            <a:fld id="{D99EF0D8-768F-4F92-A716-183A149C3426}" type="datetime1">
              <a:rPr lang="en-US" smtClean="0"/>
              <a:t>7/21/2024</a:t>
            </a:fld>
            <a:endParaRPr lang="en-US" dirty="0"/>
          </a:p>
        </p:txBody>
      </p:sp>
      <p:sp>
        <p:nvSpPr>
          <p:cNvPr id="5" name="Footer Placeholder 4">
            <a:extLst>
              <a:ext uri="{FF2B5EF4-FFF2-40B4-BE49-F238E27FC236}">
                <a16:creationId xmlns:a16="http://schemas.microsoft.com/office/drawing/2014/main" id="{F2488D8C-8EF9-4FDA-B098-B67B839D3BB2}"/>
              </a:ext>
            </a:extLst>
          </p:cNvPr>
          <p:cNvSpPr>
            <a:spLocks noGrp="1"/>
          </p:cNvSpPr>
          <p:nvPr>
            <p:ph type="ftr" sz="quarter" idx="11"/>
          </p:nvPr>
        </p:nvSpPr>
        <p:spPr/>
        <p:txBody>
          <a:bodyPr/>
          <a:lstStyle/>
          <a:p>
            <a:r>
              <a:rPr lang="en-US" dirty="0"/>
              <a:t>Microcontroller Architecture and Programming</a:t>
            </a:r>
          </a:p>
        </p:txBody>
      </p:sp>
      <p:sp>
        <p:nvSpPr>
          <p:cNvPr id="6" name="Slide Number Placeholder 5">
            <a:extLst>
              <a:ext uri="{FF2B5EF4-FFF2-40B4-BE49-F238E27FC236}">
                <a16:creationId xmlns:a16="http://schemas.microsoft.com/office/drawing/2014/main" id="{0AFDFF0C-1B43-4F9E-B411-B67D44ED483B}"/>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3708714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17E0F-423E-4F7D-85D7-CDE7872A1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A6711C-1B4C-40C1-AD00-209CCA76F0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AE419-A2AC-4F97-914C-1D3D7082C150}"/>
              </a:ext>
            </a:extLst>
          </p:cNvPr>
          <p:cNvSpPr>
            <a:spLocks noGrp="1"/>
          </p:cNvSpPr>
          <p:nvPr>
            <p:ph type="dt" sz="half" idx="10"/>
          </p:nvPr>
        </p:nvSpPr>
        <p:spPr/>
        <p:txBody>
          <a:bodyPr/>
          <a:lstStyle/>
          <a:p>
            <a:fld id="{215C7E8C-6E71-4DA5-9C7C-803A03C4D368}" type="datetime1">
              <a:rPr lang="en-US" smtClean="0"/>
              <a:t>7/21/2024</a:t>
            </a:fld>
            <a:endParaRPr lang="en-US" dirty="0"/>
          </a:p>
        </p:txBody>
      </p:sp>
      <p:sp>
        <p:nvSpPr>
          <p:cNvPr id="5" name="Footer Placeholder 4">
            <a:extLst>
              <a:ext uri="{FF2B5EF4-FFF2-40B4-BE49-F238E27FC236}">
                <a16:creationId xmlns:a16="http://schemas.microsoft.com/office/drawing/2014/main" id="{F3450D43-F47B-484A-B413-80FE94DE5A29}"/>
              </a:ext>
            </a:extLst>
          </p:cNvPr>
          <p:cNvSpPr>
            <a:spLocks noGrp="1"/>
          </p:cNvSpPr>
          <p:nvPr>
            <p:ph type="ftr" sz="quarter" idx="11"/>
          </p:nvPr>
        </p:nvSpPr>
        <p:spPr/>
        <p:txBody>
          <a:bodyPr/>
          <a:lstStyle/>
          <a:p>
            <a:r>
              <a:rPr lang="en-US" dirty="0"/>
              <a:t>Microcontroller Architecture and Programming</a:t>
            </a:r>
          </a:p>
        </p:txBody>
      </p:sp>
      <p:sp>
        <p:nvSpPr>
          <p:cNvPr id="6" name="Slide Number Placeholder 5">
            <a:extLst>
              <a:ext uri="{FF2B5EF4-FFF2-40B4-BE49-F238E27FC236}">
                <a16:creationId xmlns:a16="http://schemas.microsoft.com/office/drawing/2014/main" id="{F33543D9-9427-4AC6-95E7-84F339C633D1}"/>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2378165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6941-F61F-4B12-9A6B-C184FE58A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DC9C9-5051-4385-A6DA-35044340D9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EB936-5DE7-4306-8648-D8CC66D9D9E7}"/>
              </a:ext>
            </a:extLst>
          </p:cNvPr>
          <p:cNvSpPr>
            <a:spLocks noGrp="1"/>
          </p:cNvSpPr>
          <p:nvPr>
            <p:ph type="dt" sz="half" idx="10"/>
          </p:nvPr>
        </p:nvSpPr>
        <p:spPr/>
        <p:txBody>
          <a:bodyPr/>
          <a:lstStyle/>
          <a:p>
            <a:fld id="{F4571D5E-5BFF-447F-818E-EF172DF3CAF5}" type="datetime1">
              <a:rPr lang="en-US" smtClean="0"/>
              <a:t>7/21/2024</a:t>
            </a:fld>
            <a:endParaRPr lang="en-US" dirty="0"/>
          </a:p>
        </p:txBody>
      </p:sp>
      <p:sp>
        <p:nvSpPr>
          <p:cNvPr id="5" name="Footer Placeholder 4">
            <a:extLst>
              <a:ext uri="{FF2B5EF4-FFF2-40B4-BE49-F238E27FC236}">
                <a16:creationId xmlns:a16="http://schemas.microsoft.com/office/drawing/2014/main" id="{04983140-52FE-4CBF-B890-25CEE36B74D0}"/>
              </a:ext>
            </a:extLst>
          </p:cNvPr>
          <p:cNvSpPr>
            <a:spLocks noGrp="1"/>
          </p:cNvSpPr>
          <p:nvPr>
            <p:ph type="ftr" sz="quarter" idx="11"/>
          </p:nvPr>
        </p:nvSpPr>
        <p:spPr/>
        <p:txBody>
          <a:bodyPr/>
          <a:lstStyle/>
          <a:p>
            <a:r>
              <a:rPr lang="en-US" dirty="0"/>
              <a:t>Microcontroller Architecture and Programming</a:t>
            </a:r>
          </a:p>
        </p:txBody>
      </p:sp>
      <p:sp>
        <p:nvSpPr>
          <p:cNvPr id="6" name="Slide Number Placeholder 5">
            <a:extLst>
              <a:ext uri="{FF2B5EF4-FFF2-40B4-BE49-F238E27FC236}">
                <a16:creationId xmlns:a16="http://schemas.microsoft.com/office/drawing/2014/main" id="{F282B322-DC57-47E6-80FE-60D53DE171A9}"/>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1085121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51F6-A199-434D-9813-B51708C8F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AEE734-AF47-49AC-9535-50C2EBC37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7DC4CE-B2C9-487F-BCD7-2CEC912A5D72}"/>
              </a:ext>
            </a:extLst>
          </p:cNvPr>
          <p:cNvSpPr>
            <a:spLocks noGrp="1"/>
          </p:cNvSpPr>
          <p:nvPr>
            <p:ph type="dt" sz="half" idx="10"/>
          </p:nvPr>
        </p:nvSpPr>
        <p:spPr/>
        <p:txBody>
          <a:bodyPr/>
          <a:lstStyle/>
          <a:p>
            <a:fld id="{CC2E6986-BB1E-4C94-972C-537C54205CBD}" type="datetime1">
              <a:rPr lang="en-US" smtClean="0"/>
              <a:t>7/21/2024</a:t>
            </a:fld>
            <a:endParaRPr lang="en-US" dirty="0"/>
          </a:p>
        </p:txBody>
      </p:sp>
      <p:sp>
        <p:nvSpPr>
          <p:cNvPr id="5" name="Footer Placeholder 4">
            <a:extLst>
              <a:ext uri="{FF2B5EF4-FFF2-40B4-BE49-F238E27FC236}">
                <a16:creationId xmlns:a16="http://schemas.microsoft.com/office/drawing/2014/main" id="{E84C01CB-38F5-4D9C-8893-049D0678E184}"/>
              </a:ext>
            </a:extLst>
          </p:cNvPr>
          <p:cNvSpPr>
            <a:spLocks noGrp="1"/>
          </p:cNvSpPr>
          <p:nvPr>
            <p:ph type="ftr" sz="quarter" idx="11"/>
          </p:nvPr>
        </p:nvSpPr>
        <p:spPr/>
        <p:txBody>
          <a:bodyPr/>
          <a:lstStyle/>
          <a:p>
            <a:r>
              <a:rPr lang="en-US" dirty="0"/>
              <a:t>Microcontroller Architecture and Programming</a:t>
            </a:r>
          </a:p>
        </p:txBody>
      </p:sp>
      <p:sp>
        <p:nvSpPr>
          <p:cNvPr id="6" name="Slide Number Placeholder 5">
            <a:extLst>
              <a:ext uri="{FF2B5EF4-FFF2-40B4-BE49-F238E27FC236}">
                <a16:creationId xmlns:a16="http://schemas.microsoft.com/office/drawing/2014/main" id="{4D881586-B7FE-4876-B056-0D29E4E7B89A}"/>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164079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8F26-AA81-4C72-A197-A037238C6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1025E-D1F4-4407-9D07-14EF1B2402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D9369-17EE-49F4-993E-1918F989F0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39C7C-D91C-42FA-9A25-BA38D76D16CB}"/>
              </a:ext>
            </a:extLst>
          </p:cNvPr>
          <p:cNvSpPr>
            <a:spLocks noGrp="1"/>
          </p:cNvSpPr>
          <p:nvPr>
            <p:ph type="dt" sz="half" idx="10"/>
          </p:nvPr>
        </p:nvSpPr>
        <p:spPr/>
        <p:txBody>
          <a:bodyPr/>
          <a:lstStyle/>
          <a:p>
            <a:fld id="{BE31E676-66C5-425A-B649-9273CC78F063}" type="datetime1">
              <a:rPr lang="en-US" smtClean="0"/>
              <a:t>7/21/2024</a:t>
            </a:fld>
            <a:endParaRPr lang="en-US" dirty="0"/>
          </a:p>
        </p:txBody>
      </p:sp>
      <p:sp>
        <p:nvSpPr>
          <p:cNvPr id="6" name="Footer Placeholder 5">
            <a:extLst>
              <a:ext uri="{FF2B5EF4-FFF2-40B4-BE49-F238E27FC236}">
                <a16:creationId xmlns:a16="http://schemas.microsoft.com/office/drawing/2014/main" id="{B27DB48E-60DE-40E0-8586-0C2C35DB29D6}"/>
              </a:ext>
            </a:extLst>
          </p:cNvPr>
          <p:cNvSpPr>
            <a:spLocks noGrp="1"/>
          </p:cNvSpPr>
          <p:nvPr>
            <p:ph type="ftr" sz="quarter" idx="11"/>
          </p:nvPr>
        </p:nvSpPr>
        <p:spPr/>
        <p:txBody>
          <a:bodyPr/>
          <a:lstStyle/>
          <a:p>
            <a:r>
              <a:rPr lang="en-US" dirty="0"/>
              <a:t>Microcontroller Architecture and Programming</a:t>
            </a:r>
          </a:p>
        </p:txBody>
      </p:sp>
      <p:sp>
        <p:nvSpPr>
          <p:cNvPr id="7" name="Slide Number Placeholder 6">
            <a:extLst>
              <a:ext uri="{FF2B5EF4-FFF2-40B4-BE49-F238E27FC236}">
                <a16:creationId xmlns:a16="http://schemas.microsoft.com/office/drawing/2014/main" id="{5723D63D-B309-4D0E-84B1-03E2971FEBE2}"/>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2964225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EEBD-C913-476B-A94D-77C970ACC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46C20-545B-428B-8D71-0A127C69A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C21A8-BAA7-4600-A71F-F8C5959CF5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E0891-70BE-456B-B50F-8E307EBFD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064C29-D90D-4C42-A459-92EEC60BC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9054E-3CF9-4E54-8C27-6DC75A39DABE}"/>
              </a:ext>
            </a:extLst>
          </p:cNvPr>
          <p:cNvSpPr>
            <a:spLocks noGrp="1"/>
          </p:cNvSpPr>
          <p:nvPr>
            <p:ph type="dt" sz="half" idx="10"/>
          </p:nvPr>
        </p:nvSpPr>
        <p:spPr/>
        <p:txBody>
          <a:bodyPr/>
          <a:lstStyle/>
          <a:p>
            <a:fld id="{8D6780A4-2888-447D-8DC8-B2F599B365AB}" type="datetime1">
              <a:rPr lang="en-US" smtClean="0"/>
              <a:t>7/21/2024</a:t>
            </a:fld>
            <a:endParaRPr lang="en-US" dirty="0"/>
          </a:p>
        </p:txBody>
      </p:sp>
      <p:sp>
        <p:nvSpPr>
          <p:cNvPr id="8" name="Footer Placeholder 7">
            <a:extLst>
              <a:ext uri="{FF2B5EF4-FFF2-40B4-BE49-F238E27FC236}">
                <a16:creationId xmlns:a16="http://schemas.microsoft.com/office/drawing/2014/main" id="{9414EA49-1A07-40CD-A1DE-0EA9023EA67F}"/>
              </a:ext>
            </a:extLst>
          </p:cNvPr>
          <p:cNvSpPr>
            <a:spLocks noGrp="1"/>
          </p:cNvSpPr>
          <p:nvPr>
            <p:ph type="ftr" sz="quarter" idx="11"/>
          </p:nvPr>
        </p:nvSpPr>
        <p:spPr/>
        <p:txBody>
          <a:bodyPr/>
          <a:lstStyle/>
          <a:p>
            <a:r>
              <a:rPr lang="en-US" dirty="0"/>
              <a:t>Microcontroller Architecture and Programming</a:t>
            </a:r>
          </a:p>
        </p:txBody>
      </p:sp>
      <p:sp>
        <p:nvSpPr>
          <p:cNvPr id="9" name="Slide Number Placeholder 8">
            <a:extLst>
              <a:ext uri="{FF2B5EF4-FFF2-40B4-BE49-F238E27FC236}">
                <a16:creationId xmlns:a16="http://schemas.microsoft.com/office/drawing/2014/main" id="{008F177E-B530-4824-AFCF-24FE285437D7}"/>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1270222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F249-B9B4-4326-8F8E-75E8421359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55FAD-689E-4F58-AD0A-F0AB0BC8D28C}"/>
              </a:ext>
            </a:extLst>
          </p:cNvPr>
          <p:cNvSpPr>
            <a:spLocks noGrp="1"/>
          </p:cNvSpPr>
          <p:nvPr>
            <p:ph type="dt" sz="half" idx="10"/>
          </p:nvPr>
        </p:nvSpPr>
        <p:spPr/>
        <p:txBody>
          <a:bodyPr/>
          <a:lstStyle/>
          <a:p>
            <a:fld id="{F61AA37A-5BD7-4E04-868D-6E11DC75A0FB}" type="datetime1">
              <a:rPr lang="en-US" smtClean="0"/>
              <a:t>7/21/2024</a:t>
            </a:fld>
            <a:endParaRPr lang="en-US" dirty="0"/>
          </a:p>
        </p:txBody>
      </p:sp>
      <p:sp>
        <p:nvSpPr>
          <p:cNvPr id="4" name="Footer Placeholder 3">
            <a:extLst>
              <a:ext uri="{FF2B5EF4-FFF2-40B4-BE49-F238E27FC236}">
                <a16:creationId xmlns:a16="http://schemas.microsoft.com/office/drawing/2014/main" id="{E1F3884A-FE91-4CFA-8818-0AE946C54D09}"/>
              </a:ext>
            </a:extLst>
          </p:cNvPr>
          <p:cNvSpPr>
            <a:spLocks noGrp="1"/>
          </p:cNvSpPr>
          <p:nvPr>
            <p:ph type="ftr" sz="quarter" idx="11"/>
          </p:nvPr>
        </p:nvSpPr>
        <p:spPr/>
        <p:txBody>
          <a:bodyPr/>
          <a:lstStyle/>
          <a:p>
            <a:r>
              <a:rPr lang="en-US" dirty="0"/>
              <a:t>Microcontroller Architecture and Programming</a:t>
            </a:r>
          </a:p>
        </p:txBody>
      </p:sp>
      <p:sp>
        <p:nvSpPr>
          <p:cNvPr id="5" name="Slide Number Placeholder 4">
            <a:extLst>
              <a:ext uri="{FF2B5EF4-FFF2-40B4-BE49-F238E27FC236}">
                <a16:creationId xmlns:a16="http://schemas.microsoft.com/office/drawing/2014/main" id="{F9CB8F42-BE31-443F-82F1-F0C6D5070402}"/>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1145287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726F3-46C1-4DF6-AF3E-80615ADF0461}"/>
              </a:ext>
            </a:extLst>
          </p:cNvPr>
          <p:cNvSpPr>
            <a:spLocks noGrp="1"/>
          </p:cNvSpPr>
          <p:nvPr>
            <p:ph type="dt" sz="half" idx="10"/>
          </p:nvPr>
        </p:nvSpPr>
        <p:spPr/>
        <p:txBody>
          <a:bodyPr/>
          <a:lstStyle/>
          <a:p>
            <a:fld id="{E352A776-F927-4ECA-8E21-F7247D33C4D9}" type="datetime1">
              <a:rPr lang="en-US" smtClean="0"/>
              <a:t>7/21/2024</a:t>
            </a:fld>
            <a:endParaRPr lang="en-US" dirty="0"/>
          </a:p>
        </p:txBody>
      </p:sp>
      <p:sp>
        <p:nvSpPr>
          <p:cNvPr id="3" name="Footer Placeholder 2">
            <a:extLst>
              <a:ext uri="{FF2B5EF4-FFF2-40B4-BE49-F238E27FC236}">
                <a16:creationId xmlns:a16="http://schemas.microsoft.com/office/drawing/2014/main" id="{B2007BDF-837D-4DA0-86FA-F6EB464F67C0}"/>
              </a:ext>
            </a:extLst>
          </p:cNvPr>
          <p:cNvSpPr>
            <a:spLocks noGrp="1"/>
          </p:cNvSpPr>
          <p:nvPr>
            <p:ph type="ftr" sz="quarter" idx="11"/>
          </p:nvPr>
        </p:nvSpPr>
        <p:spPr/>
        <p:txBody>
          <a:bodyPr/>
          <a:lstStyle/>
          <a:p>
            <a:r>
              <a:rPr lang="en-US" dirty="0"/>
              <a:t>Microcontroller Architecture and Programming</a:t>
            </a:r>
          </a:p>
        </p:txBody>
      </p:sp>
      <p:sp>
        <p:nvSpPr>
          <p:cNvPr id="4" name="Slide Number Placeholder 3">
            <a:extLst>
              <a:ext uri="{FF2B5EF4-FFF2-40B4-BE49-F238E27FC236}">
                <a16:creationId xmlns:a16="http://schemas.microsoft.com/office/drawing/2014/main" id="{9BF7D47F-AAE1-4111-BC60-8075366A6548}"/>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2383717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2A73-91B4-44CA-90A2-DFFCA99B2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55C6BD-B8FA-4C45-99BE-661F0DB70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C2BED2-6D68-4F99-A267-022648780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868A9-1A99-47C9-B3B1-4DA845D3958E}"/>
              </a:ext>
            </a:extLst>
          </p:cNvPr>
          <p:cNvSpPr>
            <a:spLocks noGrp="1"/>
          </p:cNvSpPr>
          <p:nvPr>
            <p:ph type="dt" sz="half" idx="10"/>
          </p:nvPr>
        </p:nvSpPr>
        <p:spPr/>
        <p:txBody>
          <a:bodyPr/>
          <a:lstStyle/>
          <a:p>
            <a:fld id="{EF229285-6ADA-4901-8FDC-363D3DED5CC9}" type="datetime1">
              <a:rPr lang="en-US" smtClean="0"/>
              <a:t>7/21/2024</a:t>
            </a:fld>
            <a:endParaRPr lang="en-US" dirty="0"/>
          </a:p>
        </p:txBody>
      </p:sp>
      <p:sp>
        <p:nvSpPr>
          <p:cNvPr id="6" name="Footer Placeholder 5">
            <a:extLst>
              <a:ext uri="{FF2B5EF4-FFF2-40B4-BE49-F238E27FC236}">
                <a16:creationId xmlns:a16="http://schemas.microsoft.com/office/drawing/2014/main" id="{E0AABB06-8F7D-4603-93D4-754E8C67A752}"/>
              </a:ext>
            </a:extLst>
          </p:cNvPr>
          <p:cNvSpPr>
            <a:spLocks noGrp="1"/>
          </p:cNvSpPr>
          <p:nvPr>
            <p:ph type="ftr" sz="quarter" idx="11"/>
          </p:nvPr>
        </p:nvSpPr>
        <p:spPr/>
        <p:txBody>
          <a:bodyPr/>
          <a:lstStyle/>
          <a:p>
            <a:r>
              <a:rPr lang="en-US" dirty="0"/>
              <a:t>Microcontroller Architecture and Programming</a:t>
            </a:r>
          </a:p>
        </p:txBody>
      </p:sp>
      <p:sp>
        <p:nvSpPr>
          <p:cNvPr id="7" name="Slide Number Placeholder 6">
            <a:extLst>
              <a:ext uri="{FF2B5EF4-FFF2-40B4-BE49-F238E27FC236}">
                <a16:creationId xmlns:a16="http://schemas.microsoft.com/office/drawing/2014/main" id="{00091DEC-BFE2-4BFE-A2AE-CB57CF5E8377}"/>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258399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2AFD-43C6-47A1-9F94-E099E646B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557C8-09CE-4CCB-9759-245AFD12E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AE631B3-B750-4BB2-BDBC-7DADB1CBD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D2495A-4A50-431B-BC5A-185E55F6ED6F}"/>
              </a:ext>
            </a:extLst>
          </p:cNvPr>
          <p:cNvSpPr>
            <a:spLocks noGrp="1"/>
          </p:cNvSpPr>
          <p:nvPr>
            <p:ph type="dt" sz="half" idx="10"/>
          </p:nvPr>
        </p:nvSpPr>
        <p:spPr/>
        <p:txBody>
          <a:bodyPr/>
          <a:lstStyle/>
          <a:p>
            <a:fld id="{61FCC409-3181-4F16-88DB-2B9D548DCC62}" type="datetime1">
              <a:rPr lang="en-US" smtClean="0"/>
              <a:t>7/21/2024</a:t>
            </a:fld>
            <a:endParaRPr lang="en-US" dirty="0"/>
          </a:p>
        </p:txBody>
      </p:sp>
      <p:sp>
        <p:nvSpPr>
          <p:cNvPr id="6" name="Footer Placeholder 5">
            <a:extLst>
              <a:ext uri="{FF2B5EF4-FFF2-40B4-BE49-F238E27FC236}">
                <a16:creationId xmlns:a16="http://schemas.microsoft.com/office/drawing/2014/main" id="{314DF43A-A8C4-4178-8D71-3FC1C75B5697}"/>
              </a:ext>
            </a:extLst>
          </p:cNvPr>
          <p:cNvSpPr>
            <a:spLocks noGrp="1"/>
          </p:cNvSpPr>
          <p:nvPr>
            <p:ph type="ftr" sz="quarter" idx="11"/>
          </p:nvPr>
        </p:nvSpPr>
        <p:spPr/>
        <p:txBody>
          <a:bodyPr/>
          <a:lstStyle/>
          <a:p>
            <a:r>
              <a:rPr lang="en-US" dirty="0"/>
              <a:t>Microcontroller Architecture and Programming</a:t>
            </a:r>
          </a:p>
        </p:txBody>
      </p:sp>
      <p:sp>
        <p:nvSpPr>
          <p:cNvPr id="7" name="Slide Number Placeholder 6">
            <a:extLst>
              <a:ext uri="{FF2B5EF4-FFF2-40B4-BE49-F238E27FC236}">
                <a16:creationId xmlns:a16="http://schemas.microsoft.com/office/drawing/2014/main" id="{28B26408-DC63-48E4-82BE-9E31E7F4FA9A}"/>
              </a:ext>
            </a:extLst>
          </p:cNvPr>
          <p:cNvSpPr>
            <a:spLocks noGrp="1"/>
          </p:cNvSpPr>
          <p:nvPr>
            <p:ph type="sldNum" sz="quarter" idx="12"/>
          </p:nvPr>
        </p:nvSpPr>
        <p:spPr/>
        <p:txBody>
          <a:bodyPr/>
          <a:lstStyle/>
          <a:p>
            <a:fld id="{773627B9-EDF7-43C4-9C41-F1A2ED837413}" type="slidenum">
              <a:rPr lang="en-US" smtClean="0"/>
              <a:t>‹#›</a:t>
            </a:fld>
            <a:endParaRPr lang="en-US" dirty="0"/>
          </a:p>
        </p:txBody>
      </p:sp>
    </p:spTree>
    <p:extLst>
      <p:ext uri="{BB962C8B-B14F-4D97-AF65-F5344CB8AC3E}">
        <p14:creationId xmlns:p14="http://schemas.microsoft.com/office/powerpoint/2010/main" val="725588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608C3-BD78-45BC-A8A9-F9EEB5BBC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CA0E0-831A-4A7F-9D5F-68503C0F3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EC3D3-301A-48FD-B03A-9683231FB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22559-1947-4C98-99A9-685EE06E2013}" type="datetime1">
              <a:rPr lang="en-US" smtClean="0"/>
              <a:t>7/21/2024</a:t>
            </a:fld>
            <a:endParaRPr lang="en-US" dirty="0"/>
          </a:p>
        </p:txBody>
      </p:sp>
      <p:sp>
        <p:nvSpPr>
          <p:cNvPr id="5" name="Footer Placeholder 4">
            <a:extLst>
              <a:ext uri="{FF2B5EF4-FFF2-40B4-BE49-F238E27FC236}">
                <a16:creationId xmlns:a16="http://schemas.microsoft.com/office/drawing/2014/main" id="{37E00A5A-8265-4A9D-8DB9-0CB5BD449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Microcontroller Architecture and Programming</a:t>
            </a:r>
          </a:p>
        </p:txBody>
      </p:sp>
      <p:sp>
        <p:nvSpPr>
          <p:cNvPr id="6" name="Slide Number Placeholder 5">
            <a:extLst>
              <a:ext uri="{FF2B5EF4-FFF2-40B4-BE49-F238E27FC236}">
                <a16:creationId xmlns:a16="http://schemas.microsoft.com/office/drawing/2014/main" id="{D6B7A813-0D60-4240-B902-6243D9680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627B9-EDF7-43C4-9C41-F1A2ED837413}" type="slidenum">
              <a:rPr lang="en-US" smtClean="0"/>
              <a:t>‹#›</a:t>
            </a:fld>
            <a:endParaRPr lang="en-US" dirty="0"/>
          </a:p>
        </p:txBody>
      </p:sp>
    </p:spTree>
    <p:extLst>
      <p:ext uri="{BB962C8B-B14F-4D97-AF65-F5344CB8AC3E}">
        <p14:creationId xmlns:p14="http://schemas.microsoft.com/office/powerpoint/2010/main" val="9635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A3FF-71D9-4DA4-BF5D-C39A3545CD20}"/>
              </a:ext>
            </a:extLst>
          </p:cNvPr>
          <p:cNvSpPr>
            <a:spLocks noGrp="1"/>
          </p:cNvSpPr>
          <p:nvPr>
            <p:ph type="ctrTitle"/>
          </p:nvPr>
        </p:nvSpPr>
        <p:spPr>
          <a:xfrm>
            <a:off x="1682621" y="899551"/>
            <a:ext cx="9144000" cy="1434324"/>
          </a:xfrm>
        </p:spPr>
        <p:txBody>
          <a:bodyPr/>
          <a:lstStyle/>
          <a:p>
            <a:r>
              <a:rPr lang="en-US" b="1" dirty="0">
                <a:solidFill>
                  <a:schemeClr val="tx1">
                    <a:lumMod val="95000"/>
                    <a:lumOff val="5000"/>
                  </a:schemeClr>
                </a:solidFill>
              </a:rPr>
              <a:t>DC COURSE PROJECT </a:t>
            </a:r>
          </a:p>
        </p:txBody>
      </p:sp>
      <p:sp>
        <p:nvSpPr>
          <p:cNvPr id="3" name="Subtitle 2">
            <a:extLst>
              <a:ext uri="{FF2B5EF4-FFF2-40B4-BE49-F238E27FC236}">
                <a16:creationId xmlns:a16="http://schemas.microsoft.com/office/drawing/2014/main" id="{BBE94B35-D45B-4B72-9C7F-510465D456E3}"/>
              </a:ext>
            </a:extLst>
          </p:cNvPr>
          <p:cNvSpPr>
            <a:spLocks noGrp="1"/>
          </p:cNvSpPr>
          <p:nvPr>
            <p:ph type="subTitle" idx="1"/>
          </p:nvPr>
        </p:nvSpPr>
        <p:spPr>
          <a:xfrm>
            <a:off x="2761862" y="2440137"/>
            <a:ext cx="7225004" cy="1152149"/>
          </a:xfrm>
        </p:spPr>
        <p:txBody>
          <a:bodyPr>
            <a:normAutofit/>
          </a:bodyPr>
          <a:lstStyle/>
          <a:p>
            <a:r>
              <a:rPr lang="en-US" sz="2000" u="sng" dirty="0"/>
              <a:t>19EECC201</a:t>
            </a:r>
          </a:p>
          <a:p>
            <a:r>
              <a:rPr lang="en-US" sz="2000" u="sng" dirty="0"/>
              <a:t>Digital Circuits Course Project</a:t>
            </a:r>
          </a:p>
        </p:txBody>
      </p:sp>
      <p:sp>
        <p:nvSpPr>
          <p:cNvPr id="4" name="Subtitle 2">
            <a:extLst>
              <a:ext uri="{FF2B5EF4-FFF2-40B4-BE49-F238E27FC236}">
                <a16:creationId xmlns:a16="http://schemas.microsoft.com/office/drawing/2014/main" id="{13670165-3853-44C3-8A50-AC16BAD485E6}"/>
              </a:ext>
            </a:extLst>
          </p:cNvPr>
          <p:cNvSpPr txBox="1">
            <a:spLocks/>
          </p:cNvSpPr>
          <p:nvPr/>
        </p:nvSpPr>
        <p:spPr>
          <a:xfrm>
            <a:off x="4080588" y="3592286"/>
            <a:ext cx="4587551" cy="228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		Div: B</a:t>
            </a:r>
          </a:p>
          <a:p>
            <a:pPr algn="l"/>
            <a:r>
              <a:rPr lang="en-US" sz="1800" b="1" dirty="0">
                <a:solidFill>
                  <a:schemeClr val="accent5">
                    <a:lumMod val="75000"/>
                  </a:schemeClr>
                </a:solidFill>
              </a:rPr>
              <a:t>         </a:t>
            </a:r>
            <a:r>
              <a:rPr lang="en-US" sz="1800" b="1" u="sng" dirty="0">
                <a:solidFill>
                  <a:schemeClr val="accent5">
                    <a:lumMod val="75000"/>
                  </a:schemeClr>
                </a:solidFill>
              </a:rPr>
              <a:t>Name</a:t>
            </a:r>
            <a:r>
              <a:rPr lang="en-US" sz="1800" b="1" dirty="0">
                <a:solidFill>
                  <a:schemeClr val="accent5">
                    <a:lumMod val="75000"/>
                  </a:schemeClr>
                </a:solidFill>
              </a:rPr>
              <a:t> 		                    </a:t>
            </a:r>
            <a:r>
              <a:rPr lang="en-US" sz="1800" b="1" u="sng" dirty="0">
                <a:solidFill>
                  <a:schemeClr val="accent5">
                    <a:lumMod val="75000"/>
                  </a:schemeClr>
                </a:solidFill>
              </a:rPr>
              <a:t>USN</a:t>
            </a:r>
          </a:p>
          <a:p>
            <a:pPr algn="l"/>
            <a:r>
              <a:rPr lang="en-US" sz="1800" b="1" dirty="0">
                <a:solidFill>
                  <a:schemeClr val="accent5">
                    <a:lumMod val="75000"/>
                  </a:schemeClr>
                </a:solidFill>
              </a:rPr>
              <a:t>1.   Amit Kumar                           01FE22BEC045</a:t>
            </a:r>
          </a:p>
          <a:p>
            <a:pPr algn="l"/>
            <a:r>
              <a:rPr lang="en-US" sz="1800" b="1" dirty="0">
                <a:solidFill>
                  <a:schemeClr val="accent5">
                    <a:lumMod val="75000"/>
                  </a:schemeClr>
                </a:solidFill>
              </a:rPr>
              <a:t>2.   Bhoomika Gowda                 01FE22BEC043</a:t>
            </a:r>
          </a:p>
          <a:p>
            <a:pPr marL="342900" indent="-342900" algn="l">
              <a:buAutoNum type="arabicPeriod" startAt="3"/>
            </a:pPr>
            <a:r>
              <a:rPr lang="en-US" sz="1800" b="1" dirty="0">
                <a:solidFill>
                  <a:schemeClr val="accent5">
                    <a:lumMod val="75000"/>
                  </a:schemeClr>
                </a:solidFill>
              </a:rPr>
              <a:t>Sohail Nagaralli                     01FE22BEC044</a:t>
            </a:r>
          </a:p>
          <a:p>
            <a:pPr marL="342900" indent="-342900" algn="l">
              <a:buAutoNum type="arabicPeriod" startAt="3"/>
            </a:pPr>
            <a:r>
              <a:rPr lang="en-US" sz="1800" b="1" dirty="0">
                <a:solidFill>
                  <a:schemeClr val="accent5">
                    <a:lumMod val="75000"/>
                  </a:schemeClr>
                </a:solidFill>
              </a:rPr>
              <a:t>Katyayini Patil                       01FE22BEC042</a:t>
            </a:r>
          </a:p>
        </p:txBody>
      </p:sp>
    </p:spTree>
    <p:extLst>
      <p:ext uri="{BB962C8B-B14F-4D97-AF65-F5344CB8AC3E}">
        <p14:creationId xmlns:p14="http://schemas.microsoft.com/office/powerpoint/2010/main" val="584719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7E70-F235-4335-AFA6-29A5F7FED77C}"/>
              </a:ext>
            </a:extLst>
          </p:cNvPr>
          <p:cNvSpPr>
            <a:spLocks noGrp="1"/>
          </p:cNvSpPr>
          <p:nvPr>
            <p:ph type="title"/>
          </p:nvPr>
        </p:nvSpPr>
        <p:spPr>
          <a:xfrm>
            <a:off x="838200" y="606788"/>
            <a:ext cx="10515600" cy="1325563"/>
          </a:xfrm>
        </p:spPr>
        <p:txBody>
          <a:bodyPr>
            <a:normAutofit/>
          </a:bodyPr>
          <a:lstStyle/>
          <a:p>
            <a:r>
              <a:rPr lang="en-IN" sz="4000" b="1" u="sng" dirty="0"/>
              <a:t>7447 IC Specifications</a:t>
            </a:r>
            <a:endParaRPr lang="en-US" sz="4000" b="1" u="sng" dirty="0"/>
          </a:p>
        </p:txBody>
      </p:sp>
      <p:sp>
        <p:nvSpPr>
          <p:cNvPr id="5" name="Slide Number Placeholder 4">
            <a:extLst>
              <a:ext uri="{FF2B5EF4-FFF2-40B4-BE49-F238E27FC236}">
                <a16:creationId xmlns:a16="http://schemas.microsoft.com/office/drawing/2014/main" id="{669C3755-926B-48EF-ADAE-B58F30E0BDFC}"/>
              </a:ext>
            </a:extLst>
          </p:cNvPr>
          <p:cNvSpPr>
            <a:spLocks noGrp="1"/>
          </p:cNvSpPr>
          <p:nvPr>
            <p:ph type="sldNum" sz="quarter" idx="12"/>
          </p:nvPr>
        </p:nvSpPr>
        <p:spPr/>
        <p:txBody>
          <a:bodyPr/>
          <a:lstStyle/>
          <a:p>
            <a:fld id="{773627B9-EDF7-43C4-9C41-F1A2ED837413}" type="slidenum">
              <a:rPr lang="en-US" smtClean="0"/>
              <a:t>10</a:t>
            </a:fld>
            <a:endParaRPr lang="en-US" dirty="0"/>
          </a:p>
        </p:txBody>
      </p:sp>
      <p:sp>
        <p:nvSpPr>
          <p:cNvPr id="7" name="Content Placeholder 6">
            <a:extLst>
              <a:ext uri="{FF2B5EF4-FFF2-40B4-BE49-F238E27FC236}">
                <a16:creationId xmlns:a16="http://schemas.microsoft.com/office/drawing/2014/main" id="{7D3B404D-4ACC-E85D-0634-A7809EE1C172}"/>
              </a:ext>
            </a:extLst>
          </p:cNvPr>
          <p:cNvSpPr>
            <a:spLocks noGrp="1"/>
          </p:cNvSpPr>
          <p:nvPr>
            <p:ph idx="1"/>
          </p:nvPr>
        </p:nvSpPr>
        <p:spPr>
          <a:xfrm>
            <a:off x="838200" y="1690688"/>
            <a:ext cx="10515600" cy="4351338"/>
          </a:xfrm>
        </p:spPr>
        <p:txBody>
          <a:bodyPr/>
          <a:lstStyle/>
          <a:p>
            <a:r>
              <a:rPr lang="en-US" dirty="0"/>
              <a:t>What is the function of IC 7474? </a:t>
            </a:r>
          </a:p>
          <a:p>
            <a:pPr marL="0" indent="0">
              <a:buNone/>
            </a:pPr>
            <a:r>
              <a:rPr lang="en-US" sz="2400" dirty="0"/>
              <a:t>The 7474 is an edge-triggered device. The Q output will change only on the edge of the input trigger pulse. The small triangle on the clock (Cp) input of the symbol indicates that the device is positive edge-triggered. The D and the clock inputs are synchronous inputs</a:t>
            </a:r>
            <a:r>
              <a:rPr lang="en-US" dirty="0"/>
              <a:t>.</a:t>
            </a:r>
          </a:p>
          <a:p>
            <a:pPr marL="0" indent="0">
              <a:buNone/>
            </a:pPr>
            <a:endParaRPr lang="en-IN" dirty="0"/>
          </a:p>
        </p:txBody>
      </p:sp>
      <p:pic>
        <p:nvPicPr>
          <p:cNvPr id="9" name="Picture 8">
            <a:extLst>
              <a:ext uri="{FF2B5EF4-FFF2-40B4-BE49-F238E27FC236}">
                <a16:creationId xmlns:a16="http://schemas.microsoft.com/office/drawing/2014/main" id="{497B713A-2836-0A69-DC2E-B8648101A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338" y="3362627"/>
            <a:ext cx="3331030" cy="2484071"/>
          </a:xfrm>
          <a:prstGeom prst="rect">
            <a:avLst/>
          </a:prstGeom>
        </p:spPr>
      </p:pic>
    </p:spTree>
    <p:extLst>
      <p:ext uri="{BB962C8B-B14F-4D97-AF65-F5344CB8AC3E}">
        <p14:creationId xmlns:p14="http://schemas.microsoft.com/office/powerpoint/2010/main" val="479768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7E70-F235-4335-AFA6-29A5F7FED77C}"/>
              </a:ext>
            </a:extLst>
          </p:cNvPr>
          <p:cNvSpPr>
            <a:spLocks noGrp="1"/>
          </p:cNvSpPr>
          <p:nvPr>
            <p:ph type="title"/>
          </p:nvPr>
        </p:nvSpPr>
        <p:spPr>
          <a:xfrm>
            <a:off x="746760" y="580662"/>
            <a:ext cx="10515600" cy="1325563"/>
          </a:xfrm>
        </p:spPr>
        <p:txBody>
          <a:bodyPr>
            <a:normAutofit/>
          </a:bodyPr>
          <a:lstStyle/>
          <a:p>
            <a:r>
              <a:rPr lang="en-IN" sz="4000" b="1" u="sng" dirty="0"/>
              <a:t>74LS90 IC SPECIFICATION</a:t>
            </a:r>
            <a:endParaRPr lang="en-US" sz="4000" b="1" u="sng" dirty="0"/>
          </a:p>
        </p:txBody>
      </p:sp>
      <p:sp>
        <p:nvSpPr>
          <p:cNvPr id="5" name="Slide Number Placeholder 4">
            <a:extLst>
              <a:ext uri="{FF2B5EF4-FFF2-40B4-BE49-F238E27FC236}">
                <a16:creationId xmlns:a16="http://schemas.microsoft.com/office/drawing/2014/main" id="{669C3755-926B-48EF-ADAE-B58F30E0BDFC}"/>
              </a:ext>
            </a:extLst>
          </p:cNvPr>
          <p:cNvSpPr>
            <a:spLocks noGrp="1"/>
          </p:cNvSpPr>
          <p:nvPr>
            <p:ph type="sldNum" sz="quarter" idx="12"/>
          </p:nvPr>
        </p:nvSpPr>
        <p:spPr/>
        <p:txBody>
          <a:bodyPr/>
          <a:lstStyle/>
          <a:p>
            <a:fld id="{773627B9-EDF7-43C4-9C41-F1A2ED837413}" type="slidenum">
              <a:rPr lang="en-US" smtClean="0"/>
              <a:t>11</a:t>
            </a:fld>
            <a:endParaRPr lang="en-US" dirty="0"/>
          </a:p>
        </p:txBody>
      </p:sp>
      <p:sp>
        <p:nvSpPr>
          <p:cNvPr id="10" name="TextBox 9">
            <a:extLst>
              <a:ext uri="{FF2B5EF4-FFF2-40B4-BE49-F238E27FC236}">
                <a16:creationId xmlns:a16="http://schemas.microsoft.com/office/drawing/2014/main" id="{FDBAE548-F9A5-06C1-A9F2-E6646DEA9FF7}"/>
              </a:ext>
            </a:extLst>
          </p:cNvPr>
          <p:cNvSpPr txBox="1"/>
          <p:nvPr/>
        </p:nvSpPr>
        <p:spPr>
          <a:xfrm>
            <a:off x="634482" y="1690688"/>
            <a:ext cx="8511850" cy="2246769"/>
          </a:xfrm>
          <a:prstGeom prst="rect">
            <a:avLst/>
          </a:prstGeom>
          <a:noFill/>
        </p:spPr>
        <p:txBody>
          <a:bodyPr wrap="square">
            <a:spAutoFit/>
          </a:bodyPr>
          <a:lstStyle/>
          <a:p>
            <a:r>
              <a:rPr lang="en-US" sz="2800" dirty="0"/>
              <a:t>IC 7490 can count the binary numbers from 0000 to 1001. After 1001 it gets reset and again starts counting. As the IC 7490 gets reset after counting ten numbers, it is called MOD-10 Decade Counter</a:t>
            </a:r>
          </a:p>
          <a:p>
            <a:endParaRPr lang="en-IN" sz="2800" dirty="0"/>
          </a:p>
        </p:txBody>
      </p:sp>
      <p:pic>
        <p:nvPicPr>
          <p:cNvPr id="12" name="Picture 11">
            <a:extLst>
              <a:ext uri="{FF2B5EF4-FFF2-40B4-BE49-F238E27FC236}">
                <a16:creationId xmlns:a16="http://schemas.microsoft.com/office/drawing/2014/main" id="{506A8012-2057-380B-1365-9BFDA29F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898" y="3191070"/>
            <a:ext cx="2539980" cy="2834246"/>
          </a:xfrm>
          <a:prstGeom prst="rect">
            <a:avLst/>
          </a:prstGeom>
        </p:spPr>
      </p:pic>
    </p:spTree>
    <p:extLst>
      <p:ext uri="{BB962C8B-B14F-4D97-AF65-F5344CB8AC3E}">
        <p14:creationId xmlns:p14="http://schemas.microsoft.com/office/powerpoint/2010/main" val="1509560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57B7-9012-457E-AD08-B3AB01566927}"/>
              </a:ext>
            </a:extLst>
          </p:cNvPr>
          <p:cNvSpPr>
            <a:spLocks noGrp="1"/>
          </p:cNvSpPr>
          <p:nvPr>
            <p:ph type="title"/>
          </p:nvPr>
        </p:nvSpPr>
        <p:spPr>
          <a:xfrm>
            <a:off x="792480" y="626382"/>
            <a:ext cx="10515600" cy="1325563"/>
          </a:xfrm>
        </p:spPr>
        <p:txBody>
          <a:bodyPr>
            <a:normAutofit/>
          </a:bodyPr>
          <a:lstStyle/>
          <a:p>
            <a:r>
              <a:rPr lang="en-IN" sz="4000" b="1" u="sng" dirty="0"/>
              <a:t>7 SEGMENT DISPLAY SPECIFICATIONS:</a:t>
            </a:r>
            <a:endParaRPr lang="en-US" sz="4000" b="1" u="sng" dirty="0"/>
          </a:p>
        </p:txBody>
      </p:sp>
      <p:sp>
        <p:nvSpPr>
          <p:cNvPr id="3" name="Content Placeholder 2">
            <a:extLst>
              <a:ext uri="{FF2B5EF4-FFF2-40B4-BE49-F238E27FC236}">
                <a16:creationId xmlns:a16="http://schemas.microsoft.com/office/drawing/2014/main" id="{82B82993-B1D6-4006-A5FD-F5B6A3DCD49C}"/>
              </a:ext>
            </a:extLst>
          </p:cNvPr>
          <p:cNvSpPr>
            <a:spLocks noGrp="1"/>
          </p:cNvSpPr>
          <p:nvPr>
            <p:ph idx="1"/>
          </p:nvPr>
        </p:nvSpPr>
        <p:spPr/>
        <p:txBody>
          <a:bodyPr/>
          <a:lstStyle/>
          <a:p>
            <a:r>
              <a:rPr lang="en-US" dirty="0"/>
              <a:t>Available in two modes Common Cathode (CC) and Common Anode (CA) .</a:t>
            </a:r>
          </a:p>
          <a:p>
            <a:pPr marL="0" indent="0">
              <a:buNone/>
            </a:pPr>
            <a:r>
              <a:rPr lang="en-US" dirty="0"/>
              <a:t>• Available in many different sizes like 9.14mm,14.20mm,20.40mm,38.10mm,57.0mm and 100mm (Commonly used/available size is 14.20mm) .</a:t>
            </a:r>
          </a:p>
          <a:p>
            <a:pPr marL="0" indent="0">
              <a:buNone/>
            </a:pPr>
            <a:r>
              <a:rPr lang="en-US" dirty="0"/>
              <a:t>• Available colors: White, Blue, Red, Yellow and Green (Res is commonly used) .</a:t>
            </a:r>
          </a:p>
          <a:p>
            <a:pPr marL="0" indent="0">
              <a:buNone/>
            </a:pPr>
            <a:r>
              <a:rPr lang="en-US" dirty="0"/>
              <a:t>• Low current operation.</a:t>
            </a:r>
          </a:p>
        </p:txBody>
      </p:sp>
      <p:sp>
        <p:nvSpPr>
          <p:cNvPr id="5" name="Slide Number Placeholder 4">
            <a:extLst>
              <a:ext uri="{FF2B5EF4-FFF2-40B4-BE49-F238E27FC236}">
                <a16:creationId xmlns:a16="http://schemas.microsoft.com/office/drawing/2014/main" id="{112C170F-9604-4735-AE59-569F8EE60CD0}"/>
              </a:ext>
            </a:extLst>
          </p:cNvPr>
          <p:cNvSpPr>
            <a:spLocks noGrp="1"/>
          </p:cNvSpPr>
          <p:nvPr>
            <p:ph type="sldNum" sz="quarter" idx="12"/>
          </p:nvPr>
        </p:nvSpPr>
        <p:spPr/>
        <p:txBody>
          <a:bodyPr/>
          <a:lstStyle/>
          <a:p>
            <a:fld id="{773627B9-EDF7-43C4-9C41-F1A2ED837413}" type="slidenum">
              <a:rPr lang="en-US" smtClean="0"/>
              <a:t>12</a:t>
            </a:fld>
            <a:endParaRPr lang="en-US" dirty="0"/>
          </a:p>
        </p:txBody>
      </p:sp>
    </p:spTree>
    <p:extLst>
      <p:ext uri="{BB962C8B-B14F-4D97-AF65-F5344CB8AC3E}">
        <p14:creationId xmlns:p14="http://schemas.microsoft.com/office/powerpoint/2010/main" val="1613959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8932-C264-45D9-7676-583B4E549D99}"/>
              </a:ext>
            </a:extLst>
          </p:cNvPr>
          <p:cNvSpPr>
            <a:spLocks noGrp="1"/>
          </p:cNvSpPr>
          <p:nvPr>
            <p:ph type="ctrTitle"/>
          </p:nvPr>
        </p:nvSpPr>
        <p:spPr>
          <a:xfrm>
            <a:off x="1035278" y="964785"/>
            <a:ext cx="5766116" cy="785424"/>
          </a:xfrm>
        </p:spPr>
        <p:txBody>
          <a:bodyPr>
            <a:normAutofit/>
          </a:bodyPr>
          <a:lstStyle/>
          <a:p>
            <a:r>
              <a:rPr lang="en-IN" sz="4000" b="1" u="sng" dirty="0"/>
              <a:t>LEARNING OUTCOME</a:t>
            </a:r>
          </a:p>
        </p:txBody>
      </p:sp>
      <p:sp>
        <p:nvSpPr>
          <p:cNvPr id="3" name="Subtitle 2">
            <a:extLst>
              <a:ext uri="{FF2B5EF4-FFF2-40B4-BE49-F238E27FC236}">
                <a16:creationId xmlns:a16="http://schemas.microsoft.com/office/drawing/2014/main" id="{60D22231-AD84-6BA2-3B37-25D4F59A9F02}"/>
              </a:ext>
            </a:extLst>
          </p:cNvPr>
          <p:cNvSpPr>
            <a:spLocks noGrp="1"/>
          </p:cNvSpPr>
          <p:nvPr>
            <p:ph type="subTitle" idx="1"/>
          </p:nvPr>
        </p:nvSpPr>
        <p:spPr>
          <a:xfrm>
            <a:off x="1380308" y="2160037"/>
            <a:ext cx="9144000" cy="4245428"/>
          </a:xfrm>
        </p:spPr>
        <p:txBody>
          <a:bodyPr>
            <a:normAutofit/>
          </a:bodyPr>
          <a:lstStyle/>
          <a:p>
            <a:pPr algn="l"/>
            <a:r>
              <a:rPr lang="en-US" sz="2800" i="0" dirty="0">
                <a:effectLst/>
                <a:latin typeface="Söhne"/>
              </a:rPr>
              <a:t>1. Practical Application of Digital Circuit Design</a:t>
            </a:r>
          </a:p>
          <a:p>
            <a:pPr algn="l"/>
            <a:r>
              <a:rPr lang="en-US" sz="2800" i="0" dirty="0">
                <a:effectLst/>
                <a:latin typeface="Söhne"/>
              </a:rPr>
              <a:t>2. Team Collaboration and Communication Skills</a:t>
            </a:r>
            <a:endParaRPr lang="en-US" sz="2800" dirty="0">
              <a:latin typeface="Söhne"/>
            </a:endParaRPr>
          </a:p>
          <a:p>
            <a:pPr algn="l"/>
            <a:r>
              <a:rPr lang="en-IN" sz="2800" dirty="0">
                <a:latin typeface="Söhne"/>
              </a:rPr>
              <a:t>3. </a:t>
            </a:r>
            <a:r>
              <a:rPr lang="en-IN" sz="2800" i="0" dirty="0">
                <a:effectLst/>
                <a:latin typeface="Söhne"/>
              </a:rPr>
              <a:t>Problem-Solving and Troubleshooting Skills</a:t>
            </a:r>
            <a:endParaRPr lang="en-US" sz="2800" i="0" dirty="0">
              <a:effectLst/>
              <a:latin typeface="Söhne"/>
            </a:endParaRPr>
          </a:p>
          <a:p>
            <a:pPr algn="l"/>
            <a:r>
              <a:rPr lang="en-IN" sz="2800" i="0" dirty="0">
                <a:effectLst/>
                <a:latin typeface="Söhne"/>
              </a:rPr>
              <a:t>4. Integration of Theoretical Knowledge</a:t>
            </a:r>
            <a:endParaRPr lang="en-US" sz="2800" dirty="0">
              <a:latin typeface="Söhne"/>
            </a:endParaRPr>
          </a:p>
          <a:p>
            <a:pPr algn="l"/>
            <a:r>
              <a:rPr lang="en-IN" sz="2800" i="0" dirty="0">
                <a:effectLst/>
                <a:latin typeface="Söhne"/>
              </a:rPr>
              <a:t>5. Documentation and Presentation Skills</a:t>
            </a:r>
            <a:endParaRPr lang="en-IN" sz="2800" dirty="0"/>
          </a:p>
        </p:txBody>
      </p:sp>
    </p:spTree>
    <p:extLst>
      <p:ext uri="{BB962C8B-B14F-4D97-AF65-F5344CB8AC3E}">
        <p14:creationId xmlns:p14="http://schemas.microsoft.com/office/powerpoint/2010/main" val="4136720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NG, Vector, PSD, and Clipart With Transparent Background for  Free Download | Pngtree">
            <a:extLst>
              <a:ext uri="{FF2B5EF4-FFF2-40B4-BE49-F238E27FC236}">
                <a16:creationId xmlns:a16="http://schemas.microsoft.com/office/drawing/2014/main" id="{2AA9AEBD-D9C1-740E-4CE7-14B06DAD9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518" y="1298511"/>
            <a:ext cx="3911179" cy="391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19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4D60-8E65-4DF7-8B14-024D7EB8F26E}"/>
              </a:ext>
            </a:extLst>
          </p:cNvPr>
          <p:cNvSpPr>
            <a:spLocks noGrp="1"/>
          </p:cNvSpPr>
          <p:nvPr>
            <p:ph type="title"/>
          </p:nvPr>
        </p:nvSpPr>
        <p:spPr>
          <a:xfrm>
            <a:off x="838200" y="1014140"/>
            <a:ext cx="10515600" cy="1325563"/>
          </a:xfrm>
        </p:spPr>
        <p:txBody>
          <a:bodyPr/>
          <a:lstStyle/>
          <a:p>
            <a:r>
              <a:rPr lang="en-US" sz="4000" b="1" u="sng" dirty="0"/>
              <a:t>Problem statement </a:t>
            </a:r>
            <a:r>
              <a:rPr lang="en-US" dirty="0"/>
              <a:t>:</a:t>
            </a:r>
          </a:p>
        </p:txBody>
      </p:sp>
      <p:sp>
        <p:nvSpPr>
          <p:cNvPr id="3" name="Content Placeholder 2">
            <a:extLst>
              <a:ext uri="{FF2B5EF4-FFF2-40B4-BE49-F238E27FC236}">
                <a16:creationId xmlns:a16="http://schemas.microsoft.com/office/drawing/2014/main" id="{CDA5AF28-ECB3-47FB-BB86-804259E6317A}"/>
              </a:ext>
            </a:extLst>
          </p:cNvPr>
          <p:cNvSpPr>
            <a:spLocks noGrp="1"/>
          </p:cNvSpPr>
          <p:nvPr>
            <p:ph idx="1"/>
          </p:nvPr>
        </p:nvSpPr>
        <p:spPr>
          <a:xfrm>
            <a:off x="838200" y="2387328"/>
            <a:ext cx="10239103" cy="1511935"/>
          </a:xfrm>
        </p:spPr>
        <p:txBody>
          <a:bodyPr/>
          <a:lstStyle/>
          <a:p>
            <a:pPr marL="0" indent="0">
              <a:buNone/>
            </a:pPr>
            <a:r>
              <a:rPr lang="en-US" dirty="0"/>
              <a:t>Design and implement a digital system using suitable logic for scoreboard monitoring system for the Basketball game</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C9E1F6D3-63A9-4815-9726-D4CEDFE114B8}"/>
              </a:ext>
            </a:extLst>
          </p:cNvPr>
          <p:cNvSpPr>
            <a:spLocks noGrp="1"/>
          </p:cNvSpPr>
          <p:nvPr>
            <p:ph type="sldNum" sz="quarter" idx="12"/>
          </p:nvPr>
        </p:nvSpPr>
        <p:spPr/>
        <p:txBody>
          <a:bodyPr/>
          <a:lstStyle/>
          <a:p>
            <a:fld id="{773627B9-EDF7-43C4-9C41-F1A2ED837413}" type="slidenum">
              <a:rPr lang="en-US" smtClean="0"/>
              <a:t>2</a:t>
            </a:fld>
            <a:endParaRPr lang="en-US" dirty="0"/>
          </a:p>
        </p:txBody>
      </p:sp>
    </p:spTree>
    <p:extLst>
      <p:ext uri="{BB962C8B-B14F-4D97-AF65-F5344CB8AC3E}">
        <p14:creationId xmlns:p14="http://schemas.microsoft.com/office/powerpoint/2010/main" val="3345826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71B8-C203-4376-9431-CBF2ED26A627}"/>
              </a:ext>
            </a:extLst>
          </p:cNvPr>
          <p:cNvSpPr>
            <a:spLocks noGrp="1"/>
          </p:cNvSpPr>
          <p:nvPr>
            <p:ph type="title"/>
          </p:nvPr>
        </p:nvSpPr>
        <p:spPr>
          <a:xfrm>
            <a:off x="838200" y="681037"/>
            <a:ext cx="10515600" cy="1325563"/>
          </a:xfrm>
        </p:spPr>
        <p:txBody>
          <a:bodyPr>
            <a:normAutofit/>
          </a:bodyPr>
          <a:lstStyle/>
          <a:p>
            <a:r>
              <a:rPr lang="en-US" sz="4000" b="1" u="sng" dirty="0"/>
              <a:t>SPECIFICATIONS :</a:t>
            </a:r>
          </a:p>
        </p:txBody>
      </p:sp>
      <p:sp>
        <p:nvSpPr>
          <p:cNvPr id="3" name="Content Placeholder 2">
            <a:extLst>
              <a:ext uri="{FF2B5EF4-FFF2-40B4-BE49-F238E27FC236}">
                <a16:creationId xmlns:a16="http://schemas.microsoft.com/office/drawing/2014/main" id="{46FACCFE-1EB1-4691-8B3E-FE0FA1E2C353}"/>
              </a:ext>
            </a:extLst>
          </p:cNvPr>
          <p:cNvSpPr>
            <a:spLocks noGrp="1"/>
          </p:cNvSpPr>
          <p:nvPr>
            <p:ph idx="1"/>
          </p:nvPr>
        </p:nvSpPr>
        <p:spPr>
          <a:xfrm>
            <a:off x="838200" y="2005806"/>
            <a:ext cx="10515600" cy="4351338"/>
          </a:xfrm>
        </p:spPr>
        <p:txBody>
          <a:bodyPr/>
          <a:lstStyle/>
          <a:p>
            <a:pPr marL="0" indent="0">
              <a:buNone/>
            </a:pPr>
            <a:r>
              <a:rPr lang="en-US" sz="3200" dirty="0"/>
              <a:t>A] Touch/Switch based input :Switch </a:t>
            </a:r>
          </a:p>
          <a:p>
            <a:pPr marL="0" indent="0">
              <a:buNone/>
            </a:pPr>
            <a:r>
              <a:rPr lang="en-US" sz="3200" dirty="0"/>
              <a:t>B] Option for type of game :Basket ball </a:t>
            </a:r>
          </a:p>
          <a:p>
            <a:pPr marL="0" indent="0">
              <a:buNone/>
            </a:pPr>
            <a:r>
              <a:rPr lang="en-US" sz="3200" dirty="0"/>
              <a:t>C] Digital Display :Common Anode 7 segment display.</a:t>
            </a:r>
            <a:endParaRPr lang="en-US" sz="4400" dirty="0"/>
          </a:p>
        </p:txBody>
      </p:sp>
      <p:sp>
        <p:nvSpPr>
          <p:cNvPr id="5" name="Slide Number Placeholder 4">
            <a:extLst>
              <a:ext uri="{FF2B5EF4-FFF2-40B4-BE49-F238E27FC236}">
                <a16:creationId xmlns:a16="http://schemas.microsoft.com/office/drawing/2014/main" id="{235CBCDE-60B8-41B1-8EFD-1FABEC1D7502}"/>
              </a:ext>
            </a:extLst>
          </p:cNvPr>
          <p:cNvSpPr>
            <a:spLocks noGrp="1"/>
          </p:cNvSpPr>
          <p:nvPr>
            <p:ph type="sldNum" sz="quarter" idx="12"/>
          </p:nvPr>
        </p:nvSpPr>
        <p:spPr/>
        <p:txBody>
          <a:bodyPr/>
          <a:lstStyle/>
          <a:p>
            <a:fld id="{773627B9-EDF7-43C4-9C41-F1A2ED837413}" type="slidenum">
              <a:rPr lang="en-US" smtClean="0"/>
              <a:t>3</a:t>
            </a:fld>
            <a:endParaRPr lang="en-US" dirty="0"/>
          </a:p>
        </p:txBody>
      </p:sp>
    </p:spTree>
    <p:extLst>
      <p:ext uri="{BB962C8B-B14F-4D97-AF65-F5344CB8AC3E}">
        <p14:creationId xmlns:p14="http://schemas.microsoft.com/office/powerpoint/2010/main" val="2410317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816F-0B18-49A9-8E70-32F9B79DF842}"/>
              </a:ext>
            </a:extLst>
          </p:cNvPr>
          <p:cNvSpPr>
            <a:spLocks noGrp="1"/>
          </p:cNvSpPr>
          <p:nvPr>
            <p:ph type="title"/>
          </p:nvPr>
        </p:nvSpPr>
        <p:spPr>
          <a:xfrm>
            <a:off x="838200" y="365125"/>
            <a:ext cx="10515600" cy="922499"/>
          </a:xfrm>
        </p:spPr>
        <p:txBody>
          <a:bodyPr>
            <a:normAutofit fontScale="90000"/>
          </a:bodyPr>
          <a:lstStyle/>
          <a:p>
            <a:pPr algn="ctr"/>
            <a:br>
              <a:rPr lang="en-US" dirty="0"/>
            </a:br>
            <a:endParaRPr lang="en-US" dirty="0"/>
          </a:p>
        </p:txBody>
      </p:sp>
      <p:sp>
        <p:nvSpPr>
          <p:cNvPr id="3" name="Content Placeholder 2">
            <a:extLst>
              <a:ext uri="{FF2B5EF4-FFF2-40B4-BE49-F238E27FC236}">
                <a16:creationId xmlns:a16="http://schemas.microsoft.com/office/drawing/2014/main" id="{526EA14C-128E-4A4D-AC0E-4AA35FF20B77}"/>
              </a:ext>
            </a:extLst>
          </p:cNvPr>
          <p:cNvSpPr>
            <a:spLocks noGrp="1"/>
          </p:cNvSpPr>
          <p:nvPr>
            <p:ph idx="1"/>
          </p:nvPr>
        </p:nvSpPr>
        <p:spPr>
          <a:xfrm>
            <a:off x="753359" y="993105"/>
            <a:ext cx="10515600" cy="5457519"/>
          </a:xfrm>
          <a:ln>
            <a:solidFill>
              <a:schemeClr val="bg2"/>
            </a:solidFill>
          </a:ln>
        </p:spPr>
        <p:txBody>
          <a:bodyPr/>
          <a:lstStyle/>
          <a:p>
            <a:pPr marL="0" indent="0">
              <a:buNone/>
            </a:pPr>
            <a:r>
              <a:rPr lang="en-US" dirty="0"/>
              <a:t>                                              </a:t>
            </a:r>
          </a:p>
        </p:txBody>
      </p:sp>
      <p:sp>
        <p:nvSpPr>
          <p:cNvPr id="12" name="TextBox 11">
            <a:extLst>
              <a:ext uri="{FF2B5EF4-FFF2-40B4-BE49-F238E27FC236}">
                <a16:creationId xmlns:a16="http://schemas.microsoft.com/office/drawing/2014/main" id="{55CF7217-3E7D-4808-3E1E-0C27C9FB46AE}"/>
              </a:ext>
            </a:extLst>
          </p:cNvPr>
          <p:cNvSpPr txBox="1"/>
          <p:nvPr/>
        </p:nvSpPr>
        <p:spPr>
          <a:xfrm>
            <a:off x="865502" y="873027"/>
            <a:ext cx="6097554" cy="707886"/>
          </a:xfrm>
          <a:prstGeom prst="rect">
            <a:avLst/>
          </a:prstGeom>
          <a:noFill/>
        </p:spPr>
        <p:txBody>
          <a:bodyPr wrap="square">
            <a:spAutoFit/>
          </a:bodyPr>
          <a:lstStyle/>
          <a:p>
            <a:r>
              <a:rPr lang="en-IN" sz="4000" u="sng" dirty="0"/>
              <a:t>TRUTH TABLE:</a:t>
            </a:r>
          </a:p>
        </p:txBody>
      </p:sp>
      <p:pic>
        <p:nvPicPr>
          <p:cNvPr id="16" name="Picture 15">
            <a:extLst>
              <a:ext uri="{FF2B5EF4-FFF2-40B4-BE49-F238E27FC236}">
                <a16:creationId xmlns:a16="http://schemas.microsoft.com/office/drawing/2014/main" id="{08E627EA-298F-45E7-55A7-C8B22E814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01" y="1700991"/>
            <a:ext cx="4702748" cy="4404907"/>
          </a:xfrm>
          <a:prstGeom prst="rect">
            <a:avLst/>
          </a:prstGeom>
        </p:spPr>
      </p:pic>
    </p:spTree>
    <p:extLst>
      <p:ext uri="{BB962C8B-B14F-4D97-AF65-F5344CB8AC3E}">
        <p14:creationId xmlns:p14="http://schemas.microsoft.com/office/powerpoint/2010/main" val="2795924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B0EF-EB08-448A-B664-A2C76F4BC2AD}"/>
              </a:ext>
            </a:extLst>
          </p:cNvPr>
          <p:cNvSpPr>
            <a:spLocks noGrp="1"/>
          </p:cNvSpPr>
          <p:nvPr>
            <p:ph type="title"/>
          </p:nvPr>
        </p:nvSpPr>
        <p:spPr>
          <a:xfrm>
            <a:off x="838200" y="1070813"/>
            <a:ext cx="10515600" cy="836580"/>
          </a:xfrm>
        </p:spPr>
        <p:txBody>
          <a:bodyPr>
            <a:normAutofit fontScale="90000"/>
          </a:bodyPr>
          <a:lstStyle/>
          <a:p>
            <a:r>
              <a:rPr lang="en-IN" sz="4000" b="1" u="sng" dirty="0"/>
              <a:t>TIMING DIAGRAM</a:t>
            </a:r>
            <a:r>
              <a:rPr lang="en-IN" dirty="0"/>
              <a:t>:</a:t>
            </a:r>
            <a:br>
              <a:rPr lang="en-US" dirty="0"/>
            </a:br>
            <a:endParaRPr lang="en-US" dirty="0"/>
          </a:p>
        </p:txBody>
      </p:sp>
      <p:sp>
        <p:nvSpPr>
          <p:cNvPr id="5" name="Slide Number Placeholder 4">
            <a:extLst>
              <a:ext uri="{FF2B5EF4-FFF2-40B4-BE49-F238E27FC236}">
                <a16:creationId xmlns:a16="http://schemas.microsoft.com/office/drawing/2014/main" id="{E2F7CD12-2753-46DA-B873-957B5148C161}"/>
              </a:ext>
            </a:extLst>
          </p:cNvPr>
          <p:cNvSpPr>
            <a:spLocks noGrp="1"/>
          </p:cNvSpPr>
          <p:nvPr>
            <p:ph type="sldNum" sz="quarter" idx="12"/>
          </p:nvPr>
        </p:nvSpPr>
        <p:spPr/>
        <p:txBody>
          <a:bodyPr/>
          <a:lstStyle/>
          <a:p>
            <a:fld id="{773627B9-EDF7-43C4-9C41-F1A2ED837413}" type="slidenum">
              <a:rPr lang="en-US" smtClean="0"/>
              <a:t>5</a:t>
            </a:fld>
            <a:endParaRPr lang="en-US" dirty="0"/>
          </a:p>
        </p:txBody>
      </p:sp>
      <p:pic>
        <p:nvPicPr>
          <p:cNvPr id="8" name="Content Placeholder 7">
            <a:extLst>
              <a:ext uri="{FF2B5EF4-FFF2-40B4-BE49-F238E27FC236}">
                <a16:creationId xmlns:a16="http://schemas.microsoft.com/office/drawing/2014/main" id="{0AE1702C-E16A-9303-A8BF-5BAD22731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711292" y="431499"/>
            <a:ext cx="4049486" cy="6564166"/>
          </a:xfrm>
        </p:spPr>
      </p:pic>
    </p:spTree>
    <p:extLst>
      <p:ext uri="{BB962C8B-B14F-4D97-AF65-F5344CB8AC3E}">
        <p14:creationId xmlns:p14="http://schemas.microsoft.com/office/powerpoint/2010/main" val="21451048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8604-EC9B-488D-AA20-58804CD0C5E0}"/>
              </a:ext>
            </a:extLst>
          </p:cNvPr>
          <p:cNvSpPr>
            <a:spLocks noGrp="1"/>
          </p:cNvSpPr>
          <p:nvPr>
            <p:ph type="title"/>
          </p:nvPr>
        </p:nvSpPr>
        <p:spPr>
          <a:xfrm>
            <a:off x="838199" y="554536"/>
            <a:ext cx="10515600" cy="1325563"/>
          </a:xfrm>
        </p:spPr>
        <p:txBody>
          <a:bodyPr>
            <a:normAutofit/>
          </a:bodyPr>
          <a:lstStyle/>
          <a:p>
            <a:r>
              <a:rPr lang="en-IN" sz="4000" b="1" u="sng" dirty="0"/>
              <a:t>LOGIC DIAGRAM :</a:t>
            </a:r>
            <a:endParaRPr lang="en-US" sz="4000" b="1" u="sng" dirty="0"/>
          </a:p>
        </p:txBody>
      </p:sp>
      <p:sp>
        <p:nvSpPr>
          <p:cNvPr id="5" name="Slide Number Placeholder 4">
            <a:extLst>
              <a:ext uri="{FF2B5EF4-FFF2-40B4-BE49-F238E27FC236}">
                <a16:creationId xmlns:a16="http://schemas.microsoft.com/office/drawing/2014/main" id="{B90BCABE-418D-4B5F-8F58-29EF83068428}"/>
              </a:ext>
            </a:extLst>
          </p:cNvPr>
          <p:cNvSpPr>
            <a:spLocks noGrp="1"/>
          </p:cNvSpPr>
          <p:nvPr>
            <p:ph type="sldNum" sz="quarter" idx="12"/>
          </p:nvPr>
        </p:nvSpPr>
        <p:spPr/>
        <p:txBody>
          <a:bodyPr/>
          <a:lstStyle/>
          <a:p>
            <a:fld id="{773627B9-EDF7-43C4-9C41-F1A2ED837413}" type="slidenum">
              <a:rPr lang="en-US" smtClean="0"/>
              <a:t>6</a:t>
            </a:fld>
            <a:endParaRPr lang="en-US" dirty="0"/>
          </a:p>
        </p:txBody>
      </p:sp>
      <p:pic>
        <p:nvPicPr>
          <p:cNvPr id="4" name="Picture 3">
            <a:extLst>
              <a:ext uri="{FF2B5EF4-FFF2-40B4-BE49-F238E27FC236}">
                <a16:creationId xmlns:a16="http://schemas.microsoft.com/office/drawing/2014/main" id="{5FA75949-AD78-C793-DC24-8DCD2BAD9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884249" y="141815"/>
            <a:ext cx="4423501" cy="7521248"/>
          </a:xfrm>
          <a:prstGeom prst="rect">
            <a:avLst/>
          </a:prstGeom>
        </p:spPr>
      </p:pic>
    </p:spTree>
    <p:extLst>
      <p:ext uri="{BB962C8B-B14F-4D97-AF65-F5344CB8AC3E}">
        <p14:creationId xmlns:p14="http://schemas.microsoft.com/office/powerpoint/2010/main" val="313732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C42633F-BD35-E8BE-F37F-E5E02F84A7A3}"/>
              </a:ext>
            </a:extLst>
          </p:cNvPr>
          <p:cNvSpPr>
            <a:spLocks noGrp="1"/>
          </p:cNvSpPr>
          <p:nvPr>
            <p:ph type="title"/>
          </p:nvPr>
        </p:nvSpPr>
        <p:spPr>
          <a:xfrm>
            <a:off x="941016" y="841552"/>
            <a:ext cx="10515600" cy="826677"/>
          </a:xfrm>
        </p:spPr>
        <p:txBody>
          <a:bodyPr>
            <a:normAutofit/>
          </a:bodyPr>
          <a:lstStyle/>
          <a:p>
            <a:r>
              <a:rPr lang="en-IN" sz="4000" b="1" u="sng" dirty="0"/>
              <a:t>SIMULATION RESULTS :</a:t>
            </a:r>
          </a:p>
        </p:txBody>
      </p:sp>
      <p:sp>
        <p:nvSpPr>
          <p:cNvPr id="5" name="Slide Number Placeholder 4">
            <a:extLst>
              <a:ext uri="{FF2B5EF4-FFF2-40B4-BE49-F238E27FC236}">
                <a16:creationId xmlns:a16="http://schemas.microsoft.com/office/drawing/2014/main" id="{D518A39E-AEDA-61D0-05EC-6EEC2B08E5E8}"/>
              </a:ext>
            </a:extLst>
          </p:cNvPr>
          <p:cNvSpPr>
            <a:spLocks noGrp="1"/>
          </p:cNvSpPr>
          <p:nvPr>
            <p:ph type="sldNum" sz="quarter" idx="12"/>
          </p:nvPr>
        </p:nvSpPr>
        <p:spPr/>
        <p:txBody>
          <a:bodyPr/>
          <a:lstStyle/>
          <a:p>
            <a:fld id="{773627B9-EDF7-43C4-9C41-F1A2ED837413}" type="slidenum">
              <a:rPr lang="en-US" smtClean="0"/>
              <a:t>7</a:t>
            </a:fld>
            <a:endParaRPr lang="en-US" dirty="0"/>
          </a:p>
        </p:txBody>
      </p:sp>
      <p:pic>
        <p:nvPicPr>
          <p:cNvPr id="3" name="Picture 2">
            <a:extLst>
              <a:ext uri="{FF2B5EF4-FFF2-40B4-BE49-F238E27FC236}">
                <a16:creationId xmlns:a16="http://schemas.microsoft.com/office/drawing/2014/main" id="{B4345A85-F2D7-3F36-EBAB-27DBBF408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2" y="1746605"/>
            <a:ext cx="7442424" cy="4664767"/>
          </a:xfrm>
          <a:prstGeom prst="rect">
            <a:avLst/>
          </a:prstGeom>
        </p:spPr>
      </p:pic>
    </p:spTree>
    <p:extLst>
      <p:ext uri="{BB962C8B-B14F-4D97-AF65-F5344CB8AC3E}">
        <p14:creationId xmlns:p14="http://schemas.microsoft.com/office/powerpoint/2010/main" val="3132283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470C-A4DA-4D58-8029-B3BBCF0C6C15}"/>
              </a:ext>
            </a:extLst>
          </p:cNvPr>
          <p:cNvSpPr>
            <a:spLocks noGrp="1"/>
          </p:cNvSpPr>
          <p:nvPr>
            <p:ph type="title"/>
          </p:nvPr>
        </p:nvSpPr>
        <p:spPr>
          <a:xfrm>
            <a:off x="763555" y="896037"/>
            <a:ext cx="10515600" cy="1325563"/>
          </a:xfrm>
        </p:spPr>
        <p:txBody>
          <a:bodyPr>
            <a:normAutofit/>
          </a:bodyPr>
          <a:lstStyle/>
          <a:p>
            <a:r>
              <a:rPr lang="en-US" sz="4000" b="1" u="sng" dirty="0"/>
              <a:t>SNAP SHORT OF THE CIRCUIT :</a:t>
            </a:r>
            <a:br>
              <a:rPr lang="en-US" sz="4000" b="1" u="sng" dirty="0"/>
            </a:br>
            <a:endParaRPr lang="en-US" sz="4000" b="1" u="sng" dirty="0"/>
          </a:p>
        </p:txBody>
      </p:sp>
      <p:sp>
        <p:nvSpPr>
          <p:cNvPr id="5" name="Slide Number Placeholder 4">
            <a:extLst>
              <a:ext uri="{FF2B5EF4-FFF2-40B4-BE49-F238E27FC236}">
                <a16:creationId xmlns:a16="http://schemas.microsoft.com/office/drawing/2014/main" id="{09DA6D44-18DD-4AF6-97A9-B759216B0D32}"/>
              </a:ext>
            </a:extLst>
          </p:cNvPr>
          <p:cNvSpPr>
            <a:spLocks noGrp="1"/>
          </p:cNvSpPr>
          <p:nvPr>
            <p:ph type="sldNum" sz="quarter" idx="12"/>
          </p:nvPr>
        </p:nvSpPr>
        <p:spPr/>
        <p:txBody>
          <a:bodyPr/>
          <a:lstStyle/>
          <a:p>
            <a:fld id="{773627B9-EDF7-43C4-9C41-F1A2ED837413}" type="slidenum">
              <a:rPr lang="en-US" smtClean="0"/>
              <a:t>8</a:t>
            </a:fld>
            <a:endParaRPr lang="en-US" dirty="0"/>
          </a:p>
        </p:txBody>
      </p:sp>
      <p:pic>
        <p:nvPicPr>
          <p:cNvPr id="9" name="Content Placeholder 8">
            <a:extLst>
              <a:ext uri="{FF2B5EF4-FFF2-40B4-BE49-F238E27FC236}">
                <a16:creationId xmlns:a16="http://schemas.microsoft.com/office/drawing/2014/main" id="{6FFBE2A8-03A5-717E-0056-B30275AF7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971" y="1825625"/>
            <a:ext cx="6568057" cy="4351338"/>
          </a:xfrm>
        </p:spPr>
      </p:pic>
    </p:spTree>
    <p:extLst>
      <p:ext uri="{BB962C8B-B14F-4D97-AF65-F5344CB8AC3E}">
        <p14:creationId xmlns:p14="http://schemas.microsoft.com/office/powerpoint/2010/main" val="641113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470C-A4DA-4D58-8029-B3BBCF0C6C15}"/>
              </a:ext>
            </a:extLst>
          </p:cNvPr>
          <p:cNvSpPr>
            <a:spLocks noGrp="1"/>
          </p:cNvSpPr>
          <p:nvPr>
            <p:ph type="title"/>
          </p:nvPr>
        </p:nvSpPr>
        <p:spPr>
          <a:xfrm>
            <a:off x="838200" y="648775"/>
            <a:ext cx="10515600" cy="1325563"/>
          </a:xfrm>
        </p:spPr>
        <p:txBody>
          <a:bodyPr>
            <a:normAutofit/>
          </a:bodyPr>
          <a:lstStyle/>
          <a:p>
            <a:r>
              <a:rPr lang="en-IN" sz="4000" b="1" u="sng" dirty="0"/>
              <a:t>THEORY:</a:t>
            </a:r>
            <a:endParaRPr lang="en-US" sz="4000" b="1" u="sng" dirty="0"/>
          </a:p>
        </p:txBody>
      </p:sp>
      <p:sp>
        <p:nvSpPr>
          <p:cNvPr id="5" name="Slide Number Placeholder 4">
            <a:extLst>
              <a:ext uri="{FF2B5EF4-FFF2-40B4-BE49-F238E27FC236}">
                <a16:creationId xmlns:a16="http://schemas.microsoft.com/office/drawing/2014/main" id="{09DA6D44-18DD-4AF6-97A9-B759216B0D32}"/>
              </a:ext>
            </a:extLst>
          </p:cNvPr>
          <p:cNvSpPr>
            <a:spLocks noGrp="1"/>
          </p:cNvSpPr>
          <p:nvPr>
            <p:ph type="sldNum" sz="quarter" idx="12"/>
          </p:nvPr>
        </p:nvSpPr>
        <p:spPr/>
        <p:txBody>
          <a:bodyPr/>
          <a:lstStyle/>
          <a:p>
            <a:fld id="{773627B9-EDF7-43C4-9C41-F1A2ED837413}" type="slidenum">
              <a:rPr lang="en-US" smtClean="0"/>
              <a:t>9</a:t>
            </a:fld>
            <a:endParaRPr lang="en-US" dirty="0"/>
          </a:p>
        </p:txBody>
      </p:sp>
      <p:sp>
        <p:nvSpPr>
          <p:cNvPr id="10" name="TextBox 9">
            <a:extLst>
              <a:ext uri="{FF2B5EF4-FFF2-40B4-BE49-F238E27FC236}">
                <a16:creationId xmlns:a16="http://schemas.microsoft.com/office/drawing/2014/main" id="{DED08736-C59C-D3AA-F559-01BD506235A7}"/>
              </a:ext>
            </a:extLst>
          </p:cNvPr>
          <p:cNvSpPr txBox="1"/>
          <p:nvPr/>
        </p:nvSpPr>
        <p:spPr>
          <a:xfrm>
            <a:off x="673671" y="1835847"/>
            <a:ext cx="10300996" cy="3785652"/>
          </a:xfrm>
          <a:prstGeom prst="rect">
            <a:avLst/>
          </a:prstGeom>
          <a:noFill/>
        </p:spPr>
        <p:txBody>
          <a:bodyPr wrap="square">
            <a:spAutoFit/>
          </a:bodyPr>
          <a:lstStyle/>
          <a:p>
            <a:r>
              <a:rPr lang="en-US" sz="2000" dirty="0"/>
              <a:t>• The problem statement is to design and implement a digital system that can be used as a scoreboard monitoring system for basketball games. The system will be responsible for keeping track of the score. </a:t>
            </a:r>
          </a:p>
          <a:p>
            <a:r>
              <a:rPr lang="en-US" sz="2000" dirty="0"/>
              <a:t>• The system will need to be able to accept input from various sources, such as scorekeepers or referees, and display the information in a clear and easy-to-read format for both players and spectators. </a:t>
            </a:r>
          </a:p>
          <a:p>
            <a:r>
              <a:rPr lang="en-US" sz="2000" dirty="0"/>
              <a:t>• The system will also need to be able to handle real-time updates and changes to the score . </a:t>
            </a:r>
          </a:p>
          <a:p>
            <a:r>
              <a:rPr lang="en-US" sz="2000" dirty="0"/>
              <a:t>• To accomplish these tasks, the system will need to use suitable logic and components, such as digital counters, registers, and display units. The design should be efficient, reliable, and easy to use, with a focus on accuracy and precision in recording and displaying the game's progress. </a:t>
            </a:r>
          </a:p>
          <a:p>
            <a:r>
              <a:rPr lang="en-US" sz="2000" dirty="0"/>
              <a:t>• Overall, the goal of the project is to create a robust and user-friendly digital system that can help ensure a smooth and enjoyable basketball game experience for all involved.</a:t>
            </a:r>
            <a:endParaRPr lang="en-IN" sz="2000" dirty="0"/>
          </a:p>
        </p:txBody>
      </p:sp>
    </p:spTree>
    <p:extLst>
      <p:ext uri="{BB962C8B-B14F-4D97-AF65-F5344CB8AC3E}">
        <p14:creationId xmlns:p14="http://schemas.microsoft.com/office/powerpoint/2010/main" val="2871405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518</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DC COURSE PROJECT </vt:lpstr>
      <vt:lpstr>Problem statement :</vt:lpstr>
      <vt:lpstr>SPECIFICATIONS :</vt:lpstr>
      <vt:lpstr> </vt:lpstr>
      <vt:lpstr>TIMING DIAGRAM: </vt:lpstr>
      <vt:lpstr>LOGIC DIAGRAM :</vt:lpstr>
      <vt:lpstr>SIMULATION RESULTS :</vt:lpstr>
      <vt:lpstr>SNAP SHORT OF THE CIRCUIT : </vt:lpstr>
      <vt:lpstr>THEORY:</vt:lpstr>
      <vt:lpstr>7447 IC Specifications</vt:lpstr>
      <vt:lpstr>74LS90 IC SPECIFICATION</vt:lpstr>
      <vt:lpstr>7 SEGMENT DISPLAY SPECIFICATIONS:</vt:lpstr>
      <vt:lpstr>LEARNING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Architecture and Programming </dc:title>
  <dc:creator>naveengowda kn</dc:creator>
  <cp:lastModifiedBy>Amit Kumar</cp:lastModifiedBy>
  <cp:revision>43</cp:revision>
  <dcterms:created xsi:type="dcterms:W3CDTF">2023-03-04T06:23:47Z</dcterms:created>
  <dcterms:modified xsi:type="dcterms:W3CDTF">2024-07-20T19:23:50Z</dcterms:modified>
</cp:coreProperties>
</file>