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7" r:id="rId9"/>
    <p:sldId id="261" r:id="rId10"/>
    <p:sldId id="276" r:id="rId11"/>
    <p:sldId id="283" r:id="rId12"/>
    <p:sldId id="284" r:id="rId13"/>
    <p:sldId id="286" r:id="rId14"/>
    <p:sldId id="287" r:id="rId15"/>
    <p:sldId id="285" r:id="rId16"/>
    <p:sldId id="282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7603B-E9DE-471C-B2C7-713BA3328F2A}" v="53" dt="2021-01-04T12:28:04.885"/>
    <p1510:client id="{47DE5311-9F07-4955-B7C3-9A74F0EF6091}" v="1610" dt="2021-01-05T11:55:19.148"/>
    <p1510:client id="{755A7820-0AB9-4B15-9ED0-993D324C79E9}" v="705" dt="2021-01-04T18:32:21.613"/>
    <p1510:client id="{AC78610E-C952-4F35-ADFF-C8C5365C60B0}" v="5006" dt="2021-01-04T16:39:3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microsoft.com/office/2015/10/relationships/revisionInfo" Target="revisionInfo.xml" Id="rId26" /><Relationship Type="http://schemas.openxmlformats.org/officeDocument/2006/relationships/slide" Target="slides/slide2.xml" Id="rId3" /><Relationship Type="http://schemas.openxmlformats.org/officeDocument/2006/relationships/presProps" Target="pres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ableStyles" Target="tableStyle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heme" Target="theme/theme1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viewProps" Target="viewProp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2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2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8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34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4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6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heconversation.com/wind-turbine-studies-how-to-sort-the-good-the-bad-and-the-ugly-3654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it-bharadwa123/" TargetMode="External"/><Relationship Id="rId2" Type="http://schemas.openxmlformats.org/officeDocument/2006/relationships/hyperlink" Target="mailto:amit_123@hotmail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itdb123/Forecasting-Wind-Power-us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risen/wind-turbine-scad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physics/chapter/vector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423" y="1722427"/>
            <a:ext cx="4410720" cy="2328409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chemeClr val="tx1"/>
                </a:solidFill>
                <a:ea typeface="+mj-lt"/>
                <a:cs typeface="+mj-lt"/>
              </a:rPr>
              <a:t>Forecasting </a:t>
            </a:r>
            <a:r>
              <a:rPr lang="en-GB" sz="4200" dirty="0">
                <a:solidFill>
                  <a:schemeClr val="tx1"/>
                </a:solidFill>
              </a:rPr>
              <a:t>Wind Power using Deep Learning  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23" y="4447491"/>
            <a:ext cx="4410720" cy="109689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By : Amit </a:t>
            </a:r>
            <a:r>
              <a:rPr lang="en-GB" dirty="0" err="1">
                <a:solidFill>
                  <a:schemeClr val="tx1"/>
                </a:solidFill>
              </a:rPr>
              <a:t>Bharadwa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712118A-F3CF-448E-B7B9-78B28915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70" y="974970"/>
            <a:ext cx="4412870" cy="1478106"/>
          </a:xfrm>
          <a:prstGeom prst="rect">
            <a:avLst/>
          </a:prstGeom>
        </p:spPr>
      </p:pic>
      <p:pic>
        <p:nvPicPr>
          <p:cNvPr id="4" name="Picture 4" descr="A windmill on top of a lush green hillside&#10;&#10;Description automatically generated">
            <a:extLst>
              <a:ext uri="{FF2B5EF4-FFF2-40B4-BE49-F238E27FC236}">
                <a16:creationId xmlns:a16="http://schemas.microsoft.com/office/drawing/2014/main" id="{03C7BF40-D84E-4FE8-955B-9B9AE858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27302" y="2887130"/>
            <a:ext cx="4423308" cy="29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F97-275A-4FB1-A2E6-1534265A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54" y="591015"/>
            <a:ext cx="8596668" cy="13208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</a:rPr>
              <a:t>Exploratory Data Analysis</a:t>
            </a:r>
            <a:endParaRPr lang="en-US"/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DF0722E-409A-4DE0-94B2-724265CF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01" y="1250515"/>
            <a:ext cx="8818322" cy="4430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7A2627-EA27-4731-A81D-0EF49B47AADE}"/>
              </a:ext>
            </a:extLst>
          </p:cNvPr>
          <p:cNvSpPr txBox="1"/>
          <p:nvPr/>
        </p:nvSpPr>
        <p:spPr>
          <a:xfrm>
            <a:off x="1999989" y="5799551"/>
            <a:ext cx="7680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6: Showing the mean power with respect to the wind speed for the power produced compared to the Betz </a:t>
            </a:r>
            <a:r>
              <a:rPr lang="en-GB"/>
              <a:t>Limit.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61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8AC1815C-7189-40FE-B031-E2A522B0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0" y="940496"/>
            <a:ext cx="4507282" cy="4507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A1231-6158-4C3B-88F6-A94A59D7D76D}"/>
              </a:ext>
            </a:extLst>
          </p:cNvPr>
          <p:cNvSpPr txBox="1"/>
          <p:nvPr/>
        </p:nvSpPr>
        <p:spPr>
          <a:xfrm>
            <a:off x="810016" y="5455085"/>
            <a:ext cx="39122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7: Showing the direction which the </a:t>
            </a:r>
            <a:r>
              <a:rPr lang="en-GB"/>
              <a:t>wind tends to blow towards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40FC1-4AFA-4CA6-A981-97C8F0EC4481}"/>
              </a:ext>
            </a:extLst>
          </p:cNvPr>
          <p:cNvSpPr txBox="1"/>
          <p:nvPr/>
        </p:nvSpPr>
        <p:spPr>
          <a:xfrm>
            <a:off x="6442552" y="5450911"/>
            <a:ext cx="4799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8: Showing the power loss of the </a:t>
            </a:r>
            <a:r>
              <a:rPr lang="en-GB"/>
              <a:t>turbine in each direction.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09C19A32-BAA8-4C4E-9267-F33EF2B6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71" y="1501034"/>
            <a:ext cx="7325636" cy="3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50C8FA-4CBE-47F4-A742-C65457D5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30" y="1261603"/>
            <a:ext cx="7862068" cy="4593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8F6A4-3F5E-4588-82F4-ED8E84AB0235}"/>
              </a:ext>
            </a:extLst>
          </p:cNvPr>
          <p:cNvSpPr txBox="1"/>
          <p:nvPr/>
        </p:nvSpPr>
        <p:spPr>
          <a:xfrm>
            <a:off x="5047989" y="6031868"/>
            <a:ext cx="6574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9: Showing the mean power with respect to the wind speed for </a:t>
            </a:r>
            <a:r>
              <a:rPr lang="en-GB"/>
              <a:t>the directions with the greatest power loss. 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159979-012B-4F85-8620-33E97A43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8" y="751608"/>
            <a:ext cx="3662254" cy="3890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Fgiure 9 showing </a:t>
            </a:r>
            <a:r>
              <a:rPr lang="en-GB" b="1"/>
              <a:t>power loss in NE and NNE direction</a:t>
            </a:r>
            <a:r>
              <a:rPr lang="en-GB"/>
              <a:t>.</a:t>
            </a:r>
            <a:endParaRPr lang="en-GB" dirty="0"/>
          </a:p>
          <a:p>
            <a:endParaRPr lang="en-GB" dirty="0"/>
          </a:p>
          <a:p>
            <a:r>
              <a:rPr lang="en-GB">
                <a:solidFill>
                  <a:srgbClr val="FF0000"/>
                </a:solidFill>
              </a:rPr>
              <a:t>This would be worth investigating further with the operations and maintenance team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8E78-3CB8-4862-A07F-69DD4FA0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70" y="1031973"/>
            <a:ext cx="8596668" cy="2994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i="1">
                <a:ea typeface="+mn-lt"/>
                <a:cs typeface="+mn-lt"/>
              </a:rPr>
              <a:t>Null Hypothesis (H0)</a:t>
            </a:r>
            <a:r>
              <a:rPr lang="en-GB" b="1">
                <a:ea typeface="+mn-lt"/>
                <a:cs typeface="+mn-lt"/>
              </a:rPr>
              <a:t>:</a:t>
            </a:r>
            <a:r>
              <a:rPr lang="en-GB">
                <a:ea typeface="+mn-lt"/>
                <a:cs typeface="+mn-lt"/>
              </a:rPr>
              <a:t> If failed to be rejected, it suggests the LV power time series is not correlated with the respected time series feature.</a:t>
            </a:r>
          </a:p>
          <a:p>
            <a:pPr>
              <a:buNone/>
            </a:pPr>
            <a:r>
              <a:rPr lang="en-GB" i="1" dirty="0">
                <a:ea typeface="+mn-lt"/>
                <a:cs typeface="+mn-lt"/>
              </a:rPr>
              <a:t>Alternate Hypothesis (H1)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The null hypothesis is rejected; it suggests the LV power </a:t>
            </a:r>
            <a:r>
              <a:rPr lang="en-GB">
                <a:ea typeface="+mn-lt"/>
                <a:cs typeface="+mn-lt"/>
              </a:rPr>
              <a:t>time series is correlated with the respected time series feature.</a:t>
            </a: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&gt;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Fail to reject the null hypothesis (H0)</a:t>
            </a:r>
            <a:r>
              <a:rPr lang="en-GB">
                <a:ea typeface="+mn-lt"/>
                <a:cs typeface="+mn-lt"/>
              </a:rPr>
              <a:t>, the two time series are not correlated.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 dirty="0">
                <a:ea typeface="+mn-lt"/>
                <a:cs typeface="+mn-lt"/>
              </a:rPr>
              <a:t>p-value &lt;=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Reject the null hypothesis (H0),</a:t>
            </a:r>
            <a:r>
              <a:rPr lang="en-GB">
                <a:ea typeface="+mn-lt"/>
                <a:cs typeface="+mn-lt"/>
              </a:rPr>
              <a:t> the two time series are correlated.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D7CA-5C39-4156-AEAF-C4650CE47CB3}"/>
              </a:ext>
            </a:extLst>
          </p:cNvPr>
          <p:cNvSpPr txBox="1"/>
          <p:nvPr/>
        </p:nvSpPr>
        <p:spPr>
          <a:xfrm>
            <a:off x="1295400" y="598449"/>
            <a:ext cx="6991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Co-integration test between LV power and other features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2FDCB-34AD-43E9-8FBE-E0745F6D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58595"/>
              </p:ext>
            </p:extLst>
          </p:nvPr>
        </p:nvGraphicFramePr>
        <p:xfrm>
          <a:off x="709808" y="4087896"/>
          <a:ext cx="8982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426881219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54380989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2651714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758007685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968161820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6217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Theoretical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7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P-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3.177e-29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7.475e-28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9.449e-29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3.176e-29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3.178e-29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34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C28EA-A4DC-4E73-BA61-6E1655897AD3}"/>
              </a:ext>
            </a:extLst>
          </p:cNvPr>
          <p:cNvSpPr txBox="1"/>
          <p:nvPr/>
        </p:nvSpPr>
        <p:spPr>
          <a:xfrm>
            <a:off x="590811" y="5173250"/>
            <a:ext cx="7638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404040"/>
                </a:solidFill>
              </a:rPr>
              <a:t>Table 2: Co-integration p-value for each feature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23160-1655-4541-921D-9AAC2D62EAA1}"/>
              </a:ext>
            </a:extLst>
          </p:cNvPr>
          <p:cNvSpPr txBox="1"/>
          <p:nvPr/>
        </p:nvSpPr>
        <p:spPr>
          <a:xfrm>
            <a:off x="3046956" y="6054545"/>
            <a:ext cx="61129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All Features Statistically Significant and Co-integrated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Preprocessing &amp;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+mn-lt"/>
                <a:cs typeface="+mn-lt"/>
              </a:rPr>
              <a:t>The data is split into training and testing data. </a:t>
            </a:r>
            <a:r>
              <a:rPr lang="en-GB" b="1">
                <a:ea typeface="+mn-lt"/>
                <a:cs typeface="+mn-lt"/>
              </a:rPr>
              <a:t>January-November is used for training, December for testing. </a:t>
            </a:r>
            <a:r>
              <a:rPr lang="en-GB">
                <a:ea typeface="+mn-lt"/>
                <a:cs typeface="+mn-lt"/>
              </a:rPr>
              <a:t>Prevents data leakage. </a:t>
            </a:r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As the </a:t>
            </a:r>
            <a:r>
              <a:rPr lang="en-GB" b="1">
                <a:ea typeface="+mn-lt"/>
                <a:cs typeface="+mn-lt"/>
              </a:rPr>
              <a:t>deep learning model used in this project is Long Short Term Memory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(LSTM)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b="1">
                <a:ea typeface="+mn-lt"/>
                <a:cs typeface="+mn-lt"/>
              </a:rPr>
              <a:t>all features are scaled from –1 to 1</a:t>
            </a:r>
            <a:r>
              <a:rPr lang="en-GB">
                <a:ea typeface="+mn-lt"/>
                <a:cs typeface="+mn-lt"/>
              </a:rPr>
              <a:t> due to the tanh function. 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r>
              <a:rPr lang="en-GB">
                <a:ea typeface="+mn-lt"/>
                <a:cs typeface="+mn-lt"/>
              </a:rPr>
              <a:t>A walk forward valdation method is implemented to predict results. 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 window of two weeks of the feature data (Wind Speed, Theoretical Power, X_com, Y_com, T_1) is used to predict a single timestep of the target (LV Power).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data is shaped into [</a:t>
            </a:r>
            <a:r>
              <a:rPr lang="en-GB" i="1">
                <a:ea typeface="+mn-lt"/>
                <a:cs typeface="+mn-lt"/>
              </a:rPr>
              <a:t>samples, timestep, features</a:t>
            </a:r>
            <a:r>
              <a:rPr lang="en-GB">
                <a:ea typeface="+mn-lt"/>
                <a:cs typeface="+mn-lt"/>
              </a:rPr>
              <a:t>] as specified for the LSTM model. </a:t>
            </a:r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1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C930B843-AACC-4A62-8811-BD566FCD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22" y="1713622"/>
            <a:ext cx="8020552" cy="400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6B8EA-957F-48AA-AAC5-F62E689EBACD}"/>
              </a:ext>
            </a:extLst>
          </p:cNvPr>
          <p:cNvSpPr txBox="1"/>
          <p:nvPr/>
        </p:nvSpPr>
        <p:spPr>
          <a:xfrm>
            <a:off x="4620526" y="5799551"/>
            <a:ext cx="6574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10: LSTM model convergence for training and </a:t>
            </a:r>
            <a:r>
              <a:rPr lang="en-GB"/>
              <a:t>validation data.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13CCC6-0E8B-42C6-A13F-A004225E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41" y="552956"/>
            <a:ext cx="3625083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>
                <a:ea typeface="+mn-lt"/>
                <a:cs typeface="+mn-lt"/>
              </a:rPr>
              <a:t>Validation data percentage in training  : 30%</a:t>
            </a:r>
          </a:p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Optimal Hyperparameters :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Epochs : 35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Batch size : 14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Neurons : 32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Layers : 2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Adam optimizer with learning rate : 0.0005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Dropout : 0.05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Metric used : Mean Squared Error(MSE)</a:t>
            </a:r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2DEF849-242C-411D-9D58-28588ED12648}"/>
              </a:ext>
            </a:extLst>
          </p:cNvPr>
          <p:cNvSpPr txBox="1"/>
          <p:nvPr/>
        </p:nvSpPr>
        <p:spPr>
          <a:xfrm>
            <a:off x="579226" y="4472097"/>
            <a:ext cx="3616711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RMSE : 495.86</a:t>
            </a:r>
            <a:endParaRPr lang="en-GB"/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MAE : 361.8</a:t>
            </a:r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R- Squared : 0.87</a:t>
            </a:r>
            <a:endParaRPr lang="en-GB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0877FBC-64FF-4C08-B9AE-9770D4C0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" y="102295"/>
            <a:ext cx="11757481" cy="589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B24C3-79C1-44D6-B7E3-78C46613318F}"/>
              </a:ext>
            </a:extLst>
          </p:cNvPr>
          <p:cNvSpPr txBox="1"/>
          <p:nvPr/>
        </p:nvSpPr>
        <p:spPr>
          <a:xfrm>
            <a:off x="2808453" y="6003990"/>
            <a:ext cx="714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11: LSTM model predicting on two weeks of unseen data.</a:t>
            </a:r>
          </a:p>
        </p:txBody>
      </p:sp>
    </p:spTree>
    <p:extLst>
      <p:ext uri="{BB962C8B-B14F-4D97-AF65-F5344CB8AC3E}">
        <p14:creationId xmlns:p14="http://schemas.microsoft.com/office/powerpoint/2010/main" val="15416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A4F2-603C-4ACF-8C65-7D322E66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Wind turbine fully functional after filtering data.</a:t>
            </a:r>
          </a:p>
          <a:p>
            <a:endParaRPr lang="en-GB" dirty="0"/>
          </a:p>
          <a:p>
            <a:r>
              <a:rPr lang="en-GB"/>
              <a:t>SCADA device providing accurate data throughout the year.</a:t>
            </a:r>
            <a:endParaRPr lang="en-GB" dirty="0"/>
          </a:p>
          <a:p>
            <a:endParaRPr lang="en-GB" dirty="0"/>
          </a:p>
          <a:p>
            <a:r>
              <a:rPr lang="en-GB"/>
              <a:t>Only a years worth of data used. </a:t>
            </a:r>
            <a:endParaRPr lang="en-GB" dirty="0"/>
          </a:p>
          <a:p>
            <a:endParaRPr lang="en-GB" dirty="0"/>
          </a:p>
          <a:p>
            <a:r>
              <a:rPr lang="en-GB"/>
              <a:t>Additional wind data in the same area could benefit the model.</a:t>
            </a:r>
            <a:endParaRPr lang="en-GB" dirty="0"/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52A54D-E0B6-4CE0-9ACB-F8079E74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Assumptions &amp; Limitations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2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4EF1-F2A7-472C-A0D3-1F795234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199"/>
            <a:ext cx="9256448" cy="5042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Data was resampled for hourly inverals with additional features added to the data set (X_compoenent, y_compoenent, T_1). </a:t>
            </a:r>
            <a:endParaRPr lang="en-GB" dirty="0"/>
          </a:p>
          <a:p>
            <a:r>
              <a:rPr lang="en-GB"/>
              <a:t>Any signs of maintenance were removed from the dataset.</a:t>
            </a:r>
            <a:endParaRPr lang="en-GB" dirty="0"/>
          </a:p>
          <a:p>
            <a:r>
              <a:rPr lang="en-GB"/>
              <a:t>Adfuller test proved stationairty in all time series features.</a:t>
            </a:r>
            <a:endParaRPr lang="en-GB" dirty="0"/>
          </a:p>
          <a:p>
            <a:r>
              <a:rPr lang="en-GB"/>
              <a:t>Turbine greatest power loss in NE, NNE direction.</a:t>
            </a:r>
            <a:endParaRPr lang="en-GB" dirty="0"/>
          </a:p>
          <a:p>
            <a:r>
              <a:rPr lang="en-GB"/>
              <a:t>LV Power feature co-integrated with all other features.</a:t>
            </a:r>
            <a:endParaRPr lang="en-GB" dirty="0"/>
          </a:p>
          <a:p>
            <a:r>
              <a:rPr lang="en-GB"/>
              <a:t>LSTM showed to accrutely model data identifying peaks and lows in unseen test data with RMSE : 495.86, MAE : 361.8, R-Squared : 0.87. 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/>
              <a:t>Future Work </a:t>
            </a:r>
            <a:endParaRPr lang="en-GB" b="1" dirty="0"/>
          </a:p>
          <a:p>
            <a:r>
              <a:rPr lang="en-GB"/>
              <a:t>Predicting which direction the wind turbine should turn to prevent power loss.</a:t>
            </a:r>
          </a:p>
          <a:p>
            <a:r>
              <a:rPr lang="en-GB"/>
              <a:t>Obtaining relevent data (wind data, years prior to 2018) to improve model. 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DC3FC7-FB19-4053-BFDA-3BA9D232878F}"/>
              </a:ext>
            </a:extLst>
          </p:cNvPr>
          <p:cNvSpPr txBox="1">
            <a:spLocks/>
          </p:cNvSpPr>
          <p:nvPr/>
        </p:nvSpPr>
        <p:spPr>
          <a:xfrm>
            <a:off x="733090" y="535259"/>
            <a:ext cx="1073398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C46-CE48-49C6-934B-19B23B94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48" y="2365917"/>
            <a:ext cx="8596668" cy="82828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Thank you !!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479D-83A1-4B92-A56A-E9B4A1A3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71" y="3786809"/>
            <a:ext cx="10315814" cy="1669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ea typeface="+mn-lt"/>
                <a:cs typeface="+mn-lt"/>
              </a:rPr>
              <a:t>By : Amit </a:t>
            </a:r>
            <a:r>
              <a:rPr lang="en-US" err="1">
                <a:ea typeface="+mn-lt"/>
                <a:cs typeface="+mn-lt"/>
              </a:rPr>
              <a:t>Bharadwa</a:t>
            </a:r>
            <a:endParaRPr lang="en-US" err="1"/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ea typeface="+mn-lt"/>
                <a:cs typeface="+mn-lt"/>
              </a:rPr>
              <a:t>Email: </a:t>
            </a:r>
            <a:r>
              <a:rPr lang="en-US" dirty="0">
                <a:ea typeface="+mn-lt"/>
                <a:cs typeface="+mn-lt"/>
                <a:hlinkClick r:id="rId2"/>
              </a:rPr>
              <a:t>amit_123@hotmail.co.uk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err="1">
                <a:ea typeface="+mn-lt"/>
                <a:cs typeface="+mn-lt"/>
              </a:rPr>
              <a:t>Linkdin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3"/>
              </a:rPr>
              <a:t>https://www.linkedin.com/in/amit-bharadwa123/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ea typeface="+mn-lt"/>
                <a:cs typeface="+mn-lt"/>
              </a:rPr>
              <a:t>Github: </a:t>
            </a:r>
            <a:r>
              <a:rPr lang="en-US" dirty="0">
                <a:ea typeface="+mn-lt"/>
                <a:cs typeface="+mn-lt"/>
                <a:hlinkClick r:id="rId4"/>
              </a:rPr>
              <a:t>https://github.com/Amitdb123/Forecasting-Wind-Power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Problem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problem with renewable forms of energy is predicting </a:t>
            </a:r>
            <a:r>
              <a:rPr lang="en-GB" b="1" dirty="0">
                <a:ea typeface="+mn-lt"/>
                <a:cs typeface="+mn-lt"/>
              </a:rPr>
              <a:t>intermittency.</a:t>
            </a:r>
            <a:endParaRPr lang="en-GB" b="1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The ability to forecast energy highs and lows </a:t>
            </a:r>
            <a:r>
              <a:rPr lang="en-GB" b="1" dirty="0">
                <a:ea typeface="+mn-lt"/>
                <a:cs typeface="+mn-lt"/>
              </a:rPr>
              <a:t>can provide valuable intelligence to the grid.</a:t>
            </a:r>
          </a:p>
          <a:p>
            <a:endParaRPr lang="en-GB" b="1" dirty="0"/>
          </a:p>
          <a:p>
            <a:r>
              <a:rPr lang="en-GB" dirty="0">
                <a:ea typeface="+mn-lt"/>
                <a:cs typeface="+mn-lt"/>
              </a:rPr>
              <a:t>The </a:t>
            </a:r>
            <a:r>
              <a:rPr lang="en-GB" b="1" dirty="0">
                <a:ea typeface="+mn-lt"/>
                <a:cs typeface="+mn-lt"/>
              </a:rPr>
              <a:t>financial loss </a:t>
            </a:r>
            <a:r>
              <a:rPr lang="en-GB" dirty="0">
                <a:ea typeface="+mn-lt"/>
                <a:cs typeface="+mn-lt"/>
              </a:rPr>
              <a:t>companies incur due to loss in power production.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Lowering the financial loss in turn lowers the cost for the consumer which provides a </a:t>
            </a:r>
            <a:r>
              <a:rPr lang="en-GB" b="1" dirty="0">
                <a:ea typeface="+mn-lt"/>
                <a:cs typeface="+mn-lt"/>
              </a:rPr>
              <a:t>greater incentive towards renewable energy</a:t>
            </a:r>
            <a:r>
              <a:rPr lang="en-GB" dirty="0">
                <a:ea typeface="+mn-lt"/>
                <a:cs typeface="+mn-lt"/>
              </a:rPr>
              <a:t> rather than coal/gas.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6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Problem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07" y="2727443"/>
            <a:ext cx="7871838" cy="12137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Using the data provided from Kaggle on a wind turbine in Turkey, an accurate  predictive model will be build using deep learning methods and to forecast the power output of the turbine over a two week period.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6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</a:rPr>
              <a:t>The Data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43" y="1491516"/>
            <a:ext cx="8625422" cy="49878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ea typeface="+mn-lt"/>
                <a:cs typeface="+mn-lt"/>
              </a:rPr>
              <a:t>The data used for this project is of a </a:t>
            </a:r>
            <a:r>
              <a:rPr lang="en-GB" b="1" dirty="0">
                <a:ea typeface="+mn-lt"/>
                <a:cs typeface="+mn-lt"/>
              </a:rPr>
              <a:t>single wind turbine</a:t>
            </a:r>
            <a:r>
              <a:rPr lang="en-GB" dirty="0">
                <a:ea typeface="+mn-lt"/>
                <a:cs typeface="+mn-lt"/>
              </a:rPr>
              <a:t> in Turkey during the year of </a:t>
            </a:r>
            <a:r>
              <a:rPr lang="en-GB" b="1" dirty="0">
                <a:ea typeface="+mn-lt"/>
                <a:cs typeface="+mn-lt"/>
              </a:rPr>
              <a:t>2018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Using a smart device, </a:t>
            </a:r>
            <a:r>
              <a:rPr lang="en-GB" b="1" dirty="0">
                <a:ea typeface="+mn-lt"/>
                <a:cs typeface="+mn-lt"/>
              </a:rPr>
              <a:t>SCADA</a:t>
            </a:r>
            <a:r>
              <a:rPr lang="en-GB" dirty="0">
                <a:ea typeface="+mn-lt"/>
                <a:cs typeface="+mn-lt"/>
              </a:rPr>
              <a:t> (Supervisory control and data acquisition) systems, data can be </a:t>
            </a:r>
            <a:r>
              <a:rPr lang="en-GB" b="1" dirty="0">
                <a:ea typeface="+mn-lt"/>
                <a:cs typeface="+mn-lt"/>
              </a:rPr>
              <a:t>collected and </a:t>
            </a:r>
            <a:r>
              <a:rPr lang="en-GB" b="1">
                <a:ea typeface="+mn-lt"/>
                <a:cs typeface="+mn-lt"/>
              </a:rPr>
              <a:t>aggregated</a:t>
            </a:r>
            <a:r>
              <a:rPr lang="en-GB" b="1" dirty="0">
                <a:ea typeface="+mn-lt"/>
                <a:cs typeface="+mn-lt"/>
              </a:rPr>
              <a:t> into 10 minute intervals 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Data source:  </a:t>
            </a:r>
            <a:r>
              <a:rPr lang="en-GB" dirty="0">
                <a:ea typeface="+mn-lt"/>
                <a:cs typeface="+mn-lt"/>
                <a:hlinkClick r:id="rId2"/>
              </a:rPr>
              <a:t>https://www.kaggle.com/berkerisen/wind-turbine-scada-dataset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Features of the dataset include: 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Date/Time</a:t>
            </a:r>
            <a:r>
              <a:rPr lang="en-GB" dirty="0">
                <a:ea typeface="+mn-lt"/>
                <a:cs typeface="+mn-lt"/>
              </a:rPr>
              <a:t> - 10 min intervals</a:t>
            </a:r>
          </a:p>
          <a:p>
            <a:pPr lvl="1"/>
            <a:r>
              <a:rPr lang="en-GB" b="1" dirty="0"/>
              <a:t>LV </a:t>
            </a:r>
            <a:r>
              <a:rPr lang="en-GB" b="1"/>
              <a:t>Active Power</a:t>
            </a:r>
            <a:r>
              <a:rPr lang="en-GB" b="1" dirty="0"/>
              <a:t> (kW)</a:t>
            </a:r>
            <a:r>
              <a:rPr lang="en-GB" dirty="0"/>
              <a:t> - Power generated by the turbine</a:t>
            </a:r>
          </a:p>
          <a:p>
            <a:pPr lvl="1"/>
            <a:r>
              <a:rPr lang="en-GB" b="1" dirty="0"/>
              <a:t>Wind Speed (m/s)</a:t>
            </a:r>
            <a:r>
              <a:rPr lang="en-GB" dirty="0"/>
              <a:t> - Speed of wind at hub height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Theoretical Power (kWh)</a:t>
            </a:r>
            <a:r>
              <a:rPr lang="en-GB" dirty="0">
                <a:ea typeface="+mn-lt"/>
                <a:cs typeface="+mn-lt"/>
              </a:rPr>
              <a:t> - Maximum possible power using the Betz Law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Wind Direction (°)</a:t>
            </a:r>
            <a:r>
              <a:rPr lang="en-GB" dirty="0">
                <a:ea typeface="+mn-lt"/>
                <a:cs typeface="+mn-lt"/>
              </a:rPr>
              <a:t> - Direction of the wind at hub height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94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Data Wrangling &amp; Feature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Observations with a </a:t>
            </a:r>
            <a:r>
              <a:rPr lang="en-GB" b="1">
                <a:ea typeface="+mn-lt"/>
                <a:cs typeface="+mn-lt"/>
              </a:rPr>
              <a:t>wind speed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greater than 3.3m/s and power output equal to zero is removed.</a:t>
            </a:r>
            <a:r>
              <a:rPr lang="en-GB">
                <a:ea typeface="+mn-lt"/>
                <a:cs typeface="+mn-lt"/>
              </a:rPr>
              <a:t> Assuming under maintenance.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Remaining observations remain as the model will try to predict intermitency.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data is </a:t>
            </a:r>
            <a:r>
              <a:rPr lang="en-GB" b="1">
                <a:ea typeface="+mn-lt"/>
                <a:cs typeface="+mn-lt"/>
              </a:rPr>
              <a:t>resampled into hourly intervals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>
                <a:ea typeface="+mn-lt"/>
                <a:cs typeface="+mn-lt"/>
              </a:rPr>
              <a:t>missing values are interpolated.</a:t>
            </a:r>
            <a:endParaRPr lang="en-GB" b="1"/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An </a:t>
            </a:r>
            <a:r>
              <a:rPr lang="en-GB" b="1">
                <a:ea typeface="+mn-lt"/>
                <a:cs typeface="+mn-lt"/>
              </a:rPr>
              <a:t>addtional loss feature</a:t>
            </a:r>
            <a:r>
              <a:rPr lang="en-GB">
                <a:ea typeface="+mn-lt"/>
                <a:cs typeface="+mn-lt"/>
              </a:rPr>
              <a:t> is added to the dataset: Theoriteical power – Actual Power.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 categorical feature is created for the wind direction. (E.g N, NE, ENE etc)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3600602-5C10-4576-BF67-65E8A8CE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2" y="321501"/>
            <a:ext cx="6208735" cy="3104368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694DD3B-8009-4215-B5F1-AFB0D31C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3" y="3526076"/>
            <a:ext cx="6208734" cy="3104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CBCC6-4DF5-49BE-9FD2-54CDDC6BB544}"/>
              </a:ext>
            </a:extLst>
          </p:cNvPr>
          <p:cNvSpPr txBox="1"/>
          <p:nvPr/>
        </p:nvSpPr>
        <p:spPr>
          <a:xfrm>
            <a:off x="7146099" y="450519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Figure 2: LV active power after </a:t>
            </a:r>
            <a:r>
              <a:rPr lang="en-GB" dirty="0">
                <a:ea typeface="+mn-lt"/>
                <a:cs typeface="+mn-lt"/>
              </a:rPr>
              <a:t>removing maintenance.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4AB6-5F24-42EB-8D5A-F12E1B430F89}"/>
              </a:ext>
            </a:extLst>
          </p:cNvPr>
          <p:cNvSpPr txBox="1"/>
          <p:nvPr/>
        </p:nvSpPr>
        <p:spPr>
          <a:xfrm>
            <a:off x="7048891" y="132867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1: </a:t>
            </a:r>
            <a:endParaRPr lang="en-GB" dirty="0"/>
          </a:p>
          <a:p>
            <a:r>
              <a:rPr lang="en-GB"/>
              <a:t>LV active power before removing maintenance.</a:t>
            </a:r>
          </a:p>
        </p:txBody>
      </p:sp>
    </p:spTree>
    <p:extLst>
      <p:ext uri="{BB962C8B-B14F-4D97-AF65-F5344CB8AC3E}">
        <p14:creationId xmlns:p14="http://schemas.microsoft.com/office/powerpoint/2010/main" val="26843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, square&#10;&#10;Description automatically generated">
            <a:extLst>
              <a:ext uri="{FF2B5EF4-FFF2-40B4-BE49-F238E27FC236}">
                <a16:creationId xmlns:a16="http://schemas.microsoft.com/office/drawing/2014/main" id="{DD9AC0D9-5BDA-4087-BA3E-CF5795E1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135" y="2782840"/>
            <a:ext cx="4574087" cy="3045913"/>
          </a:xfr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0AF902B-B1EF-4980-BAE1-FB140607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2" y="2785997"/>
            <a:ext cx="4580350" cy="3039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F4015-487A-4170-A0FD-E9B461772AA7}"/>
              </a:ext>
            </a:extLst>
          </p:cNvPr>
          <p:cNvSpPr txBox="1"/>
          <p:nvPr/>
        </p:nvSpPr>
        <p:spPr>
          <a:xfrm>
            <a:off x="1258866" y="5893495"/>
            <a:ext cx="40062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3: Auto correlation function over hourly intervals for a 30 day </a:t>
            </a:r>
            <a:r>
              <a:rPr lang="en-GB"/>
              <a:t>period.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8043-6860-4848-997D-058681D27889}"/>
              </a:ext>
            </a:extLst>
          </p:cNvPr>
          <p:cNvSpPr txBox="1"/>
          <p:nvPr/>
        </p:nvSpPr>
        <p:spPr>
          <a:xfrm>
            <a:off x="6874701" y="5893495"/>
            <a:ext cx="40062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4: Partial auto correlation </a:t>
            </a:r>
            <a:r>
              <a:rPr lang="en-GB" dirty="0"/>
              <a:t>function over hourly intervals for a 30 day period.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A27E0E-5D9C-49F5-9B5B-5BA5B2FEEA2B}"/>
              </a:ext>
            </a:extLst>
          </p:cNvPr>
          <p:cNvSpPr txBox="1">
            <a:spLocks/>
          </p:cNvSpPr>
          <p:nvPr/>
        </p:nvSpPr>
        <p:spPr>
          <a:xfrm>
            <a:off x="817742" y="520749"/>
            <a:ext cx="8596668" cy="2388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>
                <a:ea typeface="+mn-lt"/>
                <a:cs typeface="+mn-lt"/>
              </a:rPr>
              <a:t>Figure 3 identifies the dependence of the pervious timestep on the next time step.</a:t>
            </a:r>
            <a:endParaRPr lang="en-GB" sz="1700" dirty="0">
              <a:ea typeface="+mn-lt"/>
              <a:cs typeface="+mn-lt"/>
            </a:endParaRPr>
          </a:p>
          <a:p>
            <a:endParaRPr lang="en-GB" sz="1700" dirty="0">
              <a:ea typeface="+mn-lt"/>
              <a:cs typeface="+mn-lt"/>
            </a:endParaRPr>
          </a:p>
          <a:p>
            <a:r>
              <a:rPr lang="en-GB" sz="1700">
                <a:ea typeface="+mn-lt"/>
                <a:cs typeface="+mn-lt"/>
              </a:rPr>
              <a:t>Figure 4 shows a lag of 1 has the most significance on the next time step.</a:t>
            </a:r>
            <a:endParaRPr lang="en-GB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700" dirty="0">
              <a:ea typeface="+mn-lt"/>
              <a:cs typeface="+mn-lt"/>
            </a:endParaRPr>
          </a:p>
          <a:p>
            <a:r>
              <a:rPr lang="en-GB" sz="1700"/>
              <a:t>An additional feature with a lag of 1 timestep (T_1) is added to the dataset.</a:t>
            </a:r>
            <a:endParaRPr lang="en-GB" sz="1700" dirty="0"/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9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1508-C356-4A31-82B6-F0B3FF87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8" y="75160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Two additional features are added</a:t>
            </a:r>
            <a:r>
              <a:rPr lang="en-GB"/>
              <a:t> to the dataset</a:t>
            </a:r>
          </a:p>
          <a:p>
            <a:endParaRPr lang="en-GB" dirty="0"/>
          </a:p>
          <a:p>
            <a:r>
              <a:rPr lang="en-GB">
                <a:ea typeface="+mn-lt"/>
                <a:cs typeface="+mn-lt"/>
              </a:rPr>
              <a:t>Y compoenent of wind speed and direction:</a:t>
            </a:r>
            <a:endParaRPr lang="en-GB"/>
          </a:p>
          <a:p>
            <a:pPr lvl="1" indent="0">
              <a:buNone/>
            </a:pPr>
            <a:r>
              <a:rPr lang="en-GB"/>
              <a:t>Y = wind speed * Sin(wind direction in randians)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/>
              <a:t>X component of wind speed and direction : </a:t>
            </a:r>
            <a:endParaRPr lang="en-GB" dirty="0"/>
          </a:p>
          <a:p>
            <a:pPr marL="457200" lvl="1" indent="0">
              <a:buNone/>
            </a:pPr>
            <a:r>
              <a:rPr lang="en-GB"/>
              <a:t>     X = wind speed * Cos(wind direction in radians)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788883C-CA51-4099-898D-89FA30D2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0757" y="755612"/>
            <a:ext cx="3974926" cy="2977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303CB-AB7C-451D-AEDC-D874376B1630}"/>
              </a:ext>
            </a:extLst>
          </p:cNvPr>
          <p:cNvSpPr txBox="1"/>
          <p:nvPr/>
        </p:nvSpPr>
        <p:spPr>
          <a:xfrm>
            <a:off x="7240044" y="3983277"/>
            <a:ext cx="3515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Figure 5: x and y compoenent of wind </a:t>
            </a:r>
            <a:r>
              <a:rPr lang="en-GB">
                <a:solidFill>
                  <a:srgbClr val="404040"/>
                </a:solidFill>
              </a:rPr>
              <a:t>speed.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D4759-3C67-42DA-B4E9-C4F215854FB4}"/>
              </a:ext>
            </a:extLst>
          </p:cNvPr>
          <p:cNvSpPr txBox="1"/>
          <p:nvPr/>
        </p:nvSpPr>
        <p:spPr>
          <a:xfrm>
            <a:off x="1258866" y="5131496"/>
            <a:ext cx="9131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Wind direction in degrees and the categorical wind direction feature is only used for the </a:t>
            </a:r>
            <a:r>
              <a:rPr lang="en-GB" dirty="0">
                <a:solidFill>
                  <a:srgbClr val="FF0000"/>
                </a:solidFill>
              </a:rPr>
              <a:t>exploratory data analysis part of the project. It is removed prior to modelling. </a:t>
            </a:r>
          </a:p>
        </p:txBody>
      </p:sp>
    </p:spTree>
    <p:extLst>
      <p:ext uri="{BB962C8B-B14F-4D97-AF65-F5344CB8AC3E}">
        <p14:creationId xmlns:p14="http://schemas.microsoft.com/office/powerpoint/2010/main" val="98553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8E78-3CB8-4862-A07F-69DD4FA0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70" y="1031973"/>
            <a:ext cx="8596668" cy="299491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GB" i="1">
                <a:ea typeface="+mn-lt"/>
                <a:cs typeface="+mn-lt"/>
              </a:rPr>
              <a:t>Null Hypothesis (H0)</a:t>
            </a:r>
            <a:r>
              <a:rPr lang="en-GB" b="1">
                <a:ea typeface="+mn-lt"/>
                <a:cs typeface="+mn-lt"/>
              </a:rPr>
              <a:t>:</a:t>
            </a:r>
            <a:r>
              <a:rPr lang="en-GB">
                <a:ea typeface="+mn-lt"/>
                <a:cs typeface="+mn-lt"/>
              </a:rPr>
              <a:t> If failed to be rejected, it suggests the time series has a unit root, </a:t>
            </a:r>
            <a:r>
              <a:rPr lang="en-GB" dirty="0">
                <a:ea typeface="+mn-lt"/>
                <a:cs typeface="+mn-lt"/>
              </a:rPr>
              <a:t>meaning it is </a:t>
            </a:r>
            <a:r>
              <a:rPr lang="en-GB" b="1" dirty="0">
                <a:ea typeface="+mn-lt"/>
                <a:cs typeface="+mn-lt"/>
              </a:rPr>
              <a:t>non-stationary</a:t>
            </a:r>
            <a:r>
              <a:rPr lang="en-GB" dirty="0">
                <a:ea typeface="+mn-lt"/>
                <a:cs typeface="+mn-lt"/>
              </a:rPr>
              <a:t>. It has some time dependent structure.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Alternate Hypothesis (H1)</a:t>
            </a:r>
            <a:r>
              <a:rPr lang="en-GB" b="1">
                <a:ea typeface="+mn-lt"/>
                <a:cs typeface="+mn-lt"/>
              </a:rPr>
              <a:t>: </a:t>
            </a:r>
            <a:r>
              <a:rPr lang="en-GB">
                <a:ea typeface="+mn-lt"/>
                <a:cs typeface="+mn-lt"/>
              </a:rPr>
              <a:t>The null hypothesis is rejected; it suggests the time series does not </a:t>
            </a:r>
            <a:r>
              <a:rPr lang="en-GB" dirty="0">
                <a:ea typeface="+mn-lt"/>
                <a:cs typeface="+mn-lt"/>
              </a:rPr>
              <a:t>have a unit root, meaning it is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stationary</a:t>
            </a:r>
            <a:r>
              <a:rPr lang="en-GB" dirty="0">
                <a:ea typeface="+mn-lt"/>
                <a:cs typeface="+mn-lt"/>
              </a:rPr>
              <a:t>. It does not have time-dependent structure.</a:t>
            </a: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&gt;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Fail to reject the null hypothesis (H0)</a:t>
            </a:r>
            <a:r>
              <a:rPr lang="en-GB">
                <a:ea typeface="+mn-lt"/>
                <a:cs typeface="+mn-lt"/>
              </a:rPr>
              <a:t>, the data has a unit root and is non-</a:t>
            </a:r>
            <a:r>
              <a:rPr lang="en-GB" dirty="0">
                <a:ea typeface="+mn-lt"/>
                <a:cs typeface="+mn-lt"/>
              </a:rPr>
              <a:t>stationary.</a:t>
            </a: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&lt;=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Reject the null hypothesis (H0),</a:t>
            </a:r>
            <a:r>
              <a:rPr lang="en-GB">
                <a:ea typeface="+mn-lt"/>
                <a:cs typeface="+mn-lt"/>
              </a:rPr>
              <a:t> the data does not have a unit root and is </a:t>
            </a:r>
            <a:r>
              <a:rPr lang="en-GB" dirty="0">
                <a:ea typeface="+mn-lt"/>
                <a:cs typeface="+mn-lt"/>
              </a:rPr>
              <a:t>stationary.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D7CA-5C39-4156-AEAF-C4650CE47CB3}"/>
              </a:ext>
            </a:extLst>
          </p:cNvPr>
          <p:cNvSpPr txBox="1"/>
          <p:nvPr/>
        </p:nvSpPr>
        <p:spPr>
          <a:xfrm>
            <a:off x="1295400" y="598449"/>
            <a:ext cx="6083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Proving Stationarity using adfuller test </a:t>
            </a:r>
            <a:endParaRPr lang="en-GB" b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2FDCB-34AD-43E9-8FBE-E0745F6D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54899"/>
              </p:ext>
            </p:extLst>
          </p:nvPr>
        </p:nvGraphicFramePr>
        <p:xfrm>
          <a:off x="709808" y="4087896"/>
          <a:ext cx="1047953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426881219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1027194792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54380989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2651714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758007685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968161820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6217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LV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Theoretical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7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P-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3.177e-29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4.828e-24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1.934e-29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1.084e-27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2.592e-23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3.203e-15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34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C28EA-A4DC-4E73-BA61-6E1655897AD3}"/>
              </a:ext>
            </a:extLst>
          </p:cNvPr>
          <p:cNvSpPr txBox="1"/>
          <p:nvPr/>
        </p:nvSpPr>
        <p:spPr>
          <a:xfrm>
            <a:off x="590811" y="5173250"/>
            <a:ext cx="7638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404040"/>
                </a:solidFill>
              </a:rPr>
              <a:t>Table 1: Shows p-value for each feature using adfuller test.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23160-1655-4541-921D-9AAC2D62EAA1}"/>
              </a:ext>
            </a:extLst>
          </p:cNvPr>
          <p:cNvSpPr txBox="1"/>
          <p:nvPr/>
        </p:nvSpPr>
        <p:spPr>
          <a:xfrm>
            <a:off x="3732756" y="5945688"/>
            <a:ext cx="463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All Features Statistically Significant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49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Forecasting Wind Power using Deep Learning  </vt:lpstr>
      <vt:lpstr>The Problem </vt:lpstr>
      <vt:lpstr>The Problem </vt:lpstr>
      <vt:lpstr>The Data </vt:lpstr>
      <vt:lpstr>Data Wrangling &amp; Feature Engineering 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Preprocessing &amp; Modelling</vt:lpstr>
      <vt:lpstr>PowerPoint Presentation</vt:lpstr>
      <vt:lpstr>PowerPoint Presentation</vt:lpstr>
      <vt:lpstr>Assumptions &amp; Limitations 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1010</cp:revision>
  <dcterms:created xsi:type="dcterms:W3CDTF">2021-01-04T12:21:58Z</dcterms:created>
  <dcterms:modified xsi:type="dcterms:W3CDTF">2021-01-05T11:55:23Z</dcterms:modified>
</cp:coreProperties>
</file>