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8ECC9-649C-4497-BD97-0DD492190F82}" v="4548" dt="2020-07-20T16:50:30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B9C6-BC82-475B-B1E2-562E90F4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u="sng">
                <a:cs typeface="Calibri Light"/>
              </a:rPr>
              <a:t>Big Mountain Resort Profit Margin Retention Plan</a:t>
            </a:r>
            <a:endParaRPr lang="en-GB" sz="4000" b="1" u="sng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13CA-B692-4754-9153-5BDF8751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2264897"/>
            <a:ext cx="10515600" cy="36879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/>
            <a:endParaRPr lang="en-AU" dirty="0">
              <a:cs typeface="Calibri" panose="020F0502020204030204"/>
            </a:endParaRPr>
          </a:p>
          <a:p>
            <a:r>
              <a:rPr lang="en-AU">
                <a:cs typeface="Calibri"/>
              </a:rPr>
              <a:t>With the installation of a chairlift, operational cost has increased by $1.54million this season. 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  </a:t>
            </a:r>
          </a:p>
          <a:p>
            <a:r>
              <a:rPr lang="en-AU">
                <a:ea typeface="+mn-lt"/>
                <a:cs typeface="+mn-lt"/>
              </a:rPr>
              <a:t>Big Mountain Resort needs to maintain or exceed a profit margin on 9.2%.</a:t>
            </a:r>
            <a:endParaRPr lang="en-AU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r>
              <a:rPr lang="en-AU">
                <a:cs typeface="Calibri"/>
              </a:rPr>
              <a:t>focusing on mutable features of the resort.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r>
              <a:rPr lang="en-AU">
                <a:cs typeface="Calibri"/>
              </a:rPr>
              <a:t>Which strategies can Big Mountain Reosrt Implement?</a:t>
            </a:r>
            <a:endParaRPr lang="en-AU" dirty="0">
              <a:cs typeface="Calibri"/>
            </a:endParaRPr>
          </a:p>
          <a:p>
            <a:endParaRPr lang="en-AU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CE61E-CD34-4F12-A42B-5F54D1F20550}"/>
              </a:ext>
            </a:extLst>
          </p:cNvPr>
          <p:cNvSpPr txBox="1"/>
          <p:nvPr/>
        </p:nvSpPr>
        <p:spPr>
          <a:xfrm>
            <a:off x="753035" y="1506071"/>
            <a:ext cx="103363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Calibri"/>
              </a:rPr>
              <a:t>Aim:</a:t>
            </a:r>
            <a:r>
              <a:rPr lang="en-GB" i="1">
                <a:cs typeface="Calibri"/>
              </a:rPr>
              <a:t> To provide evidence of the best suitable method for Big Mountain Resort to implement in order to maintain their current profit margin. </a:t>
            </a:r>
            <a:endParaRPr lang="en-GB" i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5C6D1-7C8E-4EE6-A848-8DF33322E7BB}"/>
              </a:ext>
            </a:extLst>
          </p:cNvPr>
          <p:cNvSpPr txBox="1"/>
          <p:nvPr/>
        </p:nvSpPr>
        <p:spPr>
          <a:xfrm>
            <a:off x="8495818" y="606513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By Amit Bharadwa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0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EEC3-3672-4B26-B89E-F3365A5B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u="sng">
                <a:cs typeface="Calibri Light"/>
              </a:rPr>
              <a:t>Key Findings</a:t>
            </a:r>
            <a:endParaRPr lang="en-GB" sz="40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DD5A-BD1F-465D-A42A-B6CF4FB9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06" y="2291790"/>
            <a:ext cx="10515600" cy="26570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>
                <a:cs typeface="Calibri"/>
              </a:rPr>
              <a:t>Adult admission price of $64.07 is suitable for current operations.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With a current price of $81.00 and an average of 350,000 customers,operational costs of the chair lift will be covered. 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Additional strategies to increase revenue for the resort. 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8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FA27-34F3-420C-BB2C-BD31BA99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u="sng">
                <a:cs typeface="Calibri Light"/>
              </a:rPr>
              <a:t>Modelling</a:t>
            </a:r>
            <a:endParaRPr lang="en-GB" sz="40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032E-3FFB-4D79-8AF1-0B3997CA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88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600" u="sng">
                <a:cs typeface="Calibri"/>
              </a:rPr>
              <a:t>Clustering</a:t>
            </a:r>
            <a:endParaRPr lang="en-GB" sz="1600" u="sng" dirty="0">
              <a:cs typeface="Calibri"/>
            </a:endParaRPr>
          </a:p>
          <a:p>
            <a:pPr marL="0" indent="0">
              <a:buNone/>
            </a:pPr>
            <a:endParaRPr lang="en-GB" sz="1600" u="sng" dirty="0">
              <a:cs typeface="Calibri"/>
            </a:endParaRPr>
          </a:p>
          <a:p>
            <a:r>
              <a:rPr lang="en-GB" sz="1600">
                <a:cs typeface="Calibri"/>
              </a:rPr>
              <a:t>With the use of the unsupervised classification algorithem, K-means clustering, unknown patterns were identified. </a:t>
            </a:r>
            <a:endParaRPr lang="en-GB"/>
          </a:p>
          <a:p>
            <a:r>
              <a:rPr lang="en-GB" sz="1600">
                <a:cs typeface="Calibri"/>
              </a:rPr>
              <a:t>The k</a:t>
            </a:r>
            <a:r>
              <a:rPr lang="en-GB" sz="1600" dirty="0">
                <a:cs typeface="Calibri"/>
              </a:rPr>
              <a:t>  </a:t>
            </a:r>
            <a:r>
              <a:rPr lang="en-GB" sz="1600">
                <a:cs typeface="Calibri"/>
              </a:rPr>
              <a:t>parameter 3 proves to be the most suitable which can be seen in figure 1 below.</a:t>
            </a:r>
            <a:endParaRPr lang="en-GB" sz="1600" dirty="0">
              <a:cs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A417FD-4B5B-4E78-9202-426D6F8BA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04" y="3881018"/>
            <a:ext cx="2743200" cy="2028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BE6A96-ACA8-41FF-83B7-96E162A76D7F}"/>
              </a:ext>
            </a:extLst>
          </p:cNvPr>
          <p:cNvSpPr txBox="1"/>
          <p:nvPr/>
        </p:nvSpPr>
        <p:spPr>
          <a:xfrm>
            <a:off x="1406324" y="598796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i="1">
                <a:cs typeface="Calibri"/>
              </a:rPr>
              <a:t>Figure 1</a:t>
            </a:r>
            <a:r>
              <a:rPr lang="en-GB" sz="1200">
                <a:cs typeface="Calibri"/>
              </a:rPr>
              <a:t>: Elbow plot showing optimum number of clusters.</a:t>
            </a:r>
            <a:endParaRPr lang="en-GB" dirty="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884936-6473-4854-BBE2-2202EB981CBD}"/>
              </a:ext>
            </a:extLst>
          </p:cNvPr>
          <p:cNvSpPr txBox="1">
            <a:spLocks/>
          </p:cNvSpPr>
          <p:nvPr/>
        </p:nvSpPr>
        <p:spPr>
          <a:xfrm>
            <a:off x="6410864" y="1834251"/>
            <a:ext cx="416881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u="sng">
                <a:cs typeface="Calibri"/>
              </a:rPr>
              <a:t>Machine Learning  Model</a:t>
            </a:r>
            <a:endParaRPr lang="en-GB" sz="1600" u="sng" dirty="0">
              <a:cs typeface="Calibri"/>
            </a:endParaRPr>
          </a:p>
          <a:p>
            <a:pPr marL="0" indent="0">
              <a:buNone/>
            </a:pPr>
            <a:endParaRPr lang="en-GB" sz="1600" u="sng" dirty="0">
              <a:cs typeface="Calibri"/>
            </a:endParaRPr>
          </a:p>
          <a:p>
            <a:r>
              <a:rPr lang="en-GB" sz="1600">
                <a:cs typeface="Calibri"/>
              </a:rPr>
              <a:t>Model the predicted value for the adult admission price using linear regression model.</a:t>
            </a:r>
            <a:endParaRPr lang="en-GB" sz="1600" dirty="0">
              <a:cs typeface="Calibri"/>
            </a:endParaRPr>
          </a:p>
          <a:p>
            <a:r>
              <a:rPr lang="en-GB" sz="1600">
                <a:cs typeface="Calibri"/>
              </a:rPr>
              <a:t>By</a:t>
            </a:r>
            <a:r>
              <a:rPr lang="en-GB" sz="1600" dirty="0">
                <a:cs typeface="Calibri"/>
              </a:rPr>
              <a:t> </a:t>
            </a:r>
            <a:r>
              <a:rPr lang="en-GB" sz="1600">
                <a:cs typeface="Calibri"/>
              </a:rPr>
              <a:t>comparing immutable features of the resort,  model 3 was chosen from table 1, which is based on model performance metrics.</a:t>
            </a:r>
            <a:endParaRPr lang="en-GB" sz="1600" dirty="0">
              <a:cs typeface="Calibri"/>
            </a:endParaRPr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91D24C-55A8-4A69-A5C0-988D87B1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74" y="4534122"/>
            <a:ext cx="4325074" cy="113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7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4BFD-68DE-411F-B0BD-11F90A98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u="sng">
                <a:cs typeface="Calibri Light"/>
              </a:rPr>
              <a:t>Results</a:t>
            </a:r>
            <a:endParaRPr lang="en-GB" sz="4000">
              <a:cs typeface="Calibri Light" panose="020F0302020204030204"/>
            </a:endParaRPr>
          </a:p>
        </p:txBody>
      </p:sp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B8F62CE-09A6-4361-8774-DD0DC4582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509" y="3245316"/>
            <a:ext cx="3976287" cy="270163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37015E-E7B3-4293-8FCE-F27021452E34}"/>
              </a:ext>
            </a:extLst>
          </p:cNvPr>
          <p:cNvSpPr txBox="1"/>
          <p:nvPr/>
        </p:nvSpPr>
        <p:spPr>
          <a:xfrm>
            <a:off x="951174" y="1491324"/>
            <a:ext cx="101702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In terms of immutable features, Big Mountain Resort falls in the second cluster which is identified from figure 2 below as the red circle.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From the linear regression machine learning model, a predicted value</a:t>
            </a:r>
            <a:r>
              <a:rPr lang="en-GB" dirty="0">
                <a:cs typeface="Calibri"/>
              </a:rPr>
              <a:t> </a:t>
            </a:r>
            <a:r>
              <a:rPr lang="en-GB">
                <a:cs typeface="Calibri"/>
              </a:rPr>
              <a:t>of $64.07 is suitable for current operations. 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The  greatest influence which can be seen as the coeffcient amoungst  all the features proved to be the adult weekday price. 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B05B6-4242-440B-B0BD-F28E6EC435C9}"/>
              </a:ext>
            </a:extLst>
          </p:cNvPr>
          <p:cNvSpPr txBox="1"/>
          <p:nvPr/>
        </p:nvSpPr>
        <p:spPr>
          <a:xfrm>
            <a:off x="3273947" y="5945770"/>
            <a:ext cx="43918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 dirty="0">
                <a:cs typeface="Calibri"/>
              </a:rPr>
              <a:t>Figure 2</a:t>
            </a:r>
            <a:r>
              <a:rPr lang="en-GB">
                <a:cs typeface="Calibri"/>
              </a:rPr>
              <a:t>: Red circle identifying Big Mountain Resort </a:t>
            </a:r>
            <a:r>
              <a:rPr lang="en-GB" dirty="0">
                <a:cs typeface="Calibri"/>
              </a:rPr>
              <a:t>compared to other resorts in the USA.</a:t>
            </a:r>
          </a:p>
        </p:txBody>
      </p:sp>
    </p:spTree>
    <p:extLst>
      <p:ext uri="{BB962C8B-B14F-4D97-AF65-F5344CB8AC3E}">
        <p14:creationId xmlns:p14="http://schemas.microsoft.com/office/powerpoint/2010/main" val="42243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EC79C64-BC33-4832-BAEF-A0DEA331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41" y="2353070"/>
            <a:ext cx="3637981" cy="2878260"/>
          </a:xfrm>
          <a:prstGeom prst="rect">
            <a:avLst/>
          </a:prstGeom>
        </p:spPr>
      </p:pic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F395E48-3852-4267-8FC2-ACE0B709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08" y="2379339"/>
            <a:ext cx="3991949" cy="2809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5789B-31A2-49AE-BD51-86B61C8F9917}"/>
              </a:ext>
            </a:extLst>
          </p:cNvPr>
          <p:cNvSpPr txBox="1"/>
          <p:nvPr/>
        </p:nvSpPr>
        <p:spPr>
          <a:xfrm>
            <a:off x="1130060" y="842513"/>
            <a:ext cx="93711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To increase company revenue , the resort needs to stay open for more days throughout the season.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From Figure</a:t>
            </a:r>
            <a:r>
              <a:rPr lang="en-GB" dirty="0">
                <a:cs typeface="Calibri"/>
              </a:rPr>
              <a:t> </a:t>
            </a:r>
            <a:r>
              <a:rPr lang="en-GB">
                <a:cs typeface="Calibri"/>
              </a:rPr>
              <a:t>3, it can be seen with an increase in skiable terrain and average snowfall the resort can stay open for longer.</a:t>
            </a:r>
            <a:endParaRPr lang="en-GB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487FE-5543-4105-94EA-5B86F87F2F19}"/>
              </a:ext>
            </a:extLst>
          </p:cNvPr>
          <p:cNvSpPr txBox="1"/>
          <p:nvPr/>
        </p:nvSpPr>
        <p:spPr>
          <a:xfrm>
            <a:off x="1729038" y="5749591"/>
            <a:ext cx="8267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 dirty="0">
                <a:cs typeface="Calibri"/>
              </a:rPr>
              <a:t>Figure 3</a:t>
            </a:r>
            <a:r>
              <a:rPr lang="en-GB">
                <a:cs typeface="Calibri"/>
              </a:rPr>
              <a:t>: (a) Relationship between snowfall and the days open last year. (b) Relationship </a:t>
            </a:r>
            <a:r>
              <a:rPr lang="en-GB" dirty="0">
                <a:cs typeface="Calibri"/>
              </a:rPr>
              <a:t>between skiable terrain and days open last year.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CEEAD-B5F5-46A2-9F26-D0A81FFAA074}"/>
              </a:ext>
            </a:extLst>
          </p:cNvPr>
          <p:cNvSpPr txBox="1"/>
          <p:nvPr/>
        </p:nvSpPr>
        <p:spPr>
          <a:xfrm>
            <a:off x="3185361" y="5330992"/>
            <a:ext cx="587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(a)</a:t>
            </a:r>
            <a:endParaRPr lang="en-GB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74185-AB33-478D-A213-2D60A6FECFAB}"/>
              </a:ext>
            </a:extLst>
          </p:cNvPr>
          <p:cNvSpPr txBox="1"/>
          <p:nvPr/>
        </p:nvSpPr>
        <p:spPr>
          <a:xfrm>
            <a:off x="8188492" y="5230728"/>
            <a:ext cx="587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(b)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118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E986D07-7FC1-404B-8461-A2883BC6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47" y="2457298"/>
            <a:ext cx="4117306" cy="2925678"/>
          </a:xfrm>
          <a:prstGeom prst="rect">
            <a:avLst/>
          </a:prstGeom>
        </p:spPr>
      </p:pic>
      <p:pic>
        <p:nvPicPr>
          <p:cNvPr id="6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DE7C925-5E91-4E62-84CF-A39CFBF4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42" y="2407819"/>
            <a:ext cx="4076700" cy="29246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565DE0-5DF6-460D-B1D6-0DBE37C1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69" y="401888"/>
            <a:ext cx="10515600" cy="172444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cs typeface="Calibri"/>
              </a:rPr>
              <a:t>Comparing relationships between other resorts, skiable terrain and admission ticket price. With a larger area per acre, the resort is able to charge a higher price. This can be justified by figure 4a.</a:t>
            </a:r>
          </a:p>
          <a:p>
            <a:r>
              <a:rPr lang="en-GB">
                <a:cs typeface="Calibri"/>
              </a:rPr>
              <a:t>Figure 4b  shows how the increase in days open correlates to the price of admission. </a:t>
            </a:r>
            <a:endParaRPr lang="en-GB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A2541-EED1-489C-8EB0-9D320616F5E2}"/>
              </a:ext>
            </a:extLst>
          </p:cNvPr>
          <p:cNvSpPr txBox="1"/>
          <p:nvPr/>
        </p:nvSpPr>
        <p:spPr>
          <a:xfrm>
            <a:off x="1729038" y="5749591"/>
            <a:ext cx="8267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 dirty="0">
                <a:cs typeface="Calibri"/>
              </a:rPr>
              <a:t>Figure 4</a:t>
            </a:r>
            <a:r>
              <a:rPr lang="en-GB" dirty="0">
                <a:cs typeface="Calibri"/>
              </a:rPr>
              <a:t>: (a) Relationship between admission and skiable terrain. (b) Relationship </a:t>
            </a:r>
            <a:r>
              <a:rPr lang="en-GB">
                <a:cs typeface="Calibri"/>
              </a:rPr>
              <a:t>between admission and days open last year.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A5A98-EF28-4AE2-BA87-4534C0AE6E1E}"/>
              </a:ext>
            </a:extLst>
          </p:cNvPr>
          <p:cNvSpPr txBox="1"/>
          <p:nvPr/>
        </p:nvSpPr>
        <p:spPr>
          <a:xfrm>
            <a:off x="2829426" y="5336005"/>
            <a:ext cx="617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(a)</a:t>
            </a:r>
            <a:endParaRPr lang="en-GB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E93291-0EAA-4908-9232-8098EEF89ADB}"/>
              </a:ext>
            </a:extLst>
          </p:cNvPr>
          <p:cNvSpPr txBox="1"/>
          <p:nvPr/>
        </p:nvSpPr>
        <p:spPr>
          <a:xfrm>
            <a:off x="8664742" y="5376110"/>
            <a:ext cx="617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(b)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24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35B1-F959-45BE-9560-F4581D49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u="sng">
                <a:cs typeface="Calibri Light"/>
              </a:rPr>
              <a:t>Summary</a:t>
            </a:r>
            <a:endParaRPr lang="en-GB" sz="40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FC70-AB77-4019-AE19-94D9DDBF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>
                <a:cs typeface="Calibri"/>
              </a:rPr>
              <a:t>With the current price of $81, price of addmission will cover operational costs of the new chairlift. </a:t>
            </a:r>
            <a:endParaRPr lang="en-GB" sz="2600" dirty="0">
              <a:cs typeface="Calibri"/>
            </a:endParaRPr>
          </a:p>
          <a:p>
            <a:r>
              <a:rPr lang="en-GB" sz="2600">
                <a:cs typeface="Calibri"/>
              </a:rPr>
              <a:t>Focusing on other features of the resort such as skiable terrain and average snowfall will allow increase the number of days the resort will stay open and thereby bring</a:t>
            </a:r>
            <a:r>
              <a:rPr lang="en-GB" sz="2600" dirty="0">
                <a:cs typeface="Calibri"/>
              </a:rPr>
              <a:t> </a:t>
            </a:r>
            <a:r>
              <a:rPr lang="en-GB" sz="2600">
                <a:cs typeface="Calibri"/>
              </a:rPr>
              <a:t>in a higher revenue. </a:t>
            </a:r>
            <a:endParaRPr lang="en-GB" sz="2600" dirty="0">
              <a:cs typeface="Calibri"/>
            </a:endParaRPr>
          </a:p>
          <a:p>
            <a:r>
              <a:rPr lang="en-GB" sz="2600">
                <a:cs typeface="Calibri"/>
              </a:rPr>
              <a:t>For future work, futher analysis can be</a:t>
            </a:r>
            <a:r>
              <a:rPr lang="en-GB" sz="2600" dirty="0">
                <a:cs typeface="Calibri"/>
              </a:rPr>
              <a:t> </a:t>
            </a:r>
            <a:r>
              <a:rPr lang="en-GB" sz="2600">
                <a:cs typeface="Calibri"/>
              </a:rPr>
              <a:t>done on how much snow the resort needs to produce. </a:t>
            </a:r>
            <a:endParaRPr lang="en-GB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61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Big Mountain Resort Profit Margin Retention Plan</vt:lpstr>
      <vt:lpstr>Key Findings</vt:lpstr>
      <vt:lpstr>Modelling</vt:lpstr>
      <vt:lpstr>Results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286</cp:revision>
  <dcterms:created xsi:type="dcterms:W3CDTF">2020-07-20T14:27:24Z</dcterms:created>
  <dcterms:modified xsi:type="dcterms:W3CDTF">2020-07-20T16:51:12Z</dcterms:modified>
</cp:coreProperties>
</file>