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1f891761f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1f891761f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1f891761f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1f891761f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1f891761f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1f891761f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1f891761f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1f891761f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1f891761f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1f891761f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1f891761f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1f891761f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1f891761f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1f891761f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1f891761f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1f891761f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1f891761f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1f891761f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1f891761f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1f891761f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1f891761f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1f891761f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1f891761f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1f891761f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1f891761f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1f891761f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Probe Data Analysis and Road Slope</a:t>
            </a:r>
            <a:endParaRPr/>
          </a:p>
        </p:txBody>
      </p:sp>
      <p:sp>
        <p:nvSpPr>
          <p:cNvPr id="129" name="Google Shape;129;p13"/>
          <p:cNvSpPr txBox="1"/>
          <p:nvPr>
            <p:ph idx="1" type="subTitle"/>
          </p:nvPr>
        </p:nvSpPr>
        <p:spPr>
          <a:xfrm>
            <a:off x="1858700" y="3413135"/>
            <a:ext cx="5361300" cy="144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By:</a:t>
            </a:r>
            <a:endParaRPr/>
          </a:p>
          <a:p>
            <a:pPr indent="0" lvl="0" marL="0" rtl="0" algn="ctr">
              <a:spcBef>
                <a:spcPts val="0"/>
              </a:spcBef>
              <a:spcAft>
                <a:spcPts val="0"/>
              </a:spcAft>
              <a:buNone/>
            </a:pPr>
            <a:r>
              <a:rPr lang="en-GB"/>
              <a:t>Abhishek Krishna Vandadi(A20426749)</a:t>
            </a:r>
            <a:endParaRPr/>
          </a:p>
          <a:p>
            <a:pPr indent="0" lvl="0" marL="0" rtl="0" algn="ctr">
              <a:spcBef>
                <a:spcPts val="0"/>
              </a:spcBef>
              <a:spcAft>
                <a:spcPts val="0"/>
              </a:spcAft>
              <a:buNone/>
            </a:pPr>
            <a:r>
              <a:rPr lang="en-GB"/>
              <a:t>Nital Milind Bansode(A20427196)</a:t>
            </a:r>
            <a:endParaRPr/>
          </a:p>
          <a:p>
            <a:pPr indent="0" lvl="0" marL="0" rtl="0" algn="ctr">
              <a:spcBef>
                <a:spcPts val="0"/>
              </a:spcBef>
              <a:spcAft>
                <a:spcPts val="0"/>
              </a:spcAft>
              <a:buNone/>
            </a:pPr>
            <a:r>
              <a:rPr lang="en-GB"/>
              <a:t>Amitdeb Prasad Bhattacharya(A20402789)</a:t>
            </a:r>
            <a:endParaRPr/>
          </a:p>
          <a:p>
            <a:pPr indent="0" lvl="0" marL="0" rtl="0" algn="ctr">
              <a:spcBef>
                <a:spcPts val="0"/>
              </a:spcBef>
              <a:spcAft>
                <a:spcPts val="0"/>
              </a:spcAft>
              <a:buNone/>
            </a:pPr>
            <a:r>
              <a:rPr lang="en-GB"/>
              <a:t>Karthik Mahesh(A20383027)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Screenshots of execution and output</a:t>
            </a:r>
            <a:endParaRPr/>
          </a:p>
        </p:txBody>
      </p:sp>
      <p:sp>
        <p:nvSpPr>
          <p:cNvPr id="182" name="Google Shape;182;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a:t>
            </a:r>
            <a:endParaRPr/>
          </a:p>
        </p:txBody>
      </p:sp>
      <p:pic>
        <p:nvPicPr>
          <p:cNvPr id="183" name="Google Shape;183;p22"/>
          <p:cNvPicPr preferRelativeResize="0"/>
          <p:nvPr/>
        </p:nvPicPr>
        <p:blipFill>
          <a:blip r:embed="rId3">
            <a:alphaModFix/>
          </a:blip>
          <a:stretch>
            <a:fillRect/>
          </a:stretch>
        </p:blipFill>
        <p:spPr>
          <a:xfrm>
            <a:off x="1200150" y="2100300"/>
            <a:ext cx="6743700" cy="2228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189" name="Google Shape;189;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a:p>
            <a:pPr indent="0" lvl="0" marL="0" rtl="0" algn="l">
              <a:spcBef>
                <a:spcPts val="1600"/>
              </a:spcBef>
              <a:spcAft>
                <a:spcPts val="1600"/>
              </a:spcAft>
              <a:buNone/>
            </a:pPr>
            <a:r>
              <a:t/>
            </a:r>
            <a:endParaRPr/>
          </a:p>
        </p:txBody>
      </p:sp>
      <p:pic>
        <p:nvPicPr>
          <p:cNvPr id="190" name="Google Shape;190;p23"/>
          <p:cNvPicPr preferRelativeResize="0"/>
          <p:nvPr/>
        </p:nvPicPr>
        <p:blipFill rotWithShape="1">
          <a:blip r:embed="rId3">
            <a:alphaModFix/>
          </a:blip>
          <a:srcRect b="-15949" l="890" r="-889" t="3866"/>
          <a:stretch/>
        </p:blipFill>
        <p:spPr>
          <a:xfrm>
            <a:off x="949583" y="302100"/>
            <a:ext cx="7523233"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196" name="Google Shape;196;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a:t>
            </a:r>
            <a:endParaRPr/>
          </a:p>
        </p:txBody>
      </p:sp>
      <p:pic>
        <p:nvPicPr>
          <p:cNvPr id="197" name="Google Shape;197;p24"/>
          <p:cNvPicPr preferRelativeResize="0"/>
          <p:nvPr/>
        </p:nvPicPr>
        <p:blipFill>
          <a:blip r:embed="rId3">
            <a:alphaModFix/>
          </a:blip>
          <a:stretch>
            <a:fillRect/>
          </a:stretch>
        </p:blipFill>
        <p:spPr>
          <a:xfrm>
            <a:off x="642925" y="277112"/>
            <a:ext cx="7378825" cy="458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203" name="Google Shape;203;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a:t>
            </a:r>
            <a:endParaRPr/>
          </a:p>
        </p:txBody>
      </p:sp>
      <p:pic>
        <p:nvPicPr>
          <p:cNvPr id="204" name="Google Shape;204;p25"/>
          <p:cNvPicPr preferRelativeResize="0"/>
          <p:nvPr/>
        </p:nvPicPr>
        <p:blipFill>
          <a:blip r:embed="rId3">
            <a:alphaModFix/>
          </a:blip>
          <a:stretch>
            <a:fillRect/>
          </a:stretch>
        </p:blipFill>
        <p:spPr>
          <a:xfrm>
            <a:off x="741600" y="261800"/>
            <a:ext cx="7505700" cy="464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210" name="Google Shape;210;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GB" sz="3000"/>
              <a:t>Thank You</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800">
                <a:solidFill>
                  <a:srgbClr val="D16349"/>
                </a:solidFill>
                <a:latin typeface="Calibri"/>
                <a:ea typeface="Calibri"/>
                <a:cs typeface="Calibri"/>
                <a:sym typeface="Calibri"/>
              </a:rPr>
              <a:t>INPUT</a:t>
            </a:r>
            <a:endParaRPr sz="4800">
              <a:solidFill>
                <a:srgbClr val="D16349"/>
              </a:solidFill>
              <a:latin typeface="Calibri"/>
              <a:ea typeface="Calibri"/>
              <a:cs typeface="Calibri"/>
              <a:sym typeface="Calibri"/>
            </a:endParaRPr>
          </a:p>
          <a:p>
            <a:pPr indent="0" lvl="0" marL="0" rtl="0" algn="l">
              <a:spcBef>
                <a:spcPts val="0"/>
              </a:spcBef>
              <a:spcAft>
                <a:spcPts val="0"/>
              </a:spcAft>
              <a:buNone/>
            </a:pPr>
            <a:r>
              <a:t/>
            </a:r>
            <a:endParaRPr>
              <a:solidFill>
                <a:srgbClr val="D16349"/>
              </a:solidFill>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D16349"/>
                </a:solidFill>
              </a:rPr>
              <a:t>1) </a:t>
            </a:r>
            <a:r>
              <a:rPr lang="en-GB" sz="2400">
                <a:solidFill>
                  <a:srgbClr val="D16349"/>
                </a:solidFill>
              </a:rPr>
              <a:t>Partition6467ProbePoints.csv </a:t>
            </a:r>
            <a:endParaRPr sz="2400">
              <a:solidFill>
                <a:srgbClr val="D16349"/>
              </a:solidFill>
            </a:endParaRPr>
          </a:p>
          <a:p>
            <a:pPr indent="0" lvl="0" marL="0" rtl="0" algn="l">
              <a:spcBef>
                <a:spcPts val="1600"/>
              </a:spcBef>
              <a:spcAft>
                <a:spcPts val="0"/>
              </a:spcAft>
              <a:buNone/>
            </a:pPr>
            <a:r>
              <a:rPr lang="en-GB" sz="1800">
                <a:solidFill>
                  <a:srgbClr val="000000"/>
                </a:solidFill>
              </a:rPr>
              <a:t>      This file contains raw probe points.</a:t>
            </a:r>
            <a:endParaRPr sz="1800">
              <a:solidFill>
                <a:srgbClr val="000000"/>
              </a:solidFill>
            </a:endParaRPr>
          </a:p>
          <a:p>
            <a:pPr indent="0" lvl="0" marL="0" rtl="0" algn="l">
              <a:spcBef>
                <a:spcPts val="1600"/>
              </a:spcBef>
              <a:spcAft>
                <a:spcPts val="0"/>
              </a:spcAft>
              <a:buNone/>
            </a:pPr>
            <a:r>
              <a:rPr lang="en-GB" sz="2400">
                <a:solidFill>
                  <a:srgbClr val="D16349"/>
                </a:solidFill>
              </a:rPr>
              <a:t>2) Partition6467ProbePoints.csv</a:t>
            </a:r>
            <a:endParaRPr sz="2400">
              <a:solidFill>
                <a:srgbClr val="D16349"/>
              </a:solidFill>
            </a:endParaRPr>
          </a:p>
          <a:p>
            <a:pPr indent="0" lvl="0" marL="0" rtl="0" algn="l">
              <a:lnSpc>
                <a:spcPct val="100000"/>
              </a:lnSpc>
              <a:spcBef>
                <a:spcPts val="1600"/>
              </a:spcBef>
              <a:spcAft>
                <a:spcPts val="0"/>
              </a:spcAft>
              <a:buNone/>
            </a:pPr>
            <a:r>
              <a:rPr lang="en-GB" sz="2400">
                <a:solidFill>
                  <a:srgbClr val="000000"/>
                </a:solidFill>
              </a:rPr>
              <a:t>     </a:t>
            </a:r>
            <a:r>
              <a:rPr lang="en-GB" sz="1800">
                <a:solidFill>
                  <a:srgbClr val="000000"/>
                </a:solidFill>
              </a:rPr>
              <a:t>This file contains linkdata for the links that the probe points can be map </a:t>
            </a:r>
            <a:endParaRPr sz="1800">
              <a:solidFill>
                <a:srgbClr val="000000"/>
              </a:solidFill>
            </a:endParaRPr>
          </a:p>
          <a:p>
            <a:pPr indent="0" lvl="0" marL="0" rtl="0" algn="l">
              <a:lnSpc>
                <a:spcPct val="100000"/>
              </a:lnSpc>
              <a:spcBef>
                <a:spcPts val="1600"/>
              </a:spcBef>
              <a:spcAft>
                <a:spcPts val="0"/>
              </a:spcAft>
              <a:buNone/>
            </a:pPr>
            <a:r>
              <a:rPr lang="en-GB" sz="1800">
                <a:solidFill>
                  <a:srgbClr val="000000"/>
                </a:solidFill>
              </a:rPr>
              <a:t>       matched to.</a:t>
            </a:r>
            <a:endParaRPr sz="1800">
              <a:solidFill>
                <a:srgbClr val="000000"/>
              </a:solidFill>
            </a:endParaRPr>
          </a:p>
          <a:p>
            <a:pPr indent="0" lvl="0" marL="0" rtl="0" algn="l">
              <a:spcBef>
                <a:spcPts val="1600"/>
              </a:spcBef>
              <a:spcAft>
                <a:spcPts val="0"/>
              </a:spcAft>
              <a:buNone/>
            </a:pPr>
            <a:r>
              <a:t/>
            </a:r>
            <a:endParaRPr sz="1800">
              <a:solidFill>
                <a:srgbClr val="D16349"/>
              </a:solidFill>
            </a:endParaRPr>
          </a:p>
          <a:p>
            <a:pPr indent="0" lvl="0" marL="0" rtl="0" algn="l">
              <a:spcBef>
                <a:spcPts val="1600"/>
              </a:spcBef>
              <a:spcAft>
                <a:spcPts val="1600"/>
              </a:spcAft>
              <a:buNone/>
            </a:pPr>
            <a:r>
              <a:t/>
            </a:r>
            <a:endParaRPr sz="1800">
              <a:solidFill>
                <a:srgbClr val="D1634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600">
                <a:solidFill>
                  <a:srgbClr val="D16349"/>
                </a:solidFill>
              </a:rPr>
              <a:t>Tasks</a:t>
            </a:r>
            <a:endParaRPr sz="3600">
              <a:solidFill>
                <a:srgbClr val="D16349"/>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400050" lvl="0" marL="457200" rtl="0" algn="l">
              <a:spcBef>
                <a:spcPts val="600"/>
              </a:spcBef>
              <a:spcAft>
                <a:spcPts val="0"/>
              </a:spcAft>
              <a:buClr>
                <a:srgbClr val="D16349"/>
              </a:buClr>
              <a:buSzPts val="2700"/>
              <a:buFont typeface="Georgia"/>
              <a:buAutoNum type="arabicParenR"/>
            </a:pPr>
            <a:r>
              <a:rPr lang="en-GB" sz="2700">
                <a:solidFill>
                  <a:srgbClr val="D16349"/>
                </a:solidFill>
                <a:latin typeface="Georgia"/>
                <a:ea typeface="Georgia"/>
                <a:cs typeface="Georgia"/>
                <a:sym typeface="Georgia"/>
              </a:rPr>
              <a:t>Map matching  probe points to road links</a:t>
            </a:r>
            <a:endParaRPr sz="2700">
              <a:solidFill>
                <a:srgbClr val="D16349"/>
              </a:solidFill>
              <a:latin typeface="Georgia"/>
              <a:ea typeface="Georgia"/>
              <a:cs typeface="Georgia"/>
              <a:sym typeface="Georgia"/>
            </a:endParaRPr>
          </a:p>
          <a:p>
            <a:pPr indent="-400050" lvl="0" marL="457200" rtl="0" algn="l">
              <a:spcBef>
                <a:spcPts val="0"/>
              </a:spcBef>
              <a:spcAft>
                <a:spcPts val="0"/>
              </a:spcAft>
              <a:buClr>
                <a:srgbClr val="D16349"/>
              </a:buClr>
              <a:buSzPts val="2700"/>
              <a:buFont typeface="Georgia"/>
              <a:buAutoNum type="arabicParenR"/>
            </a:pPr>
            <a:r>
              <a:rPr lang="en-GB" sz="2700">
                <a:solidFill>
                  <a:srgbClr val="D16349"/>
                </a:solidFill>
                <a:latin typeface="Georgia"/>
                <a:ea typeface="Georgia"/>
                <a:cs typeface="Georgia"/>
                <a:sym typeface="Georgia"/>
              </a:rPr>
              <a:t>Derive road slope for each road link</a:t>
            </a:r>
            <a:endParaRPr sz="2700">
              <a:solidFill>
                <a:srgbClr val="D16349"/>
              </a:solidFill>
              <a:latin typeface="Georgia"/>
              <a:ea typeface="Georgia"/>
              <a:cs typeface="Georgia"/>
              <a:sym typeface="Georgia"/>
            </a:endParaRPr>
          </a:p>
          <a:p>
            <a:pPr indent="-400050" lvl="0" marL="457200" rtl="0" algn="l">
              <a:spcBef>
                <a:spcPts val="0"/>
              </a:spcBef>
              <a:spcAft>
                <a:spcPts val="0"/>
              </a:spcAft>
              <a:buClr>
                <a:srgbClr val="D16349"/>
              </a:buClr>
              <a:buSzPts val="2700"/>
              <a:buFont typeface="Georgia"/>
              <a:buAutoNum type="arabicParenR"/>
            </a:pPr>
            <a:r>
              <a:rPr lang="en-GB" sz="2700">
                <a:solidFill>
                  <a:srgbClr val="D16349"/>
                </a:solidFill>
                <a:latin typeface="Georgia"/>
                <a:ea typeface="Georgia"/>
                <a:cs typeface="Georgia"/>
                <a:sym typeface="Georgia"/>
              </a:rPr>
              <a:t>Evaluate the derived road slope with the surveyed road slope in the link data file</a:t>
            </a:r>
            <a:endParaRPr sz="2700">
              <a:solidFill>
                <a:srgbClr val="D16349"/>
              </a:solidFill>
              <a:latin typeface="Georgia"/>
              <a:ea typeface="Georgia"/>
              <a:cs typeface="Georgia"/>
              <a:sym typeface="Georgia"/>
            </a:endParaRPr>
          </a:p>
          <a:p>
            <a:pPr indent="0" lvl="0" marL="0" rtl="0" algn="l">
              <a:spcBef>
                <a:spcPts val="0"/>
              </a:spcBef>
              <a:spcAft>
                <a:spcPts val="1600"/>
              </a:spcAft>
              <a:buNone/>
            </a:pPr>
            <a:r>
              <a:t/>
            </a:r>
            <a:endParaRPr>
              <a:solidFill>
                <a:srgbClr val="D1634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D16349"/>
                </a:solidFill>
              </a:rPr>
              <a:t>Programming Language used:</a:t>
            </a:r>
            <a:endParaRPr>
              <a:solidFill>
                <a:srgbClr val="D16349"/>
              </a:solidFill>
            </a:endParaRPr>
          </a:p>
          <a:p>
            <a:pPr indent="0" lvl="0" marL="0" rtl="0" algn="ctr">
              <a:spcBef>
                <a:spcPts val="0"/>
              </a:spcBef>
              <a:spcAft>
                <a:spcPts val="0"/>
              </a:spcAft>
              <a:buNone/>
            </a:pPr>
            <a:r>
              <a:rPr lang="en-GB">
                <a:solidFill>
                  <a:srgbClr val="D16349"/>
                </a:solidFill>
              </a:rPr>
              <a:t>Python</a:t>
            </a:r>
            <a:endParaRPr>
              <a:solidFill>
                <a:srgbClr val="D1634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STEPS FOR WRITING THE CODE</a:t>
            </a:r>
            <a:endParaRPr/>
          </a:p>
        </p:txBody>
      </p:sp>
      <p:sp>
        <p:nvSpPr>
          <p:cNvPr id="152" name="Google Shape;152;p17"/>
          <p:cNvSpPr txBox="1"/>
          <p:nvPr>
            <p:ph idx="1" type="body"/>
          </p:nvPr>
        </p:nvSpPr>
        <p:spPr>
          <a:xfrm>
            <a:off x="819150" y="1990725"/>
            <a:ext cx="7505700" cy="26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 1:</a:t>
            </a:r>
            <a:endParaRPr/>
          </a:p>
          <a:p>
            <a:pPr indent="0" lvl="0" marL="0" rtl="0" algn="l">
              <a:spcBef>
                <a:spcPts val="1600"/>
              </a:spcBef>
              <a:spcAft>
                <a:spcPts val="0"/>
              </a:spcAft>
              <a:buNone/>
            </a:pPr>
            <a:r>
              <a:rPr lang="en-GB"/>
              <a:t>Create and define a class to find latitude and longitude for given points. We define it using shape attributes here.</a:t>
            </a:r>
            <a:endParaRPr/>
          </a:p>
          <a:p>
            <a:pPr indent="0" lvl="0" marL="0" rtl="0" algn="l">
              <a:spcBef>
                <a:spcPts val="1600"/>
              </a:spcBef>
              <a:spcAft>
                <a:spcPts val="0"/>
              </a:spcAft>
              <a:buNone/>
            </a:pPr>
            <a:r>
              <a:rPr lang="en-GB"/>
              <a:t>Step 2:</a:t>
            </a:r>
            <a:endParaRPr/>
          </a:p>
          <a:p>
            <a:pPr indent="0" lvl="0" marL="0" rtl="0" algn="l">
              <a:spcBef>
                <a:spcPts val="1600"/>
              </a:spcBef>
              <a:spcAft>
                <a:spcPts val="0"/>
              </a:spcAft>
              <a:buNone/>
            </a:pPr>
            <a:r>
              <a:rPr lang="en-GB"/>
              <a:t>Create a class which we can use to package the LinkData csv into a package object. The start and end data points are passed to the class which packages it into the class variables. It should contain </a:t>
            </a:r>
            <a:r>
              <a:rPr lang="en-GB"/>
              <a:t>function which can be used to calculate the distance between a packed linkData and a new probe-point. It should also consist of a function which can be used to calculate distance between two links i.e. LinkData is passed.</a:t>
            </a:r>
            <a:endParaRPr/>
          </a:p>
          <a:p>
            <a:pPr indent="0" lvl="0" marL="0" rtl="0" algn="l">
              <a:spcBef>
                <a:spcPts val="1600"/>
              </a:spcBef>
              <a:spcAft>
                <a:spcPts val="0"/>
              </a:spcAft>
              <a:buNone/>
            </a:pPr>
            <a:r>
              <a:rPr lang="en-GB"/>
              <a:t> </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Step 3:</a:t>
            </a:r>
            <a:endParaRPr/>
          </a:p>
          <a:p>
            <a:pPr indent="0" lvl="0" marL="0" rtl="0" algn="l">
              <a:spcBef>
                <a:spcPts val="1600"/>
              </a:spcBef>
              <a:spcAft>
                <a:spcPts val="0"/>
              </a:spcAft>
              <a:buNone/>
            </a:pPr>
            <a:r>
              <a:rPr lang="en-GB"/>
              <a:t>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STEPS FOR WRITING THE CODE</a:t>
            </a:r>
            <a:endParaRPr/>
          </a:p>
          <a:p>
            <a:pPr indent="0" lvl="0" marL="0" rtl="0" algn="l">
              <a:spcBef>
                <a:spcPts val="0"/>
              </a:spcBef>
              <a:spcAft>
                <a:spcPts val="0"/>
              </a:spcAft>
              <a:buNone/>
            </a:pPr>
            <a:r>
              <a:t/>
            </a:r>
            <a:endParaRPr/>
          </a:p>
        </p:txBody>
      </p:sp>
      <p:sp>
        <p:nvSpPr>
          <p:cNvPr id="158" name="Google Shape;158;p18"/>
          <p:cNvSpPr txBox="1"/>
          <p:nvPr>
            <p:ph idx="1" type="body"/>
          </p:nvPr>
        </p:nvSpPr>
        <p:spPr>
          <a:xfrm>
            <a:off x="960075" y="1800200"/>
            <a:ext cx="7505700" cy="40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 3:</a:t>
            </a:r>
            <a:endParaRPr/>
          </a:p>
          <a:p>
            <a:pPr indent="0" lvl="0" marL="0" rtl="0" algn="l">
              <a:spcBef>
                <a:spcPts val="1600"/>
              </a:spcBef>
              <a:spcAft>
                <a:spcPts val="0"/>
              </a:spcAft>
              <a:buNone/>
            </a:pPr>
            <a:r>
              <a:rPr lang="en-GB"/>
              <a:t>Create a class used to package the sample ID data set into an object which also contains function used to find the direction and a function used to convert the object to string and return the required format.</a:t>
            </a:r>
            <a:endParaRPr/>
          </a:p>
          <a:p>
            <a:pPr indent="0" lvl="0" marL="0" rtl="0" algn="l">
              <a:spcBef>
                <a:spcPts val="1600"/>
              </a:spcBef>
              <a:spcAft>
                <a:spcPts val="0"/>
              </a:spcAft>
              <a:buNone/>
            </a:pPr>
            <a:r>
              <a:rPr lang="en-GB"/>
              <a:t>Step 4:</a:t>
            </a:r>
            <a:endParaRPr/>
          </a:p>
          <a:p>
            <a:pPr indent="0" lvl="0" marL="0" rtl="0" algn="l">
              <a:spcBef>
                <a:spcPts val="1600"/>
              </a:spcBef>
              <a:spcAft>
                <a:spcPts val="0"/>
              </a:spcAft>
              <a:buNone/>
            </a:pPr>
            <a:r>
              <a:rPr lang="en-GB"/>
              <a:t>Create a class used to package the sample ID data set into an object with scope object appended to the return list. It should also have a function used to convert the object to string and return the required format with scope appended.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STEPS FOR WRITING THE CODE</a:t>
            </a:r>
            <a:endParaRPr/>
          </a:p>
          <a:p>
            <a:pPr indent="0" lvl="0" marL="0" rtl="0" algn="l">
              <a:spcBef>
                <a:spcPts val="0"/>
              </a:spcBef>
              <a:spcAft>
                <a:spcPts val="0"/>
              </a:spcAft>
              <a:buNone/>
            </a:pPr>
            <a:r>
              <a:t/>
            </a:r>
            <a:endParaRPr/>
          </a:p>
        </p:txBody>
      </p:sp>
      <p:sp>
        <p:nvSpPr>
          <p:cNvPr id="164" name="Google Shape;164;p19"/>
          <p:cNvSpPr txBox="1"/>
          <p:nvPr>
            <p:ph idx="1" type="body"/>
          </p:nvPr>
        </p:nvSpPr>
        <p:spPr>
          <a:xfrm>
            <a:off x="608175" y="16994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 5:</a:t>
            </a:r>
            <a:endParaRPr/>
          </a:p>
          <a:p>
            <a:pPr indent="0" lvl="0" marL="0" rtl="0" algn="l">
              <a:spcBef>
                <a:spcPts val="1600"/>
              </a:spcBef>
              <a:spcAft>
                <a:spcPts val="0"/>
              </a:spcAft>
              <a:buNone/>
            </a:pPr>
            <a:r>
              <a:rPr lang="en-GB"/>
              <a:t>Create a Class used to package the linkData used to calculate the slope and evaluate it.</a:t>
            </a:r>
            <a:endParaRPr/>
          </a:p>
          <a:p>
            <a:pPr indent="0" lvl="0" marL="0" rtl="0" algn="l">
              <a:spcBef>
                <a:spcPts val="1600"/>
              </a:spcBef>
              <a:spcAft>
                <a:spcPts val="0"/>
              </a:spcAft>
              <a:buNone/>
            </a:pPr>
            <a:r>
              <a:rPr lang="en-GB"/>
              <a:t>Step 6:</a:t>
            </a:r>
            <a:endParaRPr/>
          </a:p>
          <a:p>
            <a:pPr indent="0" lvl="0" marL="0" rtl="0" algn="l">
              <a:spcBef>
                <a:spcPts val="1600"/>
              </a:spcBef>
              <a:spcAft>
                <a:spcPts val="0"/>
              </a:spcAft>
              <a:buNone/>
            </a:pPr>
            <a:r>
              <a:rPr lang="en-GB"/>
              <a:t>Create and define a f</a:t>
            </a:r>
            <a:r>
              <a:rPr lang="en-GB"/>
              <a:t>unction used to read the linkData from the csv and create linkDataList/pointDataList.         Iterate through the link data to form the package by passing into the class.</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STEPS FOR WRITING THE CODE</a:t>
            </a:r>
            <a:endParaRPr/>
          </a:p>
          <a:p>
            <a:pPr indent="0" lvl="0" marL="0" rtl="0" algn="l">
              <a:spcBef>
                <a:spcPts val="0"/>
              </a:spcBef>
              <a:spcAft>
                <a:spcPts val="0"/>
              </a:spcAft>
              <a:buNone/>
            </a:pPr>
            <a:r>
              <a:t/>
            </a:r>
            <a:endParaRPr/>
          </a:p>
        </p:txBody>
      </p:sp>
      <p:sp>
        <p:nvSpPr>
          <p:cNvPr id="170" name="Google Shape;170;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 7:</a:t>
            </a:r>
            <a:endParaRPr/>
          </a:p>
          <a:p>
            <a:pPr indent="0" lvl="0" marL="0" rtl="0" algn="l">
              <a:spcBef>
                <a:spcPts val="1600"/>
              </a:spcBef>
              <a:spcAft>
                <a:spcPts val="0"/>
              </a:spcAft>
              <a:buNone/>
            </a:pPr>
            <a:r>
              <a:rPr lang="en-GB"/>
              <a:t>Create a function used to match the linkDataList with the probe data and find the shortest distance.                         If the probe point is empty or less than the distance find the direction b/w the point and the linkdata. </a:t>
            </a:r>
            <a:endParaRPr/>
          </a:p>
          <a:p>
            <a:pPr indent="0" lvl="0" marL="0" rtl="0" algn="l">
              <a:spcBef>
                <a:spcPts val="1600"/>
              </a:spcBef>
              <a:spcAft>
                <a:spcPts val="0"/>
              </a:spcAft>
              <a:buNone/>
            </a:pPr>
            <a:r>
              <a:rPr lang="en-GB"/>
              <a:t>Step 8:</a:t>
            </a:r>
            <a:endParaRPr/>
          </a:p>
          <a:p>
            <a:pPr indent="0" lvl="0" marL="0" rtl="0" algn="l">
              <a:spcBef>
                <a:spcPts val="1600"/>
              </a:spcBef>
              <a:spcAft>
                <a:spcPts val="0"/>
              </a:spcAft>
              <a:buNone/>
            </a:pPr>
            <a:r>
              <a:rPr lang="en-GB"/>
              <a:t>Create a function used to find distance between two data points (latitude and longitude) with respect to earth avg rad. We have to Convert values to Km with respect with earth radius.</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STEPS FOR WRITING THE CODE</a:t>
            </a:r>
            <a:endParaRPr/>
          </a:p>
          <a:p>
            <a:pPr indent="0" lvl="0" marL="0" rtl="0" algn="l">
              <a:spcBef>
                <a:spcPts val="0"/>
              </a:spcBef>
              <a:spcAft>
                <a:spcPts val="0"/>
              </a:spcAft>
              <a:buNone/>
            </a:pPr>
            <a:r>
              <a:t/>
            </a:r>
            <a:endParaRPr/>
          </a:p>
        </p:txBody>
      </p:sp>
      <p:sp>
        <p:nvSpPr>
          <p:cNvPr id="176" name="Google Shape;176;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 9:</a:t>
            </a:r>
            <a:endParaRPr/>
          </a:p>
          <a:p>
            <a:pPr indent="0" lvl="0" marL="0" rtl="0" algn="l">
              <a:spcBef>
                <a:spcPts val="1600"/>
              </a:spcBef>
              <a:spcAft>
                <a:spcPts val="0"/>
              </a:spcAft>
              <a:buNone/>
            </a:pPr>
            <a:r>
              <a:rPr lang="en-GB"/>
              <a:t>We have to create a function used to find the slope of the road link. We can do it by creating the linkArray with linkdata csv (converted in respective package).</a:t>
            </a:r>
            <a:endParaRPr/>
          </a:p>
          <a:p>
            <a:pPr indent="0" lvl="0" marL="0" rtl="0" algn="l">
              <a:spcBef>
                <a:spcPts val="1600"/>
              </a:spcBef>
              <a:spcAft>
                <a:spcPts val="0"/>
              </a:spcAft>
              <a:buNone/>
            </a:pPr>
            <a:r>
              <a:rPr lang="en-GB"/>
              <a:t>Step 10:</a:t>
            </a:r>
            <a:endParaRPr/>
          </a:p>
          <a:p>
            <a:pPr indent="0" lvl="0" marL="0" rtl="0" algn="l">
              <a:spcBef>
                <a:spcPts val="1600"/>
              </a:spcBef>
              <a:spcAft>
                <a:spcPts val="0"/>
              </a:spcAft>
              <a:buNone/>
            </a:pPr>
            <a:r>
              <a:rPr lang="en-GB"/>
              <a:t>We have to create a f</a:t>
            </a:r>
            <a:r>
              <a:rPr lang="en-GB"/>
              <a:t>unction used to evaluate the derived road slope with the surveyed road slope in the link data file. We do this by checking for matched point in the node, splitting the slopeInfo to form an array of slopes, looping through each element and finding the sum in the slope group, and finally looping through each element and finding the sum in the slope group.</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