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092b5ec3e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092b5ec3e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0a996f7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0a996f7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092b5ec3e_0_1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092b5ec3e_0_1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092b5ec3e_0_1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092b5ec3e_0_1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0934c8e67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0934c8e67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0b0af1f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0b0af1f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0934c8e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0934c8e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0934c8e6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0934c8e6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0934c8e6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0934c8e6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cf9066ab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cf9066ab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092b5ec3e_0_1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092b5ec3e_0_1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025a7cb81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025a7cb81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0934c8e6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0934c8e6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1b5384a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1b5384a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novatel.com/an-introduction-to-gnss/chapter-5-resolving-errors/real-time-kinematic-rtk/" TargetMode="External"/><Relationship Id="rId4" Type="http://schemas.openxmlformats.org/officeDocument/2006/relationships/hyperlink" Target="https://en.wikipedia.org/wiki/Real-time_kinematic" TargetMode="External"/><Relationship Id="rId11" Type="http://schemas.openxmlformats.org/officeDocument/2006/relationships/hyperlink" Target="https://learn.sparkfun.com/tutorials/what-is-gps-rtk/all" TargetMode="External"/><Relationship Id="rId10" Type="http://schemas.openxmlformats.org/officeDocument/2006/relationships/hyperlink" Target="https://www.ncbi.nlm.nih.gov/pmc/articles/PMC6068940/" TargetMode="External"/><Relationship Id="rId9" Type="http://schemas.openxmlformats.org/officeDocument/2006/relationships/hyperlink" Target="https://www.spirent.com/-/media/brochures/positioning/testing-gnss-real-time-kinematics.pdf" TargetMode="External"/><Relationship Id="rId5" Type="http://schemas.openxmlformats.org/officeDocument/2006/relationships/hyperlink" Target="https://www.e-education.psu.edu/geog862/node/1845" TargetMode="External"/><Relationship Id="rId6" Type="http://schemas.openxmlformats.org/officeDocument/2006/relationships/hyperlink" Target="https://learn.sparkfun.com/tutorials/what-is-gps-rtk/all" TargetMode="External"/><Relationship Id="rId7" Type="http://schemas.openxmlformats.org/officeDocument/2006/relationships/hyperlink" Target="http://gnss-fantastic.eu/use-case-scenarios-rtk/" TargetMode="External"/><Relationship Id="rId8" Type="http://schemas.openxmlformats.org/officeDocument/2006/relationships/hyperlink" Target="https://www.researchgate.net/publication/233966784_Performance_of_RTK_Positioning_in_Forest_Conditions_Case_Stud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4UGEblKfy6ZTzVYlefeUKs7teHsfTt9m/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Real Time Kinematic(RTK)</a:t>
            </a:r>
            <a:endParaRPr/>
          </a:p>
        </p:txBody>
      </p:sp>
      <p:sp>
        <p:nvSpPr>
          <p:cNvPr id="86" name="Google Shape;86;p13"/>
          <p:cNvSpPr txBox="1"/>
          <p:nvPr>
            <p:ph idx="1" type="subTitle"/>
          </p:nvPr>
        </p:nvSpPr>
        <p:spPr>
          <a:xfrm>
            <a:off x="598100" y="2715934"/>
            <a:ext cx="8222100" cy="16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Abhishek Vandadi (A20426749)</a:t>
            </a:r>
            <a:endParaRPr/>
          </a:p>
          <a:p>
            <a:pPr indent="0" lvl="0" marL="0" rtl="0" algn="l">
              <a:spcBef>
                <a:spcPts val="0"/>
              </a:spcBef>
              <a:spcAft>
                <a:spcPts val="0"/>
              </a:spcAft>
              <a:buNone/>
            </a:pPr>
            <a:r>
              <a:rPr lang="en-GB"/>
              <a:t>Nital Bansode (A20427196)</a:t>
            </a:r>
            <a:endParaRPr/>
          </a:p>
          <a:p>
            <a:pPr indent="0" lvl="0" marL="0" rtl="0" algn="l">
              <a:spcBef>
                <a:spcPts val="0"/>
              </a:spcBef>
              <a:spcAft>
                <a:spcPts val="0"/>
              </a:spcAft>
              <a:buNone/>
            </a:pPr>
            <a:r>
              <a:rPr lang="en-GB"/>
              <a:t>Amitdeb Prasad Bhattacharya (A20402789)</a:t>
            </a:r>
            <a:endParaRPr/>
          </a:p>
          <a:p>
            <a:pPr indent="0" lvl="0" marL="0" rtl="0" algn="l">
              <a:spcBef>
                <a:spcPts val="0"/>
              </a:spcBef>
              <a:spcAft>
                <a:spcPts val="0"/>
              </a:spcAft>
              <a:buNone/>
            </a:pPr>
            <a:r>
              <a:rPr lang="en-GB"/>
              <a:t>Karthik Mahesh (A20383027)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Pros</a:t>
            </a:r>
            <a:endParaRPr/>
          </a:p>
        </p:txBody>
      </p:sp>
      <p:sp>
        <p:nvSpPr>
          <p:cNvPr id="147" name="Google Shape;147;p22"/>
          <p:cNvSpPr txBox="1"/>
          <p:nvPr>
            <p:ph idx="1" type="body"/>
          </p:nvPr>
        </p:nvSpPr>
        <p:spPr>
          <a:xfrm>
            <a:off x="311700" y="1229975"/>
            <a:ext cx="3230100" cy="33390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GB"/>
              <a:t>RTK improves the location accuracy to centimeter level.</a:t>
            </a:r>
            <a:endParaRPr/>
          </a:p>
          <a:p>
            <a:pPr indent="-317500" lvl="0" marL="457200" rtl="0" algn="just">
              <a:spcBef>
                <a:spcPts val="0"/>
              </a:spcBef>
              <a:spcAft>
                <a:spcPts val="0"/>
              </a:spcAft>
              <a:buSzPts val="1400"/>
              <a:buChar char="●"/>
            </a:pPr>
            <a:r>
              <a:rPr lang="en-GB"/>
              <a:t>With radio link, more information could be transmitted in lesser time.</a:t>
            </a:r>
            <a:endParaRPr/>
          </a:p>
          <a:p>
            <a:pPr indent="-317500" lvl="0" marL="457200" rtl="0" algn="just">
              <a:spcBef>
                <a:spcPts val="0"/>
              </a:spcBef>
              <a:spcAft>
                <a:spcPts val="0"/>
              </a:spcAft>
              <a:buSzPts val="1400"/>
              <a:buChar char="●"/>
            </a:pPr>
            <a:r>
              <a:rPr lang="en-GB">
                <a:solidFill>
                  <a:srgbClr val="000000"/>
                </a:solidFill>
              </a:rPr>
              <a:t>Calculated positions are available directly and ambiguity values resolved.</a:t>
            </a:r>
            <a:endParaRPr/>
          </a:p>
          <a:p>
            <a:pPr indent="-317500" lvl="0" marL="457200" rtl="0" algn="just">
              <a:spcBef>
                <a:spcPts val="0"/>
              </a:spcBef>
              <a:spcAft>
                <a:spcPts val="0"/>
              </a:spcAft>
              <a:buSzPts val="1400"/>
              <a:buChar char="●"/>
            </a:pPr>
            <a:r>
              <a:rPr lang="en-GB"/>
              <a:t>Provide protection from radio interference.</a:t>
            </a:r>
            <a:endParaRPr>
              <a:latin typeface="Roboto Mono"/>
              <a:ea typeface="Roboto Mono"/>
              <a:cs typeface="Roboto Mono"/>
              <a:sym typeface="Roboto Mono"/>
            </a:endParaRPr>
          </a:p>
          <a:p>
            <a:pPr indent="0" lvl="0" marL="457200" rtl="0" algn="just">
              <a:spcBef>
                <a:spcPts val="1600"/>
              </a:spcBef>
              <a:spcAft>
                <a:spcPts val="1600"/>
              </a:spcAft>
              <a:buNone/>
            </a:pPr>
            <a:r>
              <a:t/>
            </a:r>
            <a:endParaRPr/>
          </a:p>
        </p:txBody>
      </p:sp>
      <p:sp>
        <p:nvSpPr>
          <p:cNvPr id="148" name="Google Shape;148;p22"/>
          <p:cNvSpPr txBox="1"/>
          <p:nvPr>
            <p:ph idx="2" type="body"/>
          </p:nvPr>
        </p:nvSpPr>
        <p:spPr>
          <a:xfrm>
            <a:off x="3372600" y="732775"/>
            <a:ext cx="5459700" cy="419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9" name="Google Shape;149;p22"/>
          <p:cNvPicPr preferRelativeResize="0"/>
          <p:nvPr/>
        </p:nvPicPr>
        <p:blipFill>
          <a:blip r:embed="rId3">
            <a:alphaModFix/>
          </a:blip>
          <a:stretch>
            <a:fillRect/>
          </a:stretch>
        </p:blipFill>
        <p:spPr>
          <a:xfrm>
            <a:off x="3682650" y="887775"/>
            <a:ext cx="5070700" cy="3987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Cons</a:t>
            </a:r>
            <a:endParaRPr/>
          </a:p>
        </p:txBody>
      </p:sp>
      <p:sp>
        <p:nvSpPr>
          <p:cNvPr id="155" name="Google Shape;155;p23"/>
          <p:cNvSpPr txBox="1"/>
          <p:nvPr>
            <p:ph idx="1" type="body"/>
          </p:nvPr>
        </p:nvSpPr>
        <p:spPr>
          <a:xfrm>
            <a:off x="311700" y="1271450"/>
            <a:ext cx="8520600" cy="35511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GB"/>
              <a:t>Roving station must be within the range of base station with tolerance of 10s.</a:t>
            </a:r>
            <a:endParaRPr/>
          </a:p>
          <a:p>
            <a:pPr indent="-342900" lvl="0" marL="457200" rtl="0" algn="just">
              <a:spcBef>
                <a:spcPts val="0"/>
              </a:spcBef>
              <a:spcAft>
                <a:spcPts val="0"/>
              </a:spcAft>
              <a:buSzPts val="1800"/>
              <a:buChar char="●"/>
            </a:pPr>
            <a:r>
              <a:rPr lang="en-GB"/>
              <a:t>Requires frequencies from two constellations in order to work quickly.</a:t>
            </a:r>
            <a:endParaRPr/>
          </a:p>
          <a:p>
            <a:pPr indent="-342900" lvl="0" marL="457200" rtl="0" algn="just">
              <a:spcBef>
                <a:spcPts val="0"/>
              </a:spcBef>
              <a:spcAft>
                <a:spcPts val="0"/>
              </a:spcAft>
              <a:buSzPts val="1800"/>
              <a:buChar char="●"/>
            </a:pPr>
            <a:r>
              <a:rPr lang="en-GB"/>
              <a:t>Requires to track 5 satellites.</a:t>
            </a:r>
            <a:endParaRPr/>
          </a:p>
          <a:p>
            <a:pPr indent="-342900" lvl="0" marL="457200" rtl="0" algn="just">
              <a:spcBef>
                <a:spcPts val="0"/>
              </a:spcBef>
              <a:spcAft>
                <a:spcPts val="0"/>
              </a:spcAft>
              <a:buSzPts val="1800"/>
              <a:buChar char="●"/>
            </a:pPr>
            <a:r>
              <a:rPr lang="en-GB"/>
              <a:t>Ambiguity resolution is required for high precision.</a:t>
            </a:r>
            <a:endParaRPr/>
          </a:p>
          <a:p>
            <a:pPr indent="-342900" lvl="0" marL="457200" rtl="0" algn="just">
              <a:spcBef>
                <a:spcPts val="0"/>
              </a:spcBef>
              <a:spcAft>
                <a:spcPts val="0"/>
              </a:spcAft>
              <a:buSzPts val="1800"/>
              <a:buChar char="●"/>
            </a:pPr>
            <a:r>
              <a:rPr lang="en-GB"/>
              <a:t>Base station and mobile station requires clear line of sight.</a:t>
            </a:r>
            <a:endParaRPr/>
          </a:p>
          <a:p>
            <a:pPr indent="-342900" lvl="0" marL="457200" rtl="0" algn="just">
              <a:spcBef>
                <a:spcPts val="0"/>
              </a:spcBef>
              <a:spcAft>
                <a:spcPts val="0"/>
              </a:spcAft>
              <a:buSzPts val="1800"/>
              <a:buChar char="●"/>
            </a:pPr>
            <a:r>
              <a:rPr lang="en-GB"/>
              <a:t>Radio interference and other environmental factors affects accuracy.</a:t>
            </a:r>
            <a:endParaRPr/>
          </a:p>
          <a:p>
            <a:pPr indent="-342900" lvl="0" marL="457200" rtl="0" algn="just">
              <a:spcBef>
                <a:spcPts val="0"/>
              </a:spcBef>
              <a:spcAft>
                <a:spcPts val="0"/>
              </a:spcAft>
              <a:buSzPts val="1800"/>
              <a:buChar char="●"/>
            </a:pPr>
            <a:r>
              <a:rPr lang="en-GB"/>
              <a:t>Accurate base station coordinates are required.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are the use cases?</a:t>
            </a:r>
            <a:endParaRPr/>
          </a:p>
        </p:txBody>
      </p:sp>
      <p:sp>
        <p:nvSpPr>
          <p:cNvPr id="161" name="Google Shape;161;p24"/>
          <p:cNvSpPr txBox="1"/>
          <p:nvPr>
            <p:ph idx="1" type="body"/>
          </p:nvPr>
        </p:nvSpPr>
        <p:spPr>
          <a:xfrm>
            <a:off x="311700" y="1166875"/>
            <a:ext cx="8520600" cy="34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Typical Modes of Operation for a GNSS RTK Receiver:</a:t>
            </a:r>
            <a:endParaRPr/>
          </a:p>
          <a:p>
            <a:pPr indent="-301625" lvl="0" marL="596900" rtl="0" algn="l">
              <a:spcBef>
                <a:spcPts val="1600"/>
              </a:spcBef>
              <a:spcAft>
                <a:spcPts val="0"/>
              </a:spcAft>
              <a:buClr>
                <a:srgbClr val="333E47"/>
              </a:buClr>
              <a:buSzPts val="1150"/>
              <a:buFont typeface="Arial"/>
              <a:buChar char="●"/>
            </a:pPr>
            <a:r>
              <a:rPr lang="en-GB"/>
              <a:t>Traditional RTK using Fixed Base and Moving Rover</a:t>
            </a:r>
            <a:endParaRPr sz="1800"/>
          </a:p>
          <a:p>
            <a:pPr indent="-342900" lvl="2" marL="1371600" rtl="0" algn="l">
              <a:spcBef>
                <a:spcPts val="0"/>
              </a:spcBef>
              <a:spcAft>
                <a:spcPts val="0"/>
              </a:spcAft>
              <a:buClr>
                <a:srgbClr val="000000"/>
              </a:buClr>
              <a:buSzPts val="1800"/>
              <a:buFont typeface="Arial"/>
              <a:buAutoNum type="romanLcPeriod"/>
            </a:pPr>
            <a:r>
              <a:rPr lang="en-GB" sz="1800"/>
              <a:t>Agriculture - Precision Agriculture Robots</a:t>
            </a:r>
            <a:endParaRPr sz="1800"/>
          </a:p>
          <a:p>
            <a:pPr indent="-342900" lvl="2" marL="1371600" rtl="0" algn="l">
              <a:spcBef>
                <a:spcPts val="0"/>
              </a:spcBef>
              <a:spcAft>
                <a:spcPts val="0"/>
              </a:spcAft>
              <a:buClr>
                <a:schemeClr val="dk2"/>
              </a:buClr>
              <a:buSzPts val="1800"/>
              <a:buFont typeface="Roboto"/>
              <a:buAutoNum type="romanLcPeriod"/>
            </a:pPr>
            <a:r>
              <a:rPr lang="en-GB" sz="1800"/>
              <a:t>Machines in large construction projects - Commercial Drones</a:t>
            </a:r>
            <a:endParaRPr sz="1800"/>
          </a:p>
          <a:p>
            <a:pPr indent="0" lvl="0" marL="1371600" rtl="0" algn="l">
              <a:spcBef>
                <a:spcPts val="1600"/>
              </a:spcBef>
              <a:spcAft>
                <a:spcPts val="0"/>
              </a:spcAft>
              <a:buNone/>
            </a:pPr>
            <a:r>
              <a:t/>
            </a:r>
            <a:endParaRPr sz="1800"/>
          </a:p>
          <a:p>
            <a:pPr indent="-301625" lvl="0" marL="596900" rtl="0" algn="l">
              <a:spcBef>
                <a:spcPts val="0"/>
              </a:spcBef>
              <a:spcAft>
                <a:spcPts val="0"/>
              </a:spcAft>
              <a:buClr>
                <a:srgbClr val="333E47"/>
              </a:buClr>
              <a:buSzPts val="1150"/>
              <a:buFont typeface="Arial"/>
              <a:buChar char="●"/>
            </a:pPr>
            <a:r>
              <a:rPr lang="en-GB"/>
              <a:t>Traditional RTK using Moving Base and Moving Rover</a:t>
            </a:r>
            <a:endParaRPr/>
          </a:p>
          <a:p>
            <a:pPr indent="-342900" lvl="2" marL="1371600" rtl="0" algn="l">
              <a:spcBef>
                <a:spcPts val="0"/>
              </a:spcBef>
              <a:spcAft>
                <a:spcPts val="0"/>
              </a:spcAft>
              <a:buClr>
                <a:schemeClr val="dk2"/>
              </a:buClr>
              <a:buSzPts val="1800"/>
              <a:buFont typeface="Roboto"/>
              <a:buAutoNum type="romanLcPeriod"/>
            </a:pPr>
            <a:r>
              <a:rPr lang="en-GB" sz="1800"/>
              <a:t>Autonomous vehicles.</a:t>
            </a:r>
            <a:endParaRPr sz="1800"/>
          </a:p>
          <a:p>
            <a:pPr indent="-342900" lvl="2" marL="1371600" rtl="0" algn="l">
              <a:spcBef>
                <a:spcPts val="0"/>
              </a:spcBef>
              <a:spcAft>
                <a:spcPts val="0"/>
              </a:spcAft>
              <a:buClr>
                <a:srgbClr val="000000"/>
              </a:buClr>
              <a:buSzPts val="1800"/>
              <a:buFont typeface="Arial"/>
              <a:buAutoNum type="romanLcPeriod"/>
            </a:pPr>
            <a:r>
              <a:rPr lang="en-GB" sz="1800"/>
              <a:t>Ships or Boats - Direction </a:t>
            </a:r>
            <a:endParaRPr sz="1800"/>
          </a:p>
          <a:p>
            <a:pPr indent="-342900" lvl="2" marL="1371600" rtl="0" algn="l">
              <a:spcBef>
                <a:spcPts val="0"/>
              </a:spcBef>
              <a:spcAft>
                <a:spcPts val="0"/>
              </a:spcAft>
              <a:buClr>
                <a:srgbClr val="000000"/>
              </a:buClr>
              <a:buSzPts val="1800"/>
              <a:buFont typeface="Arial"/>
              <a:buAutoNum type="romanLcPeriod"/>
            </a:pPr>
            <a:r>
              <a:rPr lang="en-GB" sz="1800"/>
              <a:t>Aircraft</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150">
              <a:solidFill>
                <a:srgbClr val="333E47"/>
              </a:solidFill>
              <a:latin typeface="Arial"/>
              <a:ea typeface="Arial"/>
              <a:cs typeface="Arial"/>
              <a:sym typeface="Arial"/>
            </a:endParaRPr>
          </a:p>
          <a:p>
            <a:pPr indent="0" lvl="0" marL="0" rtl="0" algn="l">
              <a:spcBef>
                <a:spcPts val="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 Cases</a:t>
            </a:r>
            <a:endParaRPr/>
          </a:p>
        </p:txBody>
      </p:sp>
      <p:sp>
        <p:nvSpPr>
          <p:cNvPr id="167" name="Google Shape;167;p25"/>
          <p:cNvSpPr txBox="1"/>
          <p:nvPr>
            <p:ph idx="1" type="body"/>
          </p:nvPr>
        </p:nvSpPr>
        <p:spPr>
          <a:xfrm>
            <a:off x="311700" y="792600"/>
            <a:ext cx="8520600" cy="40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01625" lvl="0" marL="596900" rtl="0" algn="l">
              <a:spcBef>
                <a:spcPts val="1600"/>
              </a:spcBef>
              <a:spcAft>
                <a:spcPts val="0"/>
              </a:spcAft>
              <a:buClr>
                <a:srgbClr val="333E47"/>
              </a:buClr>
              <a:buSzPts val="1150"/>
              <a:buFont typeface="Arial"/>
              <a:buChar char="●"/>
            </a:pPr>
            <a:r>
              <a:rPr lang="en-GB"/>
              <a:t>Stand-alone RTK receiver outputting raw GPS / GNSS Data</a:t>
            </a:r>
            <a:endParaRPr/>
          </a:p>
          <a:p>
            <a:pPr indent="0" lvl="0" marL="914400" rtl="0" algn="l">
              <a:spcBef>
                <a:spcPts val="0"/>
              </a:spcBef>
              <a:spcAft>
                <a:spcPts val="0"/>
              </a:spcAft>
              <a:buNone/>
            </a:pPr>
            <a:r>
              <a:rPr lang="en-GB"/>
              <a:t>Raw GPS / GNSS data refers to the raw or unsolved measurements that a receiver solves for by listening to the satellite signals from GPS satellites.</a:t>
            </a:r>
            <a:endParaRPr sz="1800"/>
          </a:p>
          <a:p>
            <a:pPr indent="-342900" lvl="2" marL="1371600" rtl="0" algn="l">
              <a:spcBef>
                <a:spcPts val="0"/>
              </a:spcBef>
              <a:spcAft>
                <a:spcPts val="0"/>
              </a:spcAft>
              <a:buClr>
                <a:srgbClr val="000000"/>
              </a:buClr>
              <a:buSzPts val="1800"/>
              <a:buFont typeface="Arial"/>
              <a:buAutoNum type="romanLcPeriod"/>
            </a:pPr>
            <a:r>
              <a:rPr lang="en-GB" sz="1800"/>
              <a:t>scientific research</a:t>
            </a:r>
            <a:endParaRPr sz="1800"/>
          </a:p>
          <a:p>
            <a:pPr indent="-342900" lvl="2" marL="1371600" rtl="0" algn="l">
              <a:spcBef>
                <a:spcPts val="0"/>
              </a:spcBef>
              <a:spcAft>
                <a:spcPts val="0"/>
              </a:spcAft>
              <a:buClr>
                <a:srgbClr val="000000"/>
              </a:buClr>
              <a:buSzPts val="1800"/>
              <a:buFont typeface="Arial"/>
              <a:buAutoNum type="romanLcPeriod"/>
            </a:pPr>
            <a:r>
              <a:rPr lang="en-GB" sz="1800"/>
              <a:t>weather forecasting</a:t>
            </a:r>
            <a:endParaRPr sz="1800"/>
          </a:p>
          <a:p>
            <a:pPr indent="-301625" lvl="0" marL="596900" rtl="0" algn="l">
              <a:spcBef>
                <a:spcPts val="0"/>
              </a:spcBef>
              <a:spcAft>
                <a:spcPts val="0"/>
              </a:spcAft>
              <a:buClr>
                <a:srgbClr val="333E47"/>
              </a:buClr>
              <a:buSzPts val="1150"/>
              <a:buFont typeface="Arial"/>
              <a:buChar char="●"/>
            </a:pPr>
            <a:r>
              <a:rPr lang="en-GB"/>
              <a:t>Stand-alone RTK receiver outputting Standard Position Solution (SPS)</a:t>
            </a:r>
            <a:endParaRPr sz="1800"/>
          </a:p>
          <a:p>
            <a:pPr indent="-342900" lvl="2" marL="1371600" rtl="0" algn="l">
              <a:spcBef>
                <a:spcPts val="0"/>
              </a:spcBef>
              <a:spcAft>
                <a:spcPts val="0"/>
              </a:spcAft>
              <a:buClr>
                <a:srgbClr val="000000"/>
              </a:buClr>
              <a:buSzPts val="1800"/>
              <a:buFont typeface="Arial"/>
              <a:buAutoNum type="romanLcPeriod"/>
            </a:pPr>
            <a:r>
              <a:rPr lang="en-GB" sz="1800"/>
              <a:t>Forest areas</a:t>
            </a:r>
            <a:endParaRPr sz="1800"/>
          </a:p>
          <a:p>
            <a:pPr indent="-342900" lvl="2" marL="1371600" rtl="0" algn="l">
              <a:spcBef>
                <a:spcPts val="0"/>
              </a:spcBef>
              <a:spcAft>
                <a:spcPts val="0"/>
              </a:spcAft>
              <a:buClr>
                <a:srgbClr val="000000"/>
              </a:buClr>
              <a:buSzPts val="1800"/>
              <a:buFont typeface="Arial"/>
              <a:buAutoNum type="romanLcPeriod"/>
            </a:pPr>
            <a:r>
              <a:rPr lang="en-GB" sz="1800"/>
              <a:t>To maintain timing in many infrastructures such as Money transfer, Telecommunication networks, </a:t>
            </a:r>
            <a:endParaRPr sz="1800"/>
          </a:p>
          <a:p>
            <a:pPr indent="0" lvl="0" marL="1371600" rtl="0" algn="l">
              <a:spcBef>
                <a:spcPts val="0"/>
              </a:spcBef>
              <a:spcAft>
                <a:spcPts val="0"/>
              </a:spcAft>
              <a:buNone/>
            </a:pPr>
            <a:r>
              <a:rPr lang="en-GB" sz="1800"/>
              <a:t>electric power distribution, military.</a:t>
            </a:r>
            <a:endParaRPr sz="1800"/>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References</a:t>
            </a:r>
            <a:endParaRPr/>
          </a:p>
        </p:txBody>
      </p:sp>
      <p:sp>
        <p:nvSpPr>
          <p:cNvPr id="173" name="Google Shape;173;p26"/>
          <p:cNvSpPr txBox="1"/>
          <p:nvPr>
            <p:ph idx="1" type="body"/>
          </p:nvPr>
        </p:nvSpPr>
        <p:spPr>
          <a:xfrm>
            <a:off x="311700" y="1125500"/>
            <a:ext cx="8735400" cy="358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GB" sz="1400" u="sng">
                <a:solidFill>
                  <a:schemeClr val="hlink"/>
                </a:solidFill>
                <a:hlinkClick r:id="rId3"/>
              </a:rPr>
              <a:t>https://www.novatel.com/an-introduction-to-gnss/chapter-5-resolving-errors/real-time-kinematic-rtk/</a:t>
            </a:r>
            <a:endParaRPr sz="1400"/>
          </a:p>
          <a:p>
            <a:pPr indent="-317500" lvl="0" marL="457200" rtl="0" algn="l">
              <a:spcBef>
                <a:spcPts val="0"/>
              </a:spcBef>
              <a:spcAft>
                <a:spcPts val="0"/>
              </a:spcAft>
              <a:buClr>
                <a:srgbClr val="000000"/>
              </a:buClr>
              <a:buSzPts val="1400"/>
              <a:buChar char="●"/>
            </a:pPr>
            <a:r>
              <a:rPr lang="en-GB" sz="1400" u="sng">
                <a:solidFill>
                  <a:schemeClr val="hlink"/>
                </a:solidFill>
                <a:hlinkClick r:id="rId4"/>
              </a:rPr>
              <a:t>https://en.wikipedia.org/wiki/Real-time_kinematic</a:t>
            </a:r>
            <a:endParaRPr sz="1400"/>
          </a:p>
          <a:p>
            <a:pPr indent="-317500" lvl="0" marL="457200" rtl="0" algn="l">
              <a:spcBef>
                <a:spcPts val="0"/>
              </a:spcBef>
              <a:spcAft>
                <a:spcPts val="0"/>
              </a:spcAft>
              <a:buClr>
                <a:srgbClr val="000000"/>
              </a:buClr>
              <a:buSzPts val="1400"/>
              <a:buChar char="●"/>
            </a:pPr>
            <a:r>
              <a:rPr lang="en-GB" sz="1400" u="sng">
                <a:solidFill>
                  <a:schemeClr val="hlink"/>
                </a:solidFill>
                <a:hlinkClick r:id="rId5"/>
              </a:rPr>
              <a:t>https://www.e-education.psu.edu/geog862/node/1845</a:t>
            </a:r>
            <a:endParaRPr sz="1400"/>
          </a:p>
          <a:p>
            <a:pPr indent="-317500" lvl="0" marL="457200" rtl="0" algn="l">
              <a:spcBef>
                <a:spcPts val="0"/>
              </a:spcBef>
              <a:spcAft>
                <a:spcPts val="0"/>
              </a:spcAft>
              <a:buClr>
                <a:srgbClr val="000000"/>
              </a:buClr>
              <a:buSzPts val="1400"/>
              <a:buChar char="●"/>
            </a:pPr>
            <a:r>
              <a:rPr lang="en-GB" sz="1400" u="sng">
                <a:solidFill>
                  <a:schemeClr val="accent5"/>
                </a:solidFill>
                <a:hlinkClick r:id="rId6"/>
              </a:rPr>
              <a:t>https://learn.sparkfun.com/tutorials/what-is-gps-rtk/all</a:t>
            </a:r>
            <a:endParaRPr sz="1400"/>
          </a:p>
          <a:p>
            <a:pPr indent="-317500" lvl="0" marL="457200" rtl="0" algn="l">
              <a:spcBef>
                <a:spcPts val="0"/>
              </a:spcBef>
              <a:spcAft>
                <a:spcPts val="0"/>
              </a:spcAft>
              <a:buClr>
                <a:srgbClr val="000000"/>
              </a:buClr>
              <a:buSzPts val="1400"/>
              <a:buChar char="●"/>
            </a:pPr>
            <a:r>
              <a:rPr lang="en-GB" sz="1400" u="sng">
                <a:solidFill>
                  <a:schemeClr val="hlink"/>
                </a:solidFill>
                <a:hlinkClick r:id="rId7"/>
              </a:rPr>
              <a:t>http://gnss-fantastic.eu/use-case-scenarios-rtk/</a:t>
            </a:r>
            <a:endParaRPr sz="1400" u="sng">
              <a:solidFill>
                <a:schemeClr val="accent5"/>
              </a:solidFill>
            </a:endParaRPr>
          </a:p>
          <a:p>
            <a:pPr indent="-317500" lvl="0" marL="457200" rtl="0" algn="l">
              <a:spcBef>
                <a:spcPts val="0"/>
              </a:spcBef>
              <a:spcAft>
                <a:spcPts val="0"/>
              </a:spcAft>
              <a:buClr>
                <a:srgbClr val="000000"/>
              </a:buClr>
              <a:buSzPts val="1400"/>
              <a:buChar char="●"/>
            </a:pPr>
            <a:r>
              <a:rPr lang="en-GB" sz="1400" u="sng">
                <a:solidFill>
                  <a:schemeClr val="hlink"/>
                </a:solidFill>
                <a:hlinkClick r:id="rId8"/>
              </a:rPr>
              <a:t>https://www.researchgate.net/publication/233966784_Performance_of_RTK_Positioning_in_Forest_Conditions_Case_Study</a:t>
            </a:r>
            <a:endParaRPr sz="1400" u="sng">
              <a:solidFill>
                <a:schemeClr val="accent5"/>
              </a:solidFill>
            </a:endParaRPr>
          </a:p>
          <a:p>
            <a:pPr indent="-317500" lvl="0" marL="457200" rtl="0" algn="l">
              <a:spcBef>
                <a:spcPts val="0"/>
              </a:spcBef>
              <a:spcAft>
                <a:spcPts val="0"/>
              </a:spcAft>
              <a:buClr>
                <a:srgbClr val="000000"/>
              </a:buClr>
              <a:buSzPts val="1400"/>
              <a:buChar char="●"/>
            </a:pPr>
            <a:r>
              <a:rPr lang="en-GB" sz="1400" u="sng">
                <a:solidFill>
                  <a:schemeClr val="hlink"/>
                </a:solidFill>
                <a:hlinkClick r:id="rId9"/>
              </a:rPr>
              <a:t>https://www.spirent.com/-/media/brochures/positioning/testing-gnss-real-time-kinematics.pdf</a:t>
            </a:r>
            <a:endParaRPr sz="1400" u="sng">
              <a:solidFill>
                <a:schemeClr val="accent5"/>
              </a:solidFill>
            </a:endParaRPr>
          </a:p>
          <a:p>
            <a:pPr indent="-317500" lvl="0" marL="457200" rtl="0" algn="l">
              <a:spcBef>
                <a:spcPts val="0"/>
              </a:spcBef>
              <a:spcAft>
                <a:spcPts val="0"/>
              </a:spcAft>
              <a:buClr>
                <a:srgbClr val="000000"/>
              </a:buClr>
              <a:buSzPts val="1400"/>
              <a:buChar char="●"/>
            </a:pPr>
            <a:r>
              <a:rPr lang="en-GB" sz="1400" u="sng">
                <a:solidFill>
                  <a:schemeClr val="accent5"/>
                </a:solidFill>
              </a:rPr>
              <a:t>https://support.swiftnav.com/customer/en/portal/articles/2628573-gnss-rtk-use-cases-and-applications</a:t>
            </a:r>
            <a:endParaRPr sz="1400" u="sng">
              <a:solidFill>
                <a:schemeClr val="accent5"/>
              </a:solidFill>
            </a:endParaRPr>
          </a:p>
          <a:p>
            <a:pPr indent="-317500" lvl="0" marL="457200" rtl="0" algn="l">
              <a:spcBef>
                <a:spcPts val="0"/>
              </a:spcBef>
              <a:spcAft>
                <a:spcPts val="0"/>
              </a:spcAft>
              <a:buClr>
                <a:srgbClr val="000000"/>
              </a:buClr>
              <a:buSzPts val="1400"/>
              <a:buChar char="●"/>
            </a:pPr>
            <a:r>
              <a:rPr lang="en-GB" sz="1400" u="sng">
                <a:solidFill>
                  <a:schemeClr val="hlink"/>
                </a:solidFill>
                <a:hlinkClick r:id="rId10"/>
              </a:rPr>
              <a:t>https://www.ncbi.nlm.nih.gov/pmc/articles/PMC6068940/</a:t>
            </a:r>
            <a:endParaRPr sz="1400" u="sng">
              <a:solidFill>
                <a:schemeClr val="accent5"/>
              </a:solidFill>
            </a:endParaRPr>
          </a:p>
          <a:p>
            <a:pPr indent="0" lvl="0" marL="457200" rtl="0" algn="l">
              <a:spcBef>
                <a:spcPts val="0"/>
              </a:spcBef>
              <a:spcAft>
                <a:spcPts val="0"/>
              </a:spcAft>
              <a:buNone/>
            </a:pPr>
            <a:r>
              <a:t/>
            </a:r>
            <a:endParaRPr sz="1400" u="sng">
              <a:solidFill>
                <a:schemeClr val="accent5"/>
              </a:solidFill>
              <a:hlinkClick r:id="rId11"/>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endParaRPr/>
          </a:p>
        </p:txBody>
      </p:sp>
      <p:sp>
        <p:nvSpPr>
          <p:cNvPr id="179" name="Google Shape;179;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GB" sz="3600"/>
              <a:t>Questions?</a:t>
            </a:r>
            <a:endParaRPr b="1"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t>WHAT IS REAL-TIME KINEMATIC(RTK)?</a:t>
            </a:r>
            <a:endParaRPr sz="3600"/>
          </a:p>
        </p:txBody>
      </p:sp>
      <p:sp>
        <p:nvSpPr>
          <p:cNvPr id="92" name="Google Shape;92;p14"/>
          <p:cNvSpPr txBox="1"/>
          <p:nvPr>
            <p:ph idx="1" type="body"/>
          </p:nvPr>
        </p:nvSpPr>
        <p:spPr>
          <a:xfrm>
            <a:off x="311700" y="797900"/>
            <a:ext cx="8520600" cy="414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solidFill>
                <a:srgbClr val="222222"/>
              </a:solidFill>
              <a:highlight>
                <a:srgbClr val="FFFFFF"/>
              </a:highlight>
              <a:latin typeface="Calibri"/>
              <a:ea typeface="Calibri"/>
              <a:cs typeface="Calibri"/>
              <a:sym typeface="Calibri"/>
            </a:endParaRPr>
          </a:p>
          <a:p>
            <a:pPr indent="0" lvl="0" marL="0" rtl="0" algn="l">
              <a:spcBef>
                <a:spcPts val="1600"/>
              </a:spcBef>
              <a:spcAft>
                <a:spcPts val="0"/>
              </a:spcAft>
              <a:buNone/>
            </a:pPr>
            <a:r>
              <a:t/>
            </a:r>
            <a:endParaRPr b="1" sz="2400">
              <a:solidFill>
                <a:srgbClr val="222222"/>
              </a:solidFill>
              <a:highlight>
                <a:srgbClr val="FFFFFF"/>
              </a:highlight>
              <a:latin typeface="Calibri"/>
              <a:ea typeface="Calibri"/>
              <a:cs typeface="Calibri"/>
              <a:sym typeface="Calibri"/>
            </a:endParaRPr>
          </a:p>
          <a:p>
            <a:pPr indent="0" lvl="0" marL="0" rtl="0" algn="l">
              <a:spcBef>
                <a:spcPts val="1600"/>
              </a:spcBef>
              <a:spcAft>
                <a:spcPts val="1600"/>
              </a:spcAft>
              <a:buNone/>
            </a:pPr>
            <a:r>
              <a:rPr b="1" lang="en-GB" sz="2400">
                <a:solidFill>
                  <a:srgbClr val="222222"/>
                </a:solidFill>
                <a:highlight>
                  <a:srgbClr val="FFFFFF"/>
                </a:highlight>
                <a:latin typeface="Calibri"/>
                <a:ea typeface="Calibri"/>
                <a:cs typeface="Calibri"/>
                <a:sym typeface="Calibri"/>
              </a:rPr>
              <a:t>Real-time kinematic</a:t>
            </a:r>
            <a:r>
              <a:rPr lang="en-GB" sz="2400">
                <a:solidFill>
                  <a:srgbClr val="222222"/>
                </a:solidFill>
                <a:highlight>
                  <a:srgbClr val="FFFFFF"/>
                </a:highlight>
                <a:latin typeface="Calibri"/>
                <a:ea typeface="Calibri"/>
                <a:cs typeface="Calibri"/>
                <a:sym typeface="Calibri"/>
              </a:rPr>
              <a:t> (</a:t>
            </a:r>
            <a:r>
              <a:rPr b="1" lang="en-GB" sz="2400">
                <a:solidFill>
                  <a:srgbClr val="222222"/>
                </a:solidFill>
                <a:highlight>
                  <a:srgbClr val="FFFFFF"/>
                </a:highlight>
                <a:latin typeface="Calibri"/>
                <a:ea typeface="Calibri"/>
                <a:cs typeface="Calibri"/>
                <a:sym typeface="Calibri"/>
              </a:rPr>
              <a:t>RTK</a:t>
            </a:r>
            <a:r>
              <a:rPr lang="en-GB" sz="2400">
                <a:solidFill>
                  <a:srgbClr val="222222"/>
                </a:solidFill>
                <a:highlight>
                  <a:srgbClr val="FFFFFF"/>
                </a:highlight>
                <a:latin typeface="Calibri"/>
                <a:ea typeface="Calibri"/>
                <a:cs typeface="Calibri"/>
                <a:sym typeface="Calibri"/>
              </a:rPr>
              <a:t>) is a positioning technique </a:t>
            </a:r>
            <a:r>
              <a:rPr lang="en-GB" sz="2400">
                <a:solidFill>
                  <a:srgbClr val="000000"/>
                </a:solidFill>
                <a:highlight>
                  <a:srgbClr val="FFFFFF"/>
                </a:highlight>
                <a:latin typeface="Calibri"/>
                <a:ea typeface="Calibri"/>
                <a:cs typeface="Calibri"/>
                <a:sym typeface="Calibri"/>
              </a:rPr>
              <a:t>used for applications that require high accuracy for estimating positions. </a:t>
            </a:r>
            <a:r>
              <a:rPr lang="en-GB" sz="2400">
                <a:solidFill>
                  <a:srgbClr val="222222"/>
                </a:solidFill>
                <a:highlight>
                  <a:srgbClr val="FFFFFF"/>
                </a:highlight>
                <a:latin typeface="Calibri"/>
                <a:ea typeface="Calibri"/>
                <a:cs typeface="Calibri"/>
                <a:sym typeface="Calibri"/>
              </a:rPr>
              <a:t>It is used to enhance the precision of position data derived from satellite-based positioning systems (global navigation satellite systems, GNSS) such as GPS, GLONASS, Galileo, and BeiDou.</a:t>
            </a:r>
            <a:endParaRPr sz="24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344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DOES RTK WORK?</a:t>
            </a:r>
            <a:endParaRPr/>
          </a:p>
        </p:txBody>
      </p:sp>
      <p:sp>
        <p:nvSpPr>
          <p:cNvPr id="98" name="Google Shape;98;p15"/>
          <p:cNvSpPr txBox="1"/>
          <p:nvPr>
            <p:ph idx="1" type="body"/>
          </p:nvPr>
        </p:nvSpPr>
        <p:spPr>
          <a:xfrm>
            <a:off x="311700" y="841050"/>
            <a:ext cx="8520600" cy="367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222222"/>
                </a:solidFill>
                <a:highlight>
                  <a:srgbClr val="FFFFFF"/>
                </a:highlight>
                <a:latin typeface="Calibri"/>
                <a:ea typeface="Calibri"/>
                <a:cs typeface="Calibri"/>
                <a:sym typeface="Calibri"/>
              </a:rPr>
              <a:t>RTK consists of a base station, one or several rover users, and a communication channel with which the base station transfers correction data to the user.</a:t>
            </a:r>
            <a:endParaRPr>
              <a:solidFill>
                <a:srgbClr val="222222"/>
              </a:solidFill>
              <a:highlight>
                <a:srgbClr val="FFFFFF"/>
              </a:highlight>
              <a:latin typeface="Calibri"/>
              <a:ea typeface="Calibri"/>
              <a:cs typeface="Calibri"/>
              <a:sym typeface="Calibri"/>
            </a:endParaRPr>
          </a:p>
          <a:p>
            <a:pPr indent="0" lvl="0" marL="0" rtl="0" algn="l">
              <a:spcBef>
                <a:spcPts val="1600"/>
              </a:spcBef>
              <a:spcAft>
                <a:spcPts val="0"/>
              </a:spcAft>
              <a:buNone/>
            </a:pPr>
            <a:r>
              <a:t/>
            </a:r>
            <a:endParaRPr>
              <a:solidFill>
                <a:srgbClr val="222222"/>
              </a:solidFill>
              <a:highlight>
                <a:srgbClr val="FFFFFF"/>
              </a:highlight>
              <a:latin typeface="Calibri"/>
              <a:ea typeface="Calibri"/>
              <a:cs typeface="Calibri"/>
              <a:sym typeface="Calibri"/>
            </a:endParaRPr>
          </a:p>
          <a:p>
            <a:pPr indent="0" lvl="0" marL="0" rtl="0" algn="l">
              <a:spcBef>
                <a:spcPts val="1600"/>
              </a:spcBef>
              <a:spcAft>
                <a:spcPts val="1600"/>
              </a:spcAft>
              <a:buNone/>
            </a:pPr>
            <a:r>
              <a:t/>
            </a:r>
            <a:endParaRPr>
              <a:solidFill>
                <a:srgbClr val="222222"/>
              </a:solidFill>
              <a:highlight>
                <a:srgbClr val="FFFFFF"/>
              </a:highlight>
              <a:latin typeface="Calibri"/>
              <a:ea typeface="Calibri"/>
              <a:cs typeface="Calibri"/>
              <a:sym typeface="Calibri"/>
            </a:endParaRPr>
          </a:p>
        </p:txBody>
      </p:sp>
      <p:pic>
        <p:nvPicPr>
          <p:cNvPr id="99" name="Google Shape;99;p15"/>
          <p:cNvPicPr preferRelativeResize="0"/>
          <p:nvPr/>
        </p:nvPicPr>
        <p:blipFill rotWithShape="1">
          <a:blip r:embed="rId3">
            <a:alphaModFix/>
          </a:blip>
          <a:srcRect b="12355" l="0" r="0" t="-5813"/>
          <a:stretch/>
        </p:blipFill>
        <p:spPr>
          <a:xfrm>
            <a:off x="1227650" y="1615425"/>
            <a:ext cx="6858000" cy="3091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HOW DOES RTK WORK?</a:t>
            </a:r>
            <a:endParaRPr/>
          </a:p>
          <a:p>
            <a:pPr indent="0" lvl="0" marL="0" rtl="0" algn="l">
              <a:spcBef>
                <a:spcPts val="0"/>
              </a:spcBef>
              <a:spcAft>
                <a:spcPts val="0"/>
              </a:spcAft>
              <a:buNone/>
            </a:pPr>
            <a:r>
              <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22222"/>
              </a:buClr>
              <a:buSzPts val="1800"/>
              <a:buFont typeface="Calibri"/>
              <a:buChar char="●"/>
            </a:pPr>
            <a:r>
              <a:rPr lang="en-GB">
                <a:solidFill>
                  <a:srgbClr val="222222"/>
                </a:solidFill>
                <a:highlight>
                  <a:srgbClr val="FFFFFF"/>
                </a:highlight>
                <a:latin typeface="Calibri"/>
                <a:ea typeface="Calibri"/>
                <a:cs typeface="Calibri"/>
                <a:sym typeface="Calibri"/>
              </a:rPr>
              <a:t>When RTK uses a fixed base station and a rover station, the base station transmits correction data to the rover.</a:t>
            </a:r>
            <a:endParaRPr>
              <a:solidFill>
                <a:srgbClr val="222222"/>
              </a:solidFill>
              <a:highlight>
                <a:srgbClr val="FFFFFF"/>
              </a:highlight>
              <a:latin typeface="Calibri"/>
              <a:ea typeface="Calibri"/>
              <a:cs typeface="Calibri"/>
              <a:sym typeface="Calibri"/>
            </a:endParaRPr>
          </a:p>
          <a:p>
            <a:pPr indent="0" lvl="0" marL="457200" rtl="0" algn="ctr">
              <a:spcBef>
                <a:spcPts val="1600"/>
              </a:spcBef>
              <a:spcAft>
                <a:spcPts val="0"/>
              </a:spcAft>
              <a:buNone/>
            </a:pPr>
            <a:r>
              <a:rPr b="1" lang="en-GB" sz="2000">
                <a:solidFill>
                  <a:srgbClr val="222222"/>
                </a:solidFill>
                <a:highlight>
                  <a:srgbClr val="FFFFFF"/>
                </a:highlight>
                <a:latin typeface="Calibri"/>
                <a:ea typeface="Calibri"/>
                <a:cs typeface="Calibri"/>
                <a:sym typeface="Calibri"/>
              </a:rPr>
              <a:t>Range b/w satellite &amp; receiver = Number of carrier cycles b/w satellite and rover * carrier wavelength</a:t>
            </a:r>
            <a:endParaRPr b="1" sz="2000">
              <a:solidFill>
                <a:srgbClr val="222222"/>
              </a:solidFill>
              <a:highlight>
                <a:srgbClr val="FFFFFF"/>
              </a:highlight>
              <a:latin typeface="Calibri"/>
              <a:ea typeface="Calibri"/>
              <a:cs typeface="Calibri"/>
              <a:sym typeface="Calibri"/>
            </a:endParaRPr>
          </a:p>
          <a:p>
            <a:pPr indent="-342900" lvl="0" marL="457200" rtl="0" algn="l">
              <a:spcBef>
                <a:spcPts val="1600"/>
              </a:spcBef>
              <a:spcAft>
                <a:spcPts val="0"/>
              </a:spcAft>
              <a:buClr>
                <a:srgbClr val="222222"/>
              </a:buClr>
              <a:buSzPts val="1800"/>
              <a:buFont typeface="Calibri"/>
              <a:buChar char="●"/>
            </a:pPr>
            <a:r>
              <a:rPr lang="en-GB">
                <a:solidFill>
                  <a:srgbClr val="222222"/>
                </a:solidFill>
                <a:highlight>
                  <a:srgbClr val="FFFFFF"/>
                </a:highlight>
                <a:latin typeface="Calibri"/>
                <a:ea typeface="Calibri"/>
                <a:cs typeface="Calibri"/>
                <a:sym typeface="Calibri"/>
              </a:rPr>
              <a:t>The ranges obtained can still contain errors such as satellite clock errors. </a:t>
            </a:r>
            <a:endParaRPr>
              <a:solidFill>
                <a:srgbClr val="222222"/>
              </a:solidFill>
              <a:highlight>
                <a:srgbClr val="FFFFFF"/>
              </a:highlight>
              <a:latin typeface="Calibri"/>
              <a:ea typeface="Calibri"/>
              <a:cs typeface="Calibri"/>
              <a:sym typeface="Calibri"/>
            </a:endParaRPr>
          </a:p>
          <a:p>
            <a:pPr indent="-342900" lvl="0" marL="457200" rtl="0" algn="l">
              <a:spcBef>
                <a:spcPts val="0"/>
              </a:spcBef>
              <a:spcAft>
                <a:spcPts val="0"/>
              </a:spcAft>
              <a:buClr>
                <a:srgbClr val="222222"/>
              </a:buClr>
              <a:buSzPts val="1800"/>
              <a:buFont typeface="Calibri"/>
              <a:buChar char="●"/>
            </a:pPr>
            <a:r>
              <a:rPr lang="en-GB">
                <a:solidFill>
                  <a:srgbClr val="222222"/>
                </a:solidFill>
                <a:highlight>
                  <a:srgbClr val="FFFFFF"/>
                </a:highlight>
                <a:latin typeface="Calibri"/>
                <a:ea typeface="Calibri"/>
                <a:cs typeface="Calibri"/>
                <a:sym typeface="Calibri"/>
              </a:rPr>
              <a:t>To handle them ambiguity resolution is used.</a:t>
            </a:r>
            <a:endParaRPr>
              <a:solidFill>
                <a:srgbClr val="000000"/>
              </a:solidFill>
              <a:latin typeface="Calibri"/>
              <a:ea typeface="Calibri"/>
              <a:cs typeface="Calibri"/>
              <a:sym typeface="Calibri"/>
            </a:endParaRPr>
          </a:p>
          <a:p>
            <a:pPr indent="0" lvl="0" marL="0" rtl="0" algn="l">
              <a:spcBef>
                <a:spcPts val="1600"/>
              </a:spcBef>
              <a:spcAft>
                <a:spcPts val="0"/>
              </a:spcAft>
              <a:buNone/>
            </a:pPr>
            <a:r>
              <a:t/>
            </a:r>
            <a:endParaRPr>
              <a:solidFill>
                <a:srgbClr val="222222"/>
              </a:solidFill>
              <a:highlight>
                <a:srgbClr val="FFFFFF"/>
              </a:highlight>
              <a:latin typeface="Calibri"/>
              <a:ea typeface="Calibri"/>
              <a:cs typeface="Calibri"/>
              <a:sym typeface="Calibri"/>
            </a:endParaRPr>
          </a:p>
          <a:p>
            <a:pPr indent="0" lvl="0" marL="0" rtl="0" algn="l">
              <a:spcBef>
                <a:spcPts val="1600"/>
              </a:spcBef>
              <a:spcAft>
                <a:spcPts val="1600"/>
              </a:spcAft>
              <a:buNone/>
            </a:pPr>
            <a:r>
              <a:t/>
            </a:r>
            <a:endParaRPr>
              <a:solidFill>
                <a:srgbClr val="666666"/>
              </a:solidFill>
              <a:highlight>
                <a:srgbClr val="FFFFFF"/>
              </a:highlight>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Ambiguity Resolution</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alibri"/>
                <a:ea typeface="Calibri"/>
                <a:cs typeface="Calibri"/>
                <a:sym typeface="Calibri"/>
              </a:rPr>
              <a:t>Ambiguity resolution techniques are classified into 3 categories:</a:t>
            </a:r>
            <a:endParaRPr>
              <a:latin typeface="Calibri"/>
              <a:ea typeface="Calibri"/>
              <a:cs typeface="Calibri"/>
              <a:sym typeface="Calibri"/>
            </a:endParaRPr>
          </a:p>
          <a:p>
            <a:pPr indent="0" lvl="0" marL="0" rtl="0" algn="l">
              <a:spcBef>
                <a:spcPts val="1600"/>
              </a:spcBef>
              <a:spcAft>
                <a:spcPts val="0"/>
              </a:spcAft>
              <a:buNone/>
            </a:pPr>
            <a:r>
              <a:rPr lang="en-GB">
                <a:latin typeface="Calibri"/>
                <a:ea typeface="Calibri"/>
                <a:cs typeface="Calibri"/>
                <a:sym typeface="Calibri"/>
              </a:rPr>
              <a:t>1)</a:t>
            </a:r>
            <a:r>
              <a:rPr lang="en-GB">
                <a:solidFill>
                  <a:srgbClr val="000000"/>
                </a:solidFill>
                <a:highlight>
                  <a:srgbClr val="FFFFFF"/>
                </a:highlight>
                <a:latin typeface="Calibri"/>
                <a:ea typeface="Calibri"/>
                <a:cs typeface="Calibri"/>
                <a:sym typeface="Calibri"/>
              </a:rPr>
              <a:t> Ambiguity resolution in the measurement domain.</a:t>
            </a:r>
            <a:endParaRPr>
              <a:solidFill>
                <a:srgbClr val="000000"/>
              </a:solidFill>
              <a:highlight>
                <a:srgbClr val="FFFFFF"/>
              </a:highlight>
              <a:latin typeface="Calibri"/>
              <a:ea typeface="Calibri"/>
              <a:cs typeface="Calibri"/>
              <a:sym typeface="Calibri"/>
            </a:endParaRPr>
          </a:p>
          <a:p>
            <a:pPr indent="0" lvl="0" marL="0" rtl="0" algn="l">
              <a:spcBef>
                <a:spcPts val="1600"/>
              </a:spcBef>
              <a:spcAft>
                <a:spcPts val="0"/>
              </a:spcAft>
              <a:buNone/>
            </a:pPr>
            <a:r>
              <a:rPr lang="en-GB">
                <a:solidFill>
                  <a:srgbClr val="000000"/>
                </a:solidFill>
                <a:highlight>
                  <a:srgbClr val="FFFFFF"/>
                </a:highlight>
                <a:latin typeface="Calibri"/>
                <a:ea typeface="Calibri"/>
                <a:cs typeface="Calibri"/>
                <a:sym typeface="Calibri"/>
              </a:rPr>
              <a:t>2) Search technique in the coordinate or position domain.</a:t>
            </a:r>
            <a:endParaRPr>
              <a:solidFill>
                <a:srgbClr val="000000"/>
              </a:solidFill>
              <a:highlight>
                <a:srgbClr val="FFFFFF"/>
              </a:highlight>
              <a:latin typeface="Calibri"/>
              <a:ea typeface="Calibri"/>
              <a:cs typeface="Calibri"/>
              <a:sym typeface="Calibri"/>
            </a:endParaRPr>
          </a:p>
          <a:p>
            <a:pPr indent="0" lvl="0" marL="0" rtl="0" algn="l">
              <a:spcBef>
                <a:spcPts val="1600"/>
              </a:spcBef>
              <a:spcAft>
                <a:spcPts val="0"/>
              </a:spcAft>
              <a:buNone/>
            </a:pPr>
            <a:r>
              <a:rPr lang="en-GB">
                <a:solidFill>
                  <a:srgbClr val="000000"/>
                </a:solidFill>
                <a:highlight>
                  <a:srgbClr val="FFFFFF"/>
                </a:highlight>
                <a:latin typeface="Calibri"/>
                <a:ea typeface="Calibri"/>
                <a:cs typeface="Calibri"/>
                <a:sym typeface="Calibri"/>
              </a:rPr>
              <a:t>3) Search technique in the ambiguity domain.</a:t>
            </a:r>
            <a:endParaRPr>
              <a:solidFill>
                <a:srgbClr val="000000"/>
              </a:solidFill>
              <a:highlight>
                <a:srgbClr val="FFFFFF"/>
              </a:highlight>
              <a:latin typeface="Calibri"/>
              <a:ea typeface="Calibri"/>
              <a:cs typeface="Calibri"/>
              <a:sym typeface="Calibri"/>
            </a:endParaRPr>
          </a:p>
          <a:p>
            <a:pPr indent="0" lvl="0" marL="0" rtl="0" algn="l">
              <a:spcBef>
                <a:spcPts val="1600"/>
              </a:spcBef>
              <a:spcAft>
                <a:spcPts val="160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Does it improves GPS?</a:t>
            </a:r>
            <a:endParaRPr/>
          </a:p>
        </p:txBody>
      </p:sp>
      <p:sp>
        <p:nvSpPr>
          <p:cNvPr id="117" name="Google Shape;117;p18"/>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050">
              <a:solidFill>
                <a:srgbClr val="545454"/>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050">
              <a:solidFill>
                <a:srgbClr val="545454"/>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050">
              <a:solidFill>
                <a:srgbClr val="545454"/>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050">
              <a:solidFill>
                <a:srgbClr val="545454"/>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050">
              <a:solidFill>
                <a:srgbClr val="545454"/>
              </a:solidFill>
              <a:highlight>
                <a:srgbClr val="FFFFFF"/>
              </a:highlight>
              <a:latin typeface="Arial"/>
              <a:ea typeface="Arial"/>
              <a:cs typeface="Arial"/>
              <a:sym typeface="Arial"/>
            </a:endParaRPr>
          </a:p>
        </p:txBody>
      </p:sp>
      <p:sp>
        <p:nvSpPr>
          <p:cNvPr id="118" name="Google Shape;118;p18"/>
          <p:cNvSpPr txBox="1"/>
          <p:nvPr>
            <p:ph idx="2" type="body"/>
          </p:nvPr>
        </p:nvSpPr>
        <p:spPr>
          <a:xfrm>
            <a:off x="4212275" y="1229975"/>
            <a:ext cx="46200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The accuracy of GPS signals can be improved by using a fixed base station which wirelessly sends corrections to a moving receiver. </a:t>
            </a:r>
            <a:endParaRPr/>
          </a:p>
          <a:p>
            <a:pPr indent="0" lvl="0" marL="457200" rtl="0" algn="l">
              <a:spcBef>
                <a:spcPts val="1600"/>
              </a:spcBef>
              <a:spcAft>
                <a:spcPts val="0"/>
              </a:spcAft>
              <a:buNone/>
            </a:pPr>
            <a:r>
              <a:t/>
            </a:r>
            <a:endParaRPr/>
          </a:p>
          <a:p>
            <a:pPr indent="-317500" lvl="0" marL="457200" rtl="0" algn="l">
              <a:spcBef>
                <a:spcPts val="1600"/>
              </a:spcBef>
              <a:spcAft>
                <a:spcPts val="0"/>
              </a:spcAft>
              <a:buSzPts val="1400"/>
              <a:buChar char="●"/>
            </a:pPr>
            <a:r>
              <a:rPr lang="en-GB"/>
              <a:t>If only GPS is used it would be difficult to trace accurate location, so RTK technology is used. Thus RTK fixes error in location detection by using ambiguity resolution.</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pic>
        <p:nvPicPr>
          <p:cNvPr id="119" name="Google Shape;119;p18"/>
          <p:cNvPicPr preferRelativeResize="0"/>
          <p:nvPr/>
        </p:nvPicPr>
        <p:blipFill>
          <a:blip r:embed="rId3">
            <a:alphaModFix/>
          </a:blip>
          <a:stretch>
            <a:fillRect/>
          </a:stretch>
        </p:blipFill>
        <p:spPr>
          <a:xfrm>
            <a:off x="411025" y="1314325"/>
            <a:ext cx="3737923" cy="3547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How Does it improves GPS?</a:t>
            </a:r>
            <a:endParaRPr/>
          </a:p>
          <a:p>
            <a:pPr indent="0" lvl="0" marL="0" rtl="0" algn="l">
              <a:spcBef>
                <a:spcPts val="0"/>
              </a:spcBef>
              <a:spcAft>
                <a:spcPts val="0"/>
              </a:spcAft>
              <a:buNone/>
            </a:pPr>
            <a:r>
              <a:t/>
            </a:r>
            <a:endParaRPr/>
          </a:p>
        </p:txBody>
      </p:sp>
      <p:sp>
        <p:nvSpPr>
          <p:cNvPr id="125" name="Google Shape;125;p19"/>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26" name="Google Shape;126;p19"/>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Basically stand-alone GPS traces the location with error as shown in scatter plot with red mark which indicates that the result is having some noise which is not accurate.</a:t>
            </a:r>
            <a:endParaRPr/>
          </a:p>
          <a:p>
            <a:pPr indent="0" lvl="0" marL="457200" rtl="0" algn="l">
              <a:spcBef>
                <a:spcPts val="1600"/>
              </a:spcBef>
              <a:spcAft>
                <a:spcPts val="0"/>
              </a:spcAft>
              <a:buNone/>
            </a:pPr>
            <a:r>
              <a:t/>
            </a:r>
            <a:endParaRPr/>
          </a:p>
          <a:p>
            <a:pPr indent="-317500" lvl="0" marL="457200" rtl="0" algn="l">
              <a:spcBef>
                <a:spcPts val="1600"/>
              </a:spcBef>
              <a:spcAft>
                <a:spcPts val="0"/>
              </a:spcAft>
              <a:buSzPts val="1400"/>
              <a:buChar char="●"/>
            </a:pPr>
            <a:r>
              <a:rPr lang="en-GB"/>
              <a:t>RTK shows accurate result and is identified with blue in the scatter plot which gives pin point location.</a:t>
            </a:r>
            <a:endParaRPr/>
          </a:p>
        </p:txBody>
      </p:sp>
      <p:pic>
        <p:nvPicPr>
          <p:cNvPr id="127" name="Google Shape;127;p19"/>
          <p:cNvPicPr preferRelativeResize="0"/>
          <p:nvPr/>
        </p:nvPicPr>
        <p:blipFill>
          <a:blip r:embed="rId3">
            <a:alphaModFix/>
          </a:blip>
          <a:stretch>
            <a:fillRect/>
          </a:stretch>
        </p:blipFill>
        <p:spPr>
          <a:xfrm>
            <a:off x="311700" y="1229975"/>
            <a:ext cx="3999900" cy="333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50">
                <a:solidFill>
                  <a:srgbClr val="545454"/>
                </a:solidFill>
                <a:highlight>
                  <a:srgbClr val="FFFFFF"/>
                </a:highlight>
                <a:latin typeface="Arial"/>
                <a:ea typeface="Arial"/>
                <a:cs typeface="Arial"/>
                <a:sym typeface="Arial"/>
              </a:rPr>
              <a:t>The base station can also be on a moving vehicle, so the corrections needs to be sent out at the sample rate of the receiving GPS engine, and the accuracy is slightly reduced if compared to fixed base station case but it maintains its accuracy well enough.</a:t>
            </a:r>
            <a:endParaRPr sz="1500">
              <a:solidFill>
                <a:srgbClr val="000000"/>
              </a:solidFill>
              <a:highlight>
                <a:srgbClr val="FFFFFF"/>
              </a:highlight>
              <a:latin typeface="Calibri"/>
              <a:ea typeface="Calibri"/>
              <a:cs typeface="Calibri"/>
              <a:sym typeface="Calibri"/>
            </a:endParaRPr>
          </a:p>
          <a:p>
            <a:pPr indent="0" lvl="0" marL="0" rtl="0" algn="l">
              <a:spcBef>
                <a:spcPts val="1600"/>
              </a:spcBef>
              <a:spcAft>
                <a:spcPts val="1600"/>
              </a:spcAft>
              <a:buNone/>
            </a:pPr>
            <a:r>
              <a:t/>
            </a:r>
            <a:endParaRPr/>
          </a:p>
        </p:txBody>
      </p:sp>
      <p:sp>
        <p:nvSpPr>
          <p:cNvPr id="133" name="Google Shape;133;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a:t>How Does it improves GPS?</a:t>
            </a:r>
            <a:endParaRPr sz="3100"/>
          </a:p>
          <a:p>
            <a:pPr indent="0" lvl="0" marL="0" rtl="0" algn="l">
              <a:spcBef>
                <a:spcPts val="0"/>
              </a:spcBef>
              <a:spcAft>
                <a:spcPts val="0"/>
              </a:spcAft>
              <a:buNone/>
            </a:pPr>
            <a:r>
              <a:t/>
            </a:r>
            <a:endParaRPr sz="3100"/>
          </a:p>
        </p:txBody>
      </p:sp>
      <p:pic>
        <p:nvPicPr>
          <p:cNvPr id="134" name="Google Shape;134;p20"/>
          <p:cNvPicPr preferRelativeResize="0"/>
          <p:nvPr/>
        </p:nvPicPr>
        <p:blipFill>
          <a:blip r:embed="rId3">
            <a:alphaModFix/>
          </a:blip>
          <a:stretch>
            <a:fillRect/>
          </a:stretch>
        </p:blipFill>
        <p:spPr>
          <a:xfrm>
            <a:off x="452075" y="1886325"/>
            <a:ext cx="8153350" cy="202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How Does it improves GPS?</a:t>
            </a:r>
            <a:endParaRPr/>
          </a:p>
          <a:p>
            <a:pPr indent="0" lvl="0" marL="0" rtl="0" algn="l">
              <a:spcBef>
                <a:spcPts val="0"/>
              </a:spcBef>
              <a:spcAft>
                <a:spcPts val="0"/>
              </a:spcAft>
              <a:buNone/>
            </a:pPr>
            <a:r>
              <a:t/>
            </a:r>
            <a:endParaRPr/>
          </a:p>
        </p:txBody>
      </p:sp>
      <p:sp>
        <p:nvSpPr>
          <p:cNvPr id="140" name="Google Shape;140;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1" name="Google Shape;141;p21" title="RTK_Large.mp4">
            <a:hlinkClick r:id="rId3"/>
          </p:cNvPr>
          <p:cNvPicPr preferRelativeResize="0"/>
          <p:nvPr/>
        </p:nvPicPr>
        <p:blipFill>
          <a:blip r:embed="rId4">
            <a:alphaModFix/>
          </a:blip>
          <a:stretch>
            <a:fillRect/>
          </a:stretch>
        </p:blipFill>
        <p:spPr>
          <a:xfrm>
            <a:off x="311712" y="1229881"/>
            <a:ext cx="8520600" cy="333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