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68" r:id="rId6"/>
    <p:sldId id="269" r:id="rId7"/>
    <p:sldId id="277" r:id="rId8"/>
    <p:sldId id="278" r:id="rId9"/>
    <p:sldId id="259" r:id="rId10"/>
    <p:sldId id="260" r:id="rId11"/>
    <p:sldId id="261" r:id="rId12"/>
    <p:sldId id="280" r:id="rId13"/>
    <p:sldId id="26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7"/>
    <a:srgbClr val="2C567A"/>
    <a:srgbClr val="0D1D5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949" autoAdjust="0"/>
  </p:normalViewPr>
  <p:slideViewPr>
    <p:cSldViewPr snapToGrid="0" showGuides="1">
      <p:cViewPr varScale="1">
        <p:scale>
          <a:sx n="80" d="100"/>
          <a:sy n="80" d="100"/>
        </p:scale>
        <p:origin x="912"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1/30/2024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 Data Analysis and Reporting, Advanced productivity, Integration with existing systems.</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1/30/2024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allpaperflare.com/green-and-black-circuit-board-illustration-computer-render-wallpaper-zp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www.wallpaperflare.com/beautiful-pond-lake-weeping-willow-waterlily-park-flower-wallpaper-tdwq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stileex.xyz/difference-prospect-cli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asiapathways-adbi.org/2021/05/taxation-digitalization-covid-19-er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340556"/>
            <a:ext cx="4774116" cy="1763092"/>
          </a:xfrm>
        </p:spPr>
        <p:txBody>
          <a:bodyPr/>
          <a:lstStyle/>
          <a:p>
            <a:r>
              <a:rPr lang="en-US" sz="3400" i="0" dirty="0">
                <a:solidFill>
                  <a:schemeClr val="accent3">
                    <a:lumMod val="75000"/>
                    <a:lumOff val="25000"/>
                  </a:schemeClr>
                </a:solidFill>
                <a:effectLst/>
                <a:latin typeface="Baskerville Old Face" panose="02020602080505020303" pitchFamily="18" charset="0"/>
              </a:rPr>
              <a:t>Attendance </a:t>
            </a:r>
            <a:r>
              <a:rPr lang="en-US" sz="3400" i="0">
                <a:solidFill>
                  <a:schemeClr val="accent3">
                    <a:lumMod val="75000"/>
                    <a:lumOff val="25000"/>
                  </a:schemeClr>
                </a:solidFill>
                <a:effectLst/>
                <a:latin typeface="Baskerville Old Face" panose="02020602080505020303" pitchFamily="18" charset="0"/>
              </a:rPr>
              <a:t>System  for Students  </a:t>
            </a:r>
            <a:r>
              <a:rPr lang="en-US" sz="3400" i="0" dirty="0">
                <a:solidFill>
                  <a:schemeClr val="accent3">
                    <a:lumMod val="75000"/>
                    <a:lumOff val="25000"/>
                  </a:schemeClr>
                </a:solidFill>
                <a:effectLst/>
                <a:latin typeface="Baskerville Old Face" panose="02020602080505020303" pitchFamily="18" charset="0"/>
              </a:rPr>
              <a:t>using </a:t>
            </a:r>
            <a:r>
              <a:rPr lang="en-US" sz="3400" i="0">
                <a:solidFill>
                  <a:schemeClr val="accent3">
                    <a:lumMod val="75000"/>
                    <a:lumOff val="25000"/>
                  </a:schemeClr>
                </a:solidFill>
                <a:effectLst/>
                <a:latin typeface="Baskerville Old Face" panose="02020602080505020303" pitchFamily="18" charset="0"/>
              </a:rPr>
              <a:t>Face  recognition</a:t>
            </a:r>
            <a:endParaRPr lang="en-US" sz="3400" dirty="0">
              <a:solidFill>
                <a:schemeClr val="accent3">
                  <a:lumMod val="75000"/>
                  <a:lumOff val="25000"/>
                </a:schemeClr>
              </a:solidFill>
              <a:latin typeface="Baskerville Old Face" panose="02020602080505020303" pitchFamily="18" charset="0"/>
            </a:endParaRP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b="1" dirty="0"/>
              <a:t>Domain – Python</a:t>
            </a:r>
          </a:p>
          <a:p>
            <a:r>
              <a:rPr lang="en-US" b="1" dirty="0"/>
              <a:t>Supervisor – Ravinder Saini</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20700" y="214894"/>
            <a:ext cx="11150600" cy="920336"/>
          </a:xfrm>
        </p:spPr>
        <p:txBody>
          <a:bodyPr/>
          <a:lstStyle/>
          <a:p>
            <a:r>
              <a:rPr lang="en-US" sz="4000" b="0" dirty="0">
                <a:solidFill>
                  <a:schemeClr val="accent3">
                    <a:lumMod val="75000"/>
                    <a:lumOff val="25000"/>
                  </a:schemeClr>
                </a:solidFill>
                <a:latin typeface="Algerian" panose="04020705040A02060702" pitchFamily="82" charset="0"/>
              </a:rPr>
              <a:t>conclusion</a:t>
            </a:r>
          </a:p>
        </p:txBody>
      </p:sp>
      <p:sp>
        <p:nvSpPr>
          <p:cNvPr id="4" name="Slide Number Placeholder 3"/>
          <p:cNvSpPr>
            <a:spLocks noGrp="1"/>
          </p:cNvSpPr>
          <p:nvPr>
            <p:ph type="sldNum" sz="quarter" idx="12"/>
          </p:nvPr>
        </p:nvSpPr>
        <p:spPr/>
        <p:txBody>
          <a:bodyPr/>
          <a:lstStyle/>
          <a:p>
            <a:r>
              <a:rPr lang="en-US" dirty="0"/>
              <a:t>9</a:t>
            </a:r>
          </a:p>
        </p:txBody>
      </p:sp>
      <p:sp>
        <p:nvSpPr>
          <p:cNvPr id="3" name="TextBox 2">
            <a:extLst>
              <a:ext uri="{FF2B5EF4-FFF2-40B4-BE49-F238E27FC236}">
                <a16:creationId xmlns:a16="http://schemas.microsoft.com/office/drawing/2014/main" id="{62285DAA-053E-71B8-77CC-1D3AD2E8E292}"/>
              </a:ext>
            </a:extLst>
          </p:cNvPr>
          <p:cNvSpPr txBox="1"/>
          <p:nvPr/>
        </p:nvSpPr>
        <p:spPr>
          <a:xfrm>
            <a:off x="405946" y="1318256"/>
            <a:ext cx="10174515"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face recognition attendance system addresses a critical need in today's fast-paced educational and corporate environments by offering a reliable solution to the challenges of traditional attendance tracking methods. By identifying the problem of time-consuming manual attendance processes prone to errors and the need for a more secure and efficient alternative, our system emerges as a timely and relevant response to contemporary issues facing institutions worldwide.</a:t>
            </a:r>
            <a:r>
              <a:rPr lang="en-US" sz="2000" dirty="0">
                <a:latin typeface="Times New Roman" panose="02020603050405020304" pitchFamily="18" charset="0"/>
                <a:cs typeface="Times New Roman" panose="02020603050405020304" pitchFamily="18" charset="0"/>
              </a:rPr>
              <a:t> Our system enables institutions to track attendance more efficiently, freeing up administrators' time and resources for more productive uses. Furthermore, the use of biometric authentication strengthens security protocols, protecting private information and assets from fraud and illegal access.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solidFill>
                  <a:schemeClr val="accent3">
                    <a:lumMod val="75000"/>
                    <a:lumOff val="25000"/>
                  </a:schemeClr>
                </a:solidFill>
                <a:latin typeface="Monotype Corsiva" panose="03010101010201010101" pitchFamily="66" charset="0"/>
              </a:rPr>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teamshanks@gmail.com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t>www.realpython.com</a:t>
            </a:r>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264579" y="505426"/>
            <a:ext cx="10515600" cy="940181"/>
          </a:xfrm>
        </p:spPr>
        <p:txBody>
          <a:bodyPr/>
          <a:lstStyle/>
          <a:p>
            <a:r>
              <a:rPr lang="en-US" b="0" dirty="0">
                <a:latin typeface="Algerian" panose="04020705040A02060702" pitchFamily="82" charset="0"/>
              </a:rPr>
              <a:t>Identification OF Client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763809" y="1879873"/>
            <a:ext cx="5570083" cy="4387112"/>
          </a:xfrm>
        </p:spPr>
        <p:txBody>
          <a:bodyPr/>
          <a:lstStyle/>
          <a:p>
            <a:pPr marL="285750" indent="-285750" algn="just">
              <a:buFont typeface="Arial" panose="020B0604020202020204" pitchFamily="34" charset="0"/>
              <a:buChar char="•"/>
            </a:pPr>
            <a:r>
              <a:rPr lang="en-US" sz="2000" b="1" dirty="0">
                <a:latin typeface="Baskerville Old Face" panose="02020602080505020303" pitchFamily="18" charset="0"/>
              </a:rPr>
              <a:t>Efficiency Improvement:</a:t>
            </a:r>
          </a:p>
          <a:p>
            <a:pPr marL="742950" lvl="1" indent="-285750" algn="just">
              <a:buFont typeface="Arial" panose="020B0604020202020204" pitchFamily="34" charset="0"/>
              <a:buChar char="•"/>
            </a:pPr>
            <a:r>
              <a:rPr lang="en-US" dirty="0">
                <a:solidFill>
                  <a:srgbClr val="FFFF00"/>
                </a:solidFill>
                <a:latin typeface="Baskerville Old Face" panose="02020602080505020303" pitchFamily="18" charset="0"/>
              </a:rPr>
              <a:t>An automated attendance system using face recognition aims to enhance efficiency by eliminating the need for manual attendance marking. This reduces the time spent on traditional methods, allowing for more focus on educational activities.</a:t>
            </a:r>
          </a:p>
          <a:p>
            <a:pPr marL="285750" indent="-285750" algn="just">
              <a:buFont typeface="Arial" panose="020B0604020202020204" pitchFamily="34" charset="0"/>
              <a:buChar char="•"/>
            </a:pPr>
            <a:r>
              <a:rPr lang="en-US" sz="2000" b="1" dirty="0">
                <a:latin typeface="Baskerville Old Face" panose="02020602080505020303" pitchFamily="18" charset="0"/>
              </a:rPr>
              <a:t>Accuracy and Transparency: </a:t>
            </a:r>
          </a:p>
          <a:p>
            <a:pPr marL="742950" lvl="1" indent="-285750" algn="just">
              <a:buFont typeface="Arial" panose="020B0604020202020204" pitchFamily="34" charset="0"/>
              <a:buChar char="•"/>
            </a:pPr>
            <a:r>
              <a:rPr lang="en-US" dirty="0">
                <a:solidFill>
                  <a:srgbClr val="FFFF00"/>
                </a:solidFill>
                <a:latin typeface="Baskerville Old Face" panose="02020602080505020303" pitchFamily="18" charset="0"/>
              </a:rPr>
              <a:t>The face recognition technology ensures accurate identification of students, reducing the chances of errors associated with manual attendance. This promotes transparency and reliability in recording attendance data.</a:t>
            </a:r>
          </a:p>
        </p:txBody>
      </p:sp>
      <p:pic>
        <p:nvPicPr>
          <p:cNvPr id="11" name="Picture Placehold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6415847" y="2270375"/>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000" b="0" dirty="0">
                <a:solidFill>
                  <a:schemeClr val="accent3">
                    <a:lumMod val="75000"/>
                    <a:lumOff val="25000"/>
                  </a:schemeClr>
                </a:solidFill>
                <a:latin typeface="Algerian" panose="04020705040A02060702" pitchFamily="82" charset="0"/>
              </a:rPr>
              <a:t>NEED of the hour</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628078"/>
            <a:ext cx="5114707" cy="4827661"/>
          </a:xfrm>
        </p:spPr>
        <p:txBody>
          <a:bodyPr/>
          <a:lstStyle/>
          <a:p>
            <a:pPr algn="just"/>
            <a:r>
              <a:rPr lang="en-US" sz="2000" b="1" dirty="0">
                <a:solidFill>
                  <a:srgbClr val="0070C0"/>
                </a:solidFill>
                <a:latin typeface="Baskerville Old Face" panose="02020602080505020303" pitchFamily="18" charset="0"/>
              </a:rPr>
              <a:t>Adaptability to Dynamic Learning Environments:</a:t>
            </a:r>
          </a:p>
          <a:p>
            <a:pPr lvl="1" algn="just"/>
            <a:r>
              <a:rPr lang="en-US" dirty="0">
                <a:latin typeface="Baskerville Old Face" panose="02020602080505020303" pitchFamily="18" charset="0"/>
              </a:rPr>
              <a:t>"In an era of dynamic and evolving learning environments, the need of the hour is for attendance systems that adapt to diverse educational settings. Face recognition technology proves versatile, accommodating various class sizes and structures with ease."</a:t>
            </a:r>
          </a:p>
          <a:p>
            <a:pPr algn="just"/>
            <a:r>
              <a:rPr lang="en-US" sz="2000" dirty="0">
                <a:solidFill>
                  <a:srgbClr val="0070C0"/>
                </a:solidFill>
                <a:latin typeface="Baskerville Old Face" panose="02020602080505020303" pitchFamily="18" charset="0"/>
              </a:rPr>
              <a:t>Data-Driven Decision Making: </a:t>
            </a:r>
          </a:p>
          <a:p>
            <a:pPr lvl="1" algn="just"/>
            <a:r>
              <a:rPr lang="en-US" dirty="0">
                <a:latin typeface="Baskerville Old Face" panose="02020602080505020303" pitchFamily="18" charset="0"/>
              </a:rPr>
              <a:t>"As educational institutions strive for data-driven decision-making, the need of the hour is a comprehensive attendance system. Face recognition not only provides accurate attendance records but also offers valuable data for analyzing student engagement and informing strategic decisions."</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IN" sz="4000" b="0" i="0" dirty="0">
                <a:solidFill>
                  <a:schemeClr val="accent3">
                    <a:lumMod val="75000"/>
                    <a:lumOff val="25000"/>
                  </a:schemeClr>
                </a:solidFill>
                <a:effectLst/>
                <a:latin typeface="Algerian" panose="04020705040A02060702" pitchFamily="82" charset="0"/>
              </a:rPr>
              <a:t>Identification of Problem:</a:t>
            </a:r>
            <a:endParaRPr lang="en-US" sz="4000" dirty="0">
              <a:solidFill>
                <a:schemeClr val="accent3">
                  <a:lumMod val="75000"/>
                  <a:lumOff val="25000"/>
                </a:schemeClr>
              </a:solidFill>
              <a:latin typeface="Algerian" panose="04020705040A02060702" pitchFamily="82" charset="0"/>
            </a:endParaRPr>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a:xfrm>
            <a:off x="219126" y="2711636"/>
            <a:ext cx="3445566" cy="495389"/>
          </a:xfrm>
        </p:spPr>
        <p:txBody>
          <a:bodyPr/>
          <a:lstStyle/>
          <a:p>
            <a:r>
              <a:rPr lang="en-IN" i="0" dirty="0">
                <a:solidFill>
                  <a:srgbClr val="002060"/>
                </a:solidFill>
                <a:effectLst/>
                <a:latin typeface="Söhne"/>
              </a:rPr>
              <a:t>The Complexity of Accuracy</a:t>
            </a:r>
            <a:endParaRPr lang="en-US" dirty="0">
              <a:solidFill>
                <a:srgbClr val="002060"/>
              </a:solidFill>
            </a:endParaRP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219126" y="3325911"/>
            <a:ext cx="3445566" cy="2504663"/>
          </a:xfrm>
        </p:spPr>
        <p:txBody>
          <a:bodyPr>
            <a:normAutofit/>
          </a:bodyPr>
          <a:lstStyle/>
          <a:p>
            <a:pPr algn="just">
              <a:lnSpc>
                <a:spcPct val="100000"/>
              </a:lnSpc>
            </a:pPr>
            <a:r>
              <a:rPr lang="en-US" sz="1600" b="0" i="0" dirty="0">
                <a:solidFill>
                  <a:srgbClr val="002060"/>
                </a:solidFill>
                <a:effectLst/>
                <a:latin typeface="Söhne"/>
              </a:rPr>
              <a:t>"As we delve into the heart of our challenge, we encounter the pressing issue of accuracy. The demand for a reliable system that can precisely identify and record student attendance poses a significant hurdle. Explore with us the nuanced landscape where technology aims to bridge the gap between expectation and execution."</a:t>
            </a:r>
            <a:endParaRPr lang="en-US" sz="1400" dirty="0">
              <a:solidFill>
                <a:srgbClr val="002060"/>
              </a:solidFill>
            </a:endParaRPr>
          </a:p>
        </p:txBody>
      </p:sp>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10005410" y="1988373"/>
            <a:ext cx="502873" cy="502873"/>
          </a:xfrm>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a:xfrm>
            <a:off x="8527124" y="2711636"/>
            <a:ext cx="3445200" cy="495389"/>
          </a:xfrm>
        </p:spPr>
        <p:txBody>
          <a:bodyPr/>
          <a:lstStyle/>
          <a:p>
            <a:r>
              <a:rPr lang="en-IN" i="0" dirty="0">
                <a:solidFill>
                  <a:srgbClr val="002060"/>
                </a:solidFill>
                <a:effectLst/>
                <a:latin typeface="Söhne"/>
              </a:rPr>
              <a:t>Reliability in Dynamic Environments</a:t>
            </a:r>
            <a:endParaRPr lang="en-US" dirty="0">
              <a:solidFill>
                <a:srgbClr val="002060"/>
              </a:solidFill>
            </a:endParaRP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527490" y="3323725"/>
            <a:ext cx="3445200" cy="2504663"/>
          </a:xfrm>
        </p:spPr>
        <p:txBody>
          <a:bodyPr>
            <a:normAutofit/>
          </a:bodyPr>
          <a:lstStyle/>
          <a:p>
            <a:pPr algn="just">
              <a:lnSpc>
                <a:spcPct val="100000"/>
              </a:lnSpc>
            </a:pPr>
            <a:r>
              <a:rPr lang="en-US" sz="1600" b="0" i="0" dirty="0">
                <a:solidFill>
                  <a:srgbClr val="002060"/>
                </a:solidFill>
                <a:effectLst/>
                <a:latin typeface="Söhne"/>
              </a:rPr>
              <a:t>"Education is dynamic, and so are the environments in which attendance systems operate. Unruly conditions, varying lighting, and diverse facial expressions pose challenges to the reliability of facial recognition. Let's dissect the complexities and strive for a system that adapts seamlessly to the ever-changing classroom dynamics."</a:t>
            </a:r>
            <a:endParaRPr lang="en-US" sz="1400" dirty="0">
              <a:solidFill>
                <a:srgbClr val="002060"/>
              </a:solidFill>
            </a:endParaRP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9" name="Picture Placeholder 8">
            <a:extLst>
              <a:ext uri="{FF2B5EF4-FFF2-40B4-BE49-F238E27FC236}">
                <a16:creationId xmlns:a16="http://schemas.microsoft.com/office/drawing/2014/main" id="{7BC2A787-A593-FF84-5E1F-A9B93BAE1F87}"/>
              </a:ext>
            </a:extLst>
          </p:cNvPr>
          <p:cNvSpPr>
            <a:spLocks noGrp="1"/>
          </p:cNvSpPr>
          <p:nvPr>
            <p:ph type="pic" sz="quarter" idx="13"/>
          </p:nvPr>
        </p:nvSpPr>
        <p:spPr/>
      </p:sp>
      <p:pic>
        <p:nvPicPr>
          <p:cNvPr id="2054" name="Picture 6" descr="Problem solving design hi-res stock photography and images - Alamy">
            <a:extLst>
              <a:ext uri="{FF2B5EF4-FFF2-40B4-BE49-F238E27FC236}">
                <a16:creationId xmlns:a16="http://schemas.microsoft.com/office/drawing/2014/main" id="{1229ED1E-F8C0-3DD9-91EB-060226A684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58" b="6540"/>
          <a:stretch/>
        </p:blipFill>
        <p:spPr bwMode="auto">
          <a:xfrm>
            <a:off x="3890730" y="1630018"/>
            <a:ext cx="4417452" cy="437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52226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sz="4000" b="0" dirty="0">
                <a:solidFill>
                  <a:schemeClr val="accent3">
                    <a:lumMod val="75000"/>
                    <a:lumOff val="25000"/>
                  </a:schemeClr>
                </a:solidFill>
                <a:latin typeface="Algerian" panose="04020705040A02060702" pitchFamily="82" charset="0"/>
              </a:rPr>
              <a:t>Challenges: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328474" y="1903728"/>
            <a:ext cx="4426462" cy="495389"/>
          </a:xfrm>
        </p:spPr>
        <p:txBody>
          <a:bodyPr/>
          <a:lstStyle/>
          <a:p>
            <a:r>
              <a:rPr lang="en-IN" i="0" dirty="0">
                <a:solidFill>
                  <a:srgbClr val="002060"/>
                </a:solidFill>
                <a:effectLst/>
                <a:latin typeface="Söhne"/>
              </a:rPr>
              <a:t>Scalability for Tomorrow's Education</a:t>
            </a:r>
            <a:endParaRPr lang="en-US" dirty="0">
              <a:solidFill>
                <a:srgbClr val="002060"/>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4" y="2866884"/>
            <a:ext cx="4074002" cy="2846648"/>
          </a:xfrm>
        </p:spPr>
        <p:txBody>
          <a:bodyPr/>
          <a:lstStyle/>
          <a:p>
            <a:pPr algn="just">
              <a:lnSpc>
                <a:spcPct val="100000"/>
              </a:lnSpc>
            </a:pPr>
            <a:r>
              <a:rPr lang="en-US" b="0" i="0" dirty="0">
                <a:solidFill>
                  <a:srgbClr val="002060"/>
                </a:solidFill>
                <a:effectLst/>
                <a:latin typeface="Söhne"/>
              </a:rPr>
              <a:t>"Within this dynamic landscape, we must anticipate the complexities of not only numerical growth but also evolving technological requirements. Join us in deciphering the intricacies of accommodating diverse educational environments, from traditional classrooms to virtual spaces. As we chart the course for scalability, we delve into optimizing resource utilization and ensuring seamless integration with emerging educational technologies”.</a:t>
            </a:r>
            <a:endParaRPr lang="en-US" sz="1600" dirty="0">
              <a:solidFill>
                <a:srgbClr val="002060"/>
              </a:solidFill>
            </a:endParaRP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algn="just">
              <a:lnSpc>
                <a:spcPct val="100000"/>
              </a:lnSpc>
            </a:pPr>
            <a:r>
              <a:rPr lang="en-US" b="0" i="0" dirty="0">
                <a:solidFill>
                  <a:srgbClr val="002060"/>
                </a:solidFill>
                <a:effectLst/>
                <a:latin typeface="Söhne"/>
              </a:rPr>
              <a:t>"As we embrace this mission, we confront the challenge of mitigating biases inherent in facial recognition technology. Join us in developing algorithms and practices that ensure fairness and impartiality, transcending stereotypes and promoting a system that celebrates the richness of diversity. Our commitment extends beyond mere representation – we aspire to cultivate a technology that not only recognizes but respects the unique identities within our educational community, fostering an atmosphere where every student feels seen, valued, and included."</a:t>
            </a:r>
            <a:endParaRPr lang="en-US" sz="1600" dirty="0">
              <a:solidFill>
                <a:srgbClr val="002060"/>
              </a:solidFill>
            </a:endParaRP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IN" i="0" dirty="0">
                <a:solidFill>
                  <a:srgbClr val="002060"/>
                </a:solidFill>
                <a:effectLst/>
                <a:latin typeface="Söhne"/>
              </a:rPr>
              <a:t>Inclusive Design</a:t>
            </a:r>
            <a:endParaRPr lang="en-US" dirty="0">
              <a:solidFill>
                <a:srgbClr val="002060"/>
              </a:solidFill>
            </a:endParaRP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387583003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1F035D-E219-108C-BAD7-C39A176C3D9F}"/>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3" name="Content Placeholder 2">
            <a:extLst>
              <a:ext uri="{FF2B5EF4-FFF2-40B4-BE49-F238E27FC236}">
                <a16:creationId xmlns:a16="http://schemas.microsoft.com/office/drawing/2014/main" id="{4EEFCA14-D8D6-B47A-6E12-B5CDC27D11D2}"/>
              </a:ext>
            </a:extLst>
          </p:cNvPr>
          <p:cNvSpPr>
            <a:spLocks noGrp="1"/>
          </p:cNvSpPr>
          <p:nvPr>
            <p:ph idx="1"/>
          </p:nvPr>
        </p:nvSpPr>
        <p:spPr>
          <a:xfrm>
            <a:off x="515938" y="2531326"/>
            <a:ext cx="5087420" cy="3124413"/>
          </a:xfrm>
        </p:spPr>
        <p:txBody>
          <a:bodyPr>
            <a:normAutofit/>
          </a:bodyPr>
          <a:lstStyle/>
          <a:p>
            <a:r>
              <a:rPr lang="en-US" dirty="0"/>
              <a:t>In to the task identification procedure used in the creation of facial recognition systems. Discover the fundamentals and techniques for effective task identification.</a:t>
            </a:r>
            <a:endParaRPr lang="en-IN" dirty="0"/>
          </a:p>
        </p:txBody>
      </p:sp>
      <p:sp>
        <p:nvSpPr>
          <p:cNvPr id="4" name="Title 3">
            <a:extLst>
              <a:ext uri="{FF2B5EF4-FFF2-40B4-BE49-F238E27FC236}">
                <a16:creationId xmlns:a16="http://schemas.microsoft.com/office/drawing/2014/main" id="{3292D5BE-3A3E-8A7E-800B-52161DFC9248}"/>
              </a:ext>
            </a:extLst>
          </p:cNvPr>
          <p:cNvSpPr>
            <a:spLocks noGrp="1"/>
          </p:cNvSpPr>
          <p:nvPr>
            <p:ph type="title"/>
          </p:nvPr>
        </p:nvSpPr>
        <p:spPr>
          <a:xfrm>
            <a:off x="515938" y="246621"/>
            <a:ext cx="5087420" cy="1660238"/>
          </a:xfrm>
        </p:spPr>
        <p:txBody>
          <a:bodyPr/>
          <a:lstStyle/>
          <a:p>
            <a:r>
              <a:rPr lang="en-IN" sz="4000" b="0" dirty="0">
                <a:solidFill>
                  <a:schemeClr val="accent3">
                    <a:lumMod val="75000"/>
                    <a:lumOff val="25000"/>
                  </a:schemeClr>
                </a:solidFill>
                <a:latin typeface="Algerian" panose="04020705040A02060702" pitchFamily="82" charset="0"/>
              </a:rPr>
              <a:t>IDENTIFICATION OF TASKS</a:t>
            </a:r>
          </a:p>
        </p:txBody>
      </p:sp>
      <p:pic>
        <p:nvPicPr>
          <p:cNvPr id="6" name="Picture 5">
            <a:extLst>
              <a:ext uri="{FF2B5EF4-FFF2-40B4-BE49-F238E27FC236}">
                <a16:creationId xmlns:a16="http://schemas.microsoft.com/office/drawing/2014/main" id="{06C7FF64-9F85-5376-A11A-FA971E181494}"/>
              </a:ext>
            </a:extLst>
          </p:cNvPr>
          <p:cNvPicPr>
            <a:picLocks noChangeAspect="1"/>
          </p:cNvPicPr>
          <p:nvPr/>
        </p:nvPicPr>
        <p:blipFill>
          <a:blip r:embed="rId2"/>
          <a:stretch>
            <a:fillRect/>
          </a:stretch>
        </p:blipFill>
        <p:spPr>
          <a:xfrm>
            <a:off x="5922335" y="796661"/>
            <a:ext cx="6269665" cy="4859079"/>
          </a:xfrm>
          <a:prstGeom prst="rect">
            <a:avLst/>
          </a:prstGeom>
        </p:spPr>
      </p:pic>
    </p:spTree>
    <p:extLst>
      <p:ext uri="{BB962C8B-B14F-4D97-AF65-F5344CB8AC3E}">
        <p14:creationId xmlns:p14="http://schemas.microsoft.com/office/powerpoint/2010/main" val="225231890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97D22-F766-C958-A857-84E61054272A}"/>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3" name="Content Placeholder 2">
            <a:extLst>
              <a:ext uri="{FF2B5EF4-FFF2-40B4-BE49-F238E27FC236}">
                <a16:creationId xmlns:a16="http://schemas.microsoft.com/office/drawing/2014/main" id="{3DFE469F-22FC-79C6-D676-D9D3CDC825B1}"/>
              </a:ext>
            </a:extLst>
          </p:cNvPr>
          <p:cNvSpPr>
            <a:spLocks noGrp="1"/>
          </p:cNvSpPr>
          <p:nvPr>
            <p:ph idx="1"/>
          </p:nvPr>
        </p:nvSpPr>
        <p:spPr>
          <a:xfrm>
            <a:off x="515938" y="1413578"/>
            <a:ext cx="4087960" cy="4615081"/>
          </a:xfrm>
        </p:spPr>
        <p:txBody>
          <a:bodyPr>
            <a:normAutofit/>
          </a:bodyPr>
          <a:lstStyle/>
          <a:p>
            <a:pPr marL="0" indent="0">
              <a:buNone/>
            </a:pPr>
            <a:r>
              <a:rPr lang="en-IN" b="1" i="0" dirty="0">
                <a:effectLst/>
                <a:latin typeface="Söhne"/>
              </a:rPr>
              <a:t>1. Variability in Facial Features:</a:t>
            </a:r>
            <a:endParaRPr lang="en-US" dirty="0"/>
          </a:p>
          <a:p>
            <a:r>
              <a:rPr lang="en-US" dirty="0"/>
              <a:t>Expressions, positions, and lighting conditions on faces vary naturally.</a:t>
            </a:r>
          </a:p>
          <a:p>
            <a:pPr marL="0" indent="0" algn="l">
              <a:buNone/>
            </a:pPr>
            <a:r>
              <a:rPr lang="en-US" b="1" i="0" dirty="0">
                <a:effectLst/>
                <a:latin typeface="Söhne"/>
              </a:rPr>
              <a:t>2. Security Vulnerabilities:</a:t>
            </a:r>
            <a:endParaRPr lang="en-US" b="0" i="0" dirty="0">
              <a:effectLst/>
              <a:latin typeface="Söhne"/>
            </a:endParaRPr>
          </a:p>
          <a:p>
            <a:pPr algn="l">
              <a:buFont typeface="Arial" panose="020B0604020202020204" pitchFamily="34" charset="0"/>
              <a:buChar char="•"/>
            </a:pPr>
            <a:r>
              <a:rPr lang="en-US" b="0" i="0" dirty="0">
                <a:effectLst/>
                <a:latin typeface="Söhne"/>
              </a:rPr>
              <a:t>Mitigating security threats, including spoofing attempts using fake images.</a:t>
            </a:r>
          </a:p>
          <a:p>
            <a:pPr marL="0" indent="0" algn="l">
              <a:buNone/>
            </a:pPr>
            <a:endParaRPr lang="en-US" b="0" i="0" dirty="0">
              <a:solidFill>
                <a:srgbClr val="374151"/>
              </a:solidFill>
              <a:effectLst/>
              <a:latin typeface="Söhne"/>
            </a:endParaRPr>
          </a:p>
          <a:p>
            <a:endParaRPr lang="en-IN" dirty="0"/>
          </a:p>
        </p:txBody>
      </p:sp>
      <p:sp>
        <p:nvSpPr>
          <p:cNvPr id="4" name="Title 3">
            <a:extLst>
              <a:ext uri="{FF2B5EF4-FFF2-40B4-BE49-F238E27FC236}">
                <a16:creationId xmlns:a16="http://schemas.microsoft.com/office/drawing/2014/main" id="{05D7D179-C451-8D22-0CDB-59955B030D22}"/>
              </a:ext>
            </a:extLst>
          </p:cNvPr>
          <p:cNvSpPr>
            <a:spLocks noGrp="1"/>
          </p:cNvSpPr>
          <p:nvPr>
            <p:ph type="title"/>
          </p:nvPr>
        </p:nvSpPr>
        <p:spPr/>
        <p:txBody>
          <a:bodyPr/>
          <a:lstStyle/>
          <a:p>
            <a:r>
              <a:rPr lang="en-IN" b="0" dirty="0">
                <a:solidFill>
                  <a:schemeClr val="accent3">
                    <a:lumMod val="75000"/>
                    <a:lumOff val="25000"/>
                  </a:schemeClr>
                </a:solidFill>
                <a:latin typeface="Algerian" panose="04020705040A02060702" pitchFamily="82" charset="0"/>
              </a:rPr>
              <a:t>problems</a:t>
            </a:r>
          </a:p>
        </p:txBody>
      </p:sp>
      <p:pic>
        <p:nvPicPr>
          <p:cNvPr id="6" name="Picture 5">
            <a:extLst>
              <a:ext uri="{FF2B5EF4-FFF2-40B4-BE49-F238E27FC236}">
                <a16:creationId xmlns:a16="http://schemas.microsoft.com/office/drawing/2014/main" id="{F2349D34-0B3A-EF71-333A-8AD23DDDD40E}"/>
              </a:ext>
            </a:extLst>
          </p:cNvPr>
          <p:cNvPicPr>
            <a:picLocks noChangeAspect="1"/>
          </p:cNvPicPr>
          <p:nvPr/>
        </p:nvPicPr>
        <p:blipFill>
          <a:blip r:embed="rId2"/>
          <a:stretch>
            <a:fillRect/>
          </a:stretch>
        </p:blipFill>
        <p:spPr>
          <a:xfrm>
            <a:off x="5036289" y="0"/>
            <a:ext cx="7155711" cy="6334933"/>
          </a:xfrm>
          <a:prstGeom prst="rect">
            <a:avLst/>
          </a:prstGeom>
        </p:spPr>
      </p:pic>
    </p:spTree>
    <p:extLst>
      <p:ext uri="{BB962C8B-B14F-4D97-AF65-F5344CB8AC3E}">
        <p14:creationId xmlns:p14="http://schemas.microsoft.com/office/powerpoint/2010/main" val="148432969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4EA726-D0CB-9AA6-D1E8-9C4D186B7227}"/>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3" name="Content Placeholder 2">
            <a:extLst>
              <a:ext uri="{FF2B5EF4-FFF2-40B4-BE49-F238E27FC236}">
                <a16:creationId xmlns:a16="http://schemas.microsoft.com/office/drawing/2014/main" id="{7C15C1D3-39D8-5502-B8BB-2C3FB7A722C2}"/>
              </a:ext>
            </a:extLst>
          </p:cNvPr>
          <p:cNvSpPr>
            <a:spLocks noGrp="1"/>
          </p:cNvSpPr>
          <p:nvPr>
            <p:ph idx="1"/>
          </p:nvPr>
        </p:nvSpPr>
        <p:spPr>
          <a:xfrm>
            <a:off x="515938" y="1825625"/>
            <a:ext cx="4842871" cy="3905324"/>
          </a:xfrm>
        </p:spPr>
        <p:txBody>
          <a:bodyPr>
            <a:normAutofit/>
          </a:bodyPr>
          <a:lstStyle/>
          <a:p>
            <a:pPr marL="0" indent="0">
              <a:buNone/>
            </a:pPr>
            <a:r>
              <a:rPr lang="en-US" b="0" i="0" dirty="0">
                <a:solidFill>
                  <a:srgbClr val="374151"/>
                </a:solidFill>
                <a:effectLst/>
                <a:latin typeface="Söhne"/>
              </a:rPr>
              <a:t>1. </a:t>
            </a:r>
            <a:r>
              <a:rPr lang="en-US" b="1" i="0" dirty="0">
                <a:solidFill>
                  <a:srgbClr val="374151"/>
                </a:solidFill>
                <a:effectLst/>
                <a:latin typeface="Söhne"/>
              </a:rPr>
              <a:t>Complex Algorithms :</a:t>
            </a:r>
            <a:r>
              <a:rPr lang="en-US" dirty="0">
                <a:solidFill>
                  <a:srgbClr val="374151"/>
                </a:solidFill>
                <a:latin typeface="Söhne"/>
              </a:rPr>
              <a:t> A</a:t>
            </a:r>
            <a:r>
              <a:rPr lang="en-US" b="0" i="0" dirty="0">
                <a:solidFill>
                  <a:srgbClr val="374151"/>
                </a:solidFill>
                <a:effectLst/>
                <a:latin typeface="Söhne"/>
              </a:rPr>
              <a:t>pplying complex facial recognition algorithms (OpenCV, </a:t>
            </a:r>
            <a:r>
              <a:rPr lang="en-US" dirty="0" err="1">
                <a:solidFill>
                  <a:srgbClr val="374151"/>
                </a:solidFill>
                <a:latin typeface="Söhne"/>
              </a:rPr>
              <a:t>D</a:t>
            </a:r>
            <a:r>
              <a:rPr lang="en-US" b="0" i="0" dirty="0" err="1">
                <a:solidFill>
                  <a:srgbClr val="374151"/>
                </a:solidFill>
                <a:effectLst/>
                <a:latin typeface="Söhne"/>
              </a:rPr>
              <a:t>lib</a:t>
            </a:r>
            <a:r>
              <a:rPr lang="en-US" b="0" i="0" dirty="0">
                <a:solidFill>
                  <a:srgbClr val="374151"/>
                </a:solidFill>
                <a:effectLst/>
                <a:latin typeface="Söhne"/>
              </a:rPr>
              <a:t>, etc.) to precisely extract and match features..</a:t>
            </a:r>
          </a:p>
          <a:p>
            <a:pPr marL="0" indent="0">
              <a:buNone/>
            </a:pPr>
            <a:r>
              <a:rPr lang="en-IN" dirty="0"/>
              <a:t>2. </a:t>
            </a:r>
            <a:r>
              <a:rPr lang="en-IN" b="1" dirty="0"/>
              <a:t>Counter-Spoofing Techniques: </a:t>
            </a:r>
            <a:r>
              <a:rPr lang="en-US" dirty="0"/>
              <a:t>using liveness detecting methods to reduce security flaws.</a:t>
            </a:r>
            <a:endParaRPr lang="en-IN" dirty="0"/>
          </a:p>
          <a:p>
            <a:pPr marL="0" indent="0">
              <a:buNone/>
            </a:pPr>
            <a:endParaRPr lang="en-IN" dirty="0"/>
          </a:p>
        </p:txBody>
      </p:sp>
      <p:sp>
        <p:nvSpPr>
          <p:cNvPr id="4" name="Title 3">
            <a:extLst>
              <a:ext uri="{FF2B5EF4-FFF2-40B4-BE49-F238E27FC236}">
                <a16:creationId xmlns:a16="http://schemas.microsoft.com/office/drawing/2014/main" id="{C8918A05-C8CD-4620-274D-810CC5944A92}"/>
              </a:ext>
            </a:extLst>
          </p:cNvPr>
          <p:cNvSpPr>
            <a:spLocks noGrp="1"/>
          </p:cNvSpPr>
          <p:nvPr>
            <p:ph type="title"/>
          </p:nvPr>
        </p:nvSpPr>
        <p:spPr/>
        <p:txBody>
          <a:bodyPr/>
          <a:lstStyle/>
          <a:p>
            <a:r>
              <a:rPr lang="en-IN" b="0" dirty="0">
                <a:solidFill>
                  <a:schemeClr val="accent3">
                    <a:lumMod val="75000"/>
                    <a:lumOff val="25000"/>
                  </a:schemeClr>
                </a:solidFill>
                <a:latin typeface="Algerian" panose="04020705040A02060702" pitchFamily="82" charset="0"/>
              </a:rPr>
              <a:t>SOLUTION</a:t>
            </a:r>
          </a:p>
        </p:txBody>
      </p:sp>
      <p:pic>
        <p:nvPicPr>
          <p:cNvPr id="6" name="Picture 5">
            <a:extLst>
              <a:ext uri="{FF2B5EF4-FFF2-40B4-BE49-F238E27FC236}">
                <a16:creationId xmlns:a16="http://schemas.microsoft.com/office/drawing/2014/main" id="{0915BF3C-603E-6CEE-DC0D-67B82EEEDF26}"/>
              </a:ext>
            </a:extLst>
          </p:cNvPr>
          <p:cNvPicPr>
            <a:picLocks noChangeAspect="1"/>
          </p:cNvPicPr>
          <p:nvPr/>
        </p:nvPicPr>
        <p:blipFill>
          <a:blip r:embed="rId2"/>
          <a:stretch>
            <a:fillRect/>
          </a:stretch>
        </p:blipFill>
        <p:spPr>
          <a:xfrm>
            <a:off x="6220046" y="0"/>
            <a:ext cx="5971953" cy="6283841"/>
          </a:xfrm>
          <a:prstGeom prst="rect">
            <a:avLst/>
          </a:prstGeom>
        </p:spPr>
      </p:pic>
    </p:spTree>
    <p:extLst>
      <p:ext uri="{BB962C8B-B14F-4D97-AF65-F5344CB8AC3E}">
        <p14:creationId xmlns:p14="http://schemas.microsoft.com/office/powerpoint/2010/main" val="306482213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391893-D6E8-4EE0-3F92-F564D6232DAD}"/>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3" name="Content Placeholder 2">
            <a:extLst>
              <a:ext uri="{FF2B5EF4-FFF2-40B4-BE49-F238E27FC236}">
                <a16:creationId xmlns:a16="http://schemas.microsoft.com/office/drawing/2014/main" id="{D773418F-E3FD-844A-9010-7D411AC30217}"/>
              </a:ext>
            </a:extLst>
          </p:cNvPr>
          <p:cNvSpPr>
            <a:spLocks noGrp="1"/>
          </p:cNvSpPr>
          <p:nvPr>
            <p:ph idx="1"/>
          </p:nvPr>
        </p:nvSpPr>
        <p:spPr/>
        <p:txBody>
          <a:bodyPr/>
          <a:lstStyle/>
          <a:p>
            <a:endParaRPr lang="en-IN"/>
          </a:p>
        </p:txBody>
      </p:sp>
      <p:sp>
        <p:nvSpPr>
          <p:cNvPr id="4" name="Title 3">
            <a:extLst>
              <a:ext uri="{FF2B5EF4-FFF2-40B4-BE49-F238E27FC236}">
                <a16:creationId xmlns:a16="http://schemas.microsoft.com/office/drawing/2014/main" id="{22275B1F-030A-875F-9661-003E0754E87E}"/>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B171F3CA-554E-EF10-6D6C-D9E7ADC33BA9}"/>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D675533-7A08-3639-EAC2-1D7BD44D4304}"/>
              </a:ext>
            </a:extLst>
          </p:cNvPr>
          <p:cNvSpPr txBox="1"/>
          <p:nvPr/>
        </p:nvSpPr>
        <p:spPr>
          <a:xfrm>
            <a:off x="8782050" y="1428750"/>
            <a:ext cx="2581646" cy="1569660"/>
          </a:xfrm>
          <a:prstGeom prst="rect">
            <a:avLst/>
          </a:prstGeom>
          <a:noFill/>
        </p:spPr>
        <p:txBody>
          <a:bodyPr wrap="square" rtlCol="0">
            <a:spAutoFit/>
          </a:bodyPr>
          <a:lstStyle/>
          <a:p>
            <a:pPr algn="ctr"/>
            <a:r>
              <a:rPr lang="en-IN" sz="3200" dirty="0">
                <a:solidFill>
                  <a:schemeClr val="accent3">
                    <a:lumMod val="75000"/>
                    <a:lumOff val="25000"/>
                  </a:schemeClr>
                </a:solidFill>
                <a:latin typeface="Algerian" panose="04020705040A02060702" pitchFamily="82" charset="0"/>
              </a:rPr>
              <a:t>Timeline of our Project</a:t>
            </a:r>
          </a:p>
        </p:txBody>
      </p:sp>
    </p:spTree>
    <p:extLst>
      <p:ext uri="{BB962C8B-B14F-4D97-AF65-F5344CB8AC3E}">
        <p14:creationId xmlns:p14="http://schemas.microsoft.com/office/powerpoint/2010/main" val="164454489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974</TotalTime>
  <Words>734</Words>
  <Application>Microsoft Office PowerPoint</Application>
  <PresentationFormat>Widescreen</PresentationFormat>
  <Paragraphs>56</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Baskerville Old Face</vt:lpstr>
      <vt:lpstr>Calibri</vt:lpstr>
      <vt:lpstr>Corbel</vt:lpstr>
      <vt:lpstr>Monotype Corsiva</vt:lpstr>
      <vt:lpstr>Söhne</vt:lpstr>
      <vt:lpstr>Times New Roman</vt:lpstr>
      <vt:lpstr>Office Theme</vt:lpstr>
      <vt:lpstr>Attendance System  for Students  using Face  recognition</vt:lpstr>
      <vt:lpstr>Identification OF Client</vt:lpstr>
      <vt:lpstr>NEED of the hour</vt:lpstr>
      <vt:lpstr>Identification of Problem:</vt:lpstr>
      <vt:lpstr>Challenges:</vt:lpstr>
      <vt:lpstr>IDENTIFICATION OF TASKS</vt:lpstr>
      <vt:lpstr>problems</vt:lpstr>
      <vt:lpstr>SOLUTION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Amitesh Kashyap</dc:creator>
  <cp:lastModifiedBy>Amitesh Kashyap</cp:lastModifiedBy>
  <cp:revision>6</cp:revision>
  <dcterms:created xsi:type="dcterms:W3CDTF">2024-01-29T16:33:37Z</dcterms:created>
  <dcterms:modified xsi:type="dcterms:W3CDTF">2024-01-30T12:34:55Z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