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  <p:sldMasterId id="2147483672" r:id="rId5"/>
  </p:sldMasterIdLst>
  <p:sldIdLst>
    <p:sldId id="269" r:id="rId6"/>
    <p:sldId id="258" r:id="rId7"/>
    <p:sldId id="274" r:id="rId8"/>
    <p:sldId id="286" r:id="rId9"/>
    <p:sldId id="273" r:id="rId10"/>
    <p:sldId id="288" r:id="rId11"/>
    <p:sldId id="287" r:id="rId12"/>
    <p:sldId id="289" r:id="rId13"/>
    <p:sldId id="270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C259DEF-CBF0-49D9-FE2D-F538A0C820B6}" name="Amitesh Badkul" initials="" userId="S::abadkul@gradcenter.cuny.edu::b4998ed4-2a42-4ab4-a328-d2b7548560c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6"/>
  </p:normalViewPr>
  <p:slideViewPr>
    <p:cSldViewPr snapToGrid="0">
      <p:cViewPr>
        <p:scale>
          <a:sx n="105" d="100"/>
          <a:sy n="105" d="100"/>
        </p:scale>
        <p:origin x="1944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AC413-1716-AF48-B5AD-764FB1E8C3F5}" type="datetime1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1C78-16CB-B64E-A6C6-926E8659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0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4D8B1-9DB6-BF4B-8139-1C9629A0D6EA}" type="datetime1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1C78-16CB-B64E-A6C6-926E8659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9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A5FD-D3A8-4B48-9FBA-1D7DFB88CED8}" type="datetime1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1C78-16CB-B64E-A6C6-926E8659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4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3FD06-60D0-8540-BC36-E8ABA61AF85C}" type="datetime1">
              <a:rPr lang="en-US" smtClean="0"/>
              <a:t>5/20/25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1C78-16CB-B64E-A6C6-926E8659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49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7F21C-21BF-5B44-B48D-F161C7303282}" type="datetime1">
              <a:rPr lang="en-US" smtClean="0"/>
              <a:t>5/20/25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1C78-16CB-B64E-A6C6-926E8659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44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866B-396E-77E8-7974-AA56F0C87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7B6A9-02C9-7019-7C5B-26EAE7990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C6021-EB1F-24FF-5058-E8075E1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BA8C0EC-BEFF-4D43-B3D4-FEBA8D255CF5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261CD-1D25-BBE1-455D-A2EDF3BE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390A4-97A4-9F4E-BFF2-2F460554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D881680-FBF5-464A-BED9-E65E960E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20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41895-99E3-A2AD-D08D-68F56086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F108E-2CBF-E18D-5E80-72465AC04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2146D-3C96-D385-046C-A335832F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BA8C0EC-BEFF-4D43-B3D4-FEBA8D255CF5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67C36-1B80-E55F-EF9A-263CE8EB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A1506-70B6-A2C2-FF75-C618D0E8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D881680-FBF5-464A-BED9-E65E960E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67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E73F-3EB9-CA03-B3AA-F86FC8BE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10A5A-3C9D-6F7D-2D0F-D697A1DE3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58944-BD48-9C11-8E21-B1A950FE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BA8C0EC-BEFF-4D43-B3D4-FEBA8D255CF5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53DBE-F781-68FC-92BF-1315CCC0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C2173-557D-3C29-0315-011A0C0F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D881680-FBF5-464A-BED9-E65E960E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05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3A08-CED0-86AC-7B1F-CE3BB8A5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8E0E3-E2BF-3302-9DA7-C545D3389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86435-DD43-3042-8E35-AAB3B7D38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AD5A7-A7B0-8790-B4F7-9D375802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BA8C0EC-BEFF-4D43-B3D4-FEBA8D255CF5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C8559-8F38-62E1-A220-7E29DCF5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F0E52-B0AF-3C97-F6DB-31DECB77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D881680-FBF5-464A-BED9-E65E960E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0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0CA5-09D3-F623-31ED-894AEFCFB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2DD51-13F4-A6F1-3202-1941E45F1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FD298-3637-C404-1C67-1A1B86AD9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E15C6-F80C-8F65-D18B-270E91B81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DE065-0290-5A83-CC4E-9C2676C76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C917F-727B-06A0-EFE6-20537633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BA8C0EC-BEFF-4D43-B3D4-FEBA8D255CF5}" type="datetimeFigureOut">
              <a:rPr lang="en-US" smtClean="0"/>
              <a:t>5/20/25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40CD0-E25A-8E08-37B7-16F6EEE6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6B88C-D04F-2B92-7B23-8F81E0E5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D881680-FBF5-464A-BED9-E65E960E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13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378A-54D0-292D-0961-59DB4373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2BEE4-7C6B-3F0D-1B7B-45C8D0A1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BA8C0EC-BEFF-4D43-B3D4-FEBA8D255CF5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BBE9C-9E9E-4D19-824D-5B8BFAF1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CB5C9-2094-E509-0A0C-6679A954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D881680-FBF5-464A-BED9-E65E960E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0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06282-3D4E-E74A-AFCE-729E2F76DC8D}" type="datetime1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1C78-16CB-B64E-A6C6-926E8659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90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DFA153-EF7A-D9FE-482E-36734B67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BA8C0EC-BEFF-4D43-B3D4-FEBA8D255CF5}" type="datetimeFigureOut">
              <a:rPr lang="en-US" smtClean="0"/>
              <a:t>5/20/25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3F495-1CFA-4CE6-0EFC-97B1303A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9A57-9679-2188-8075-458F9385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D881680-FBF5-464A-BED9-E65E960E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922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2592-C20A-ACAE-354D-2DC1EB3B4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63EFD-B2BF-13FD-B415-5F65473E3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02CBC-7499-C8F1-3F3F-8CF3B053B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B7C43-D6BE-1FA3-0B92-A2446C83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BA8C0EC-BEFF-4D43-B3D4-FEBA8D255CF5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277E0-6016-F256-B949-78F6B1643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24310-B73B-5E39-4B8C-628C78B0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D881680-FBF5-464A-BED9-E65E960E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883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B4FE-CA92-E381-98A8-FDBD4E85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515F3-0EC5-8DCD-6C78-46A44183A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5E54C-C87E-DCD8-E700-BDA30D09E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E4839-6560-2625-F464-769C6019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BA8C0EC-BEFF-4D43-B3D4-FEBA8D255CF5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BA700-A43C-DD88-EA0C-563382E8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56C87-6768-6D90-9EEB-6432B4B4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D881680-FBF5-464A-BED9-E65E960E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335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93D0-6757-FD46-696B-5F435B71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41FE7-477A-A551-69C0-FF1E0D75A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1B79-C46D-3EE3-BFD6-F93C164D0C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BA8C0EC-BEFF-4D43-B3D4-FEBA8D255CF5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D4299-7B92-0AA0-CC22-4F1E4BE4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B07D8-ADA8-5CDF-29D8-5C0AAB3D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D881680-FBF5-464A-BED9-E65E960E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292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F252F-A0A8-A930-C796-EDAF71E7F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A4CAE-913F-BBA9-6906-600288448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87752-1749-FB8F-0323-506DE536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BA8C0EC-BEFF-4D43-B3D4-FEBA8D255CF5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0D8A6-8D0C-E18B-847C-217CB783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1EB27-759D-7374-40D6-DFD7E682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2D881680-FBF5-464A-BED9-E65E960E7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2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7300-4F68-0845-9937-3370C66C8014}" type="datetime1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1C78-16CB-B64E-A6C6-926E8659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281E3-2B8C-1F41-8A26-5A32F9B3A72C}" type="datetime1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1C78-16CB-B64E-A6C6-926E8659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0127-E2DB-1C45-9B1B-57E9EE44023B}" type="datetime1">
              <a:rPr lang="en-US" smtClean="0"/>
              <a:t>5/20/25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1C78-16CB-B64E-A6C6-926E8659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5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BDA52-4AA9-A24D-9B83-28FD0B730719}" type="datetime1">
              <a:rPr lang="en-US" smtClean="0"/>
              <a:t>5/20/25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1C78-16CB-B64E-A6C6-926E8659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3E8D6-C6C1-B14D-95A3-6B7D61B5534F}" type="datetime1">
              <a:rPr lang="en-US" smtClean="0"/>
              <a:t>5/20/25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1C78-16CB-B64E-A6C6-926E8659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4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2293-6CAA-3840-B295-D6DBF606B756}" type="datetime1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1C78-16CB-B64E-A6C6-926E8659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4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4B4B5-EC37-784B-A86D-B773AD8AC27C}" type="datetime1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D1C78-16CB-B64E-A6C6-926E8659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265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7F21C-21BF-5B44-B48D-F161C7303282}" type="datetime1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D1C78-16CB-B64E-A6C6-926E865925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47C4A6-A3A4-4BC0-5844-CA9C024FDF3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6553200" y="4442889"/>
            <a:ext cx="2136750" cy="32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3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D2862-8727-8AC1-1F1F-C96E81F7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52144"/>
            <a:ext cx="7886700" cy="898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11377-EAED-49BD-2334-C6E91B294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185415"/>
            <a:ext cx="7886700" cy="2446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95DDAF-B120-2C1E-F2D8-94A1A4D0938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96008" y="158433"/>
            <a:ext cx="4647249" cy="7054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F45105-0214-3D3A-5B37-6BBB06DED0B0}"/>
              </a:ext>
            </a:extLst>
          </p:cNvPr>
          <p:cNvSpPr txBox="1"/>
          <p:nvPr userDrawn="1"/>
        </p:nvSpPr>
        <p:spPr>
          <a:xfrm>
            <a:off x="560016" y="4420847"/>
            <a:ext cx="1590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5DAA"/>
                </a:solidFill>
                <a:latin typeface="B Univers 65 Bold"/>
                <a:cs typeface="B Univers 65 Bold"/>
              </a:rPr>
              <a:t>www.gc.cuny.edu</a:t>
            </a:r>
          </a:p>
        </p:txBody>
      </p:sp>
    </p:spTree>
    <p:extLst>
      <p:ext uri="{BB962C8B-B14F-4D97-AF65-F5344CB8AC3E}">
        <p14:creationId xmlns:p14="http://schemas.microsoft.com/office/powerpoint/2010/main" val="2084830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0C0BE23-8822-26DF-05A7-D63C9EAE3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1152525"/>
            <a:ext cx="7886700" cy="3064368"/>
          </a:xfrm>
        </p:spPr>
        <p:txBody>
          <a:bodyPr anchor="t">
            <a:normAutofit fontScale="90000"/>
          </a:bodyPr>
          <a:lstStyle/>
          <a:p>
            <a:pPr marL="0" indent="0">
              <a:buFont typeface="Arial"/>
              <a:buNone/>
            </a:pPr>
            <a:r>
              <a:rPr lang="en-US" altLang="en-US" sz="3600" dirty="0"/>
              <a:t>Minimal Effort, Maximum Effect? An Evaluation of Parameter-Efficient Fine-Tuning in Varying Data Regimes </a:t>
            </a:r>
            <a:br>
              <a:rPr lang="en-US" altLang="en-US" sz="3600" dirty="0"/>
            </a:br>
            <a:br>
              <a:rPr lang="en-US" altLang="en-US" sz="3600" dirty="0"/>
            </a:br>
            <a:br>
              <a:rPr lang="en-US" altLang="en-US" sz="3600" dirty="0"/>
            </a:br>
            <a:r>
              <a:rPr lang="en-US" sz="2400" dirty="0"/>
              <a:t>Amitesh Badkul</a:t>
            </a:r>
            <a:br>
              <a:rPr lang="en-US" sz="2400" dirty="0"/>
            </a:br>
            <a:r>
              <a:rPr lang="en-US" sz="2400" dirty="0"/>
              <a:t>May 20, 2025</a:t>
            </a:r>
            <a:br>
              <a:rPr lang="en-US" sz="2400" dirty="0"/>
            </a:b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367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>
                <a:latin typeface="+mj-lt"/>
              </a:rPr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 Motivation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400" dirty="0"/>
              <a:t> Methodology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400" dirty="0"/>
              <a:t>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Fine-tuning is expensive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7998762" cy="3265004"/>
          </a:xfrm>
        </p:spPr>
        <p:txBody>
          <a:bodyPr/>
          <a:lstStyle/>
          <a:p>
            <a:r>
              <a:rPr lang="en-US" dirty="0"/>
              <a:t>Full parameter fine-tuning:</a:t>
            </a:r>
          </a:p>
          <a:p>
            <a:pPr lvl="1"/>
            <a:r>
              <a:rPr lang="en-US" dirty="0"/>
              <a:t>Update all model parameters </a:t>
            </a:r>
            <a:r>
              <a:rPr lang="en-US" dirty="0">
                <a:sym typeface="Wingdings" pitchFamily="2" charset="2"/>
              </a:rPr>
              <a:t> require large GPU memory</a:t>
            </a:r>
            <a:endParaRPr lang="en-US" dirty="0"/>
          </a:p>
          <a:p>
            <a:r>
              <a:rPr lang="en-US" dirty="0" err="1"/>
              <a:t>Eg.</a:t>
            </a:r>
            <a:r>
              <a:rPr lang="en-US" dirty="0"/>
              <a:t> 16-bit fine-tuning cost per parameter</a:t>
            </a:r>
          </a:p>
          <a:p>
            <a:pPr lvl="1"/>
            <a:r>
              <a:rPr lang="en-US" dirty="0"/>
              <a:t>Weight: 16 bits (2 bytes)</a:t>
            </a:r>
          </a:p>
          <a:p>
            <a:pPr lvl="1"/>
            <a:r>
              <a:rPr lang="en-US" dirty="0"/>
              <a:t>Weight Gradient: 16 bits (2 bytes)</a:t>
            </a:r>
          </a:p>
          <a:p>
            <a:pPr lvl="1"/>
            <a:r>
              <a:rPr lang="en-US" dirty="0"/>
              <a:t>Optimizer States: 65 bits (8 bytes)</a:t>
            </a:r>
          </a:p>
          <a:p>
            <a:pPr lvl="1"/>
            <a:r>
              <a:rPr lang="en-US" dirty="0"/>
              <a:t>96 bits (12 bytes) per parameter</a:t>
            </a:r>
          </a:p>
          <a:p>
            <a:pPr lvl="1"/>
            <a:r>
              <a:rPr lang="en-US" dirty="0"/>
              <a:t>65B model </a:t>
            </a:r>
            <a:r>
              <a:rPr lang="en-US" dirty="0">
                <a:sym typeface="Wingdings" pitchFamily="2" charset="2"/>
              </a:rPr>
              <a:t> 780GB of GPU memory</a:t>
            </a: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77A1D1F-78A3-9D8F-2638-F89C616BBE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8038" y="-168676"/>
            <a:ext cx="7528862" cy="531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7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E29B2-FBDF-D8A7-EB13-6E7758C08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3B01-D4D4-F642-2A1C-6B651AB0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Methodology: Dataset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CB7DAA02-3971-1F02-49D0-60EFB51E69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8038" y="-168676"/>
            <a:ext cx="7528862" cy="531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1B58D-8340-380E-3B4E-E49BC387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8493853" cy="3265004"/>
          </a:xfrm>
        </p:spPr>
        <p:txBody>
          <a:bodyPr/>
          <a:lstStyle/>
          <a:p>
            <a:r>
              <a:rPr lang="en-US" dirty="0"/>
              <a:t>Datasets:</a:t>
            </a:r>
          </a:p>
          <a:p>
            <a:pPr lvl="1"/>
            <a:r>
              <a:rPr lang="en-US" dirty="0"/>
              <a:t>ETHOS (</a:t>
            </a:r>
            <a:r>
              <a:rPr lang="en-US" dirty="0" err="1"/>
              <a:t>onlin</a:t>
            </a:r>
            <a:r>
              <a:rPr lang="en-US" b="1" dirty="0" err="1"/>
              <a:t>E</a:t>
            </a:r>
            <a:r>
              <a:rPr lang="en-US" dirty="0"/>
              <a:t> </a:t>
            </a:r>
            <a:r>
              <a:rPr lang="en-US" dirty="0" err="1"/>
              <a:t>ha</a:t>
            </a:r>
            <a:r>
              <a:rPr lang="en-US" b="1" dirty="0" err="1"/>
              <a:t>T</a:t>
            </a:r>
            <a:r>
              <a:rPr lang="en-US" dirty="0" err="1"/>
              <a:t>e</a:t>
            </a:r>
            <a:r>
              <a:rPr lang="en-US" dirty="0"/>
              <a:t> </a:t>
            </a:r>
            <a:r>
              <a:rPr lang="en-US" dirty="0" err="1"/>
              <a:t>speec</a:t>
            </a:r>
            <a:r>
              <a:rPr lang="en-US" b="1" dirty="0" err="1"/>
              <a:t>H</a:t>
            </a:r>
            <a:r>
              <a:rPr lang="en-US" dirty="0"/>
              <a:t> </a:t>
            </a:r>
            <a:r>
              <a:rPr lang="en-US" dirty="0" err="1"/>
              <a:t>detecti</a:t>
            </a:r>
            <a:r>
              <a:rPr lang="en-US" b="1" dirty="0" err="1"/>
              <a:t>O</a:t>
            </a:r>
            <a:r>
              <a:rPr lang="en-US" dirty="0" err="1"/>
              <a:t>n</a:t>
            </a:r>
            <a:r>
              <a:rPr lang="en-US" dirty="0"/>
              <a:t> </a:t>
            </a:r>
            <a:r>
              <a:rPr lang="en-US" dirty="0" err="1"/>
              <a:t>data</a:t>
            </a:r>
            <a:r>
              <a:rPr lang="en-US" b="1" dirty="0" err="1"/>
              <a:t>S</a:t>
            </a:r>
            <a:r>
              <a:rPr lang="en-US" dirty="0" err="1"/>
              <a:t>et</a:t>
            </a:r>
            <a:r>
              <a:rPr lang="en-US" dirty="0"/>
              <a:t>) – hate speech detection</a:t>
            </a:r>
          </a:p>
          <a:p>
            <a:pPr lvl="2"/>
            <a:r>
              <a:rPr lang="en-US" dirty="0"/>
              <a:t>998 comments</a:t>
            </a:r>
          </a:p>
          <a:p>
            <a:pPr lvl="3"/>
            <a:r>
              <a:rPr lang="en-US" dirty="0"/>
              <a:t>565 positive class (no hate speech)</a:t>
            </a:r>
          </a:p>
          <a:p>
            <a:pPr lvl="3"/>
            <a:r>
              <a:rPr lang="en-US" dirty="0"/>
              <a:t>433 negative class (hate speech)</a:t>
            </a:r>
          </a:p>
          <a:p>
            <a:pPr lvl="1"/>
            <a:r>
              <a:rPr lang="en-US" dirty="0"/>
              <a:t>QQP (Quora Question Pairs) – paraphrase identification</a:t>
            </a:r>
          </a:p>
          <a:p>
            <a:pPr lvl="2"/>
            <a:r>
              <a:rPr lang="en-US" dirty="0"/>
              <a:t>400k labeled pairs:</a:t>
            </a:r>
          </a:p>
          <a:p>
            <a:pPr lvl="3"/>
            <a:r>
              <a:rPr lang="en-US" dirty="0"/>
              <a:t>149k positive (questions have same meaning)</a:t>
            </a:r>
          </a:p>
          <a:p>
            <a:pPr lvl="3"/>
            <a:r>
              <a:rPr lang="en-US" dirty="0"/>
              <a:t>255k negative (questions have different meaning)</a:t>
            </a:r>
          </a:p>
        </p:txBody>
      </p:sp>
    </p:spTree>
    <p:extLst>
      <p:ext uri="{BB962C8B-B14F-4D97-AF65-F5344CB8AC3E}">
        <p14:creationId xmlns:p14="http://schemas.microsoft.com/office/powerpoint/2010/main" val="195523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718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fine-tuning we test out:</a:t>
            </a:r>
          </a:p>
          <a:p>
            <a:r>
              <a:rPr lang="en-US" dirty="0"/>
              <a:t>Low Rank Adaption (</a:t>
            </a:r>
            <a:r>
              <a:rPr lang="en-US" dirty="0" err="1"/>
              <a:t>LoRA</a:t>
            </a:r>
            <a:r>
              <a:rPr lang="en-US" dirty="0"/>
              <a:t>)</a:t>
            </a:r>
          </a:p>
          <a:p>
            <a:r>
              <a:rPr lang="en-US" dirty="0" err="1"/>
              <a:t>BitFit</a:t>
            </a:r>
            <a:endParaRPr lang="en-US" dirty="0"/>
          </a:p>
          <a:p>
            <a:r>
              <a:rPr lang="en-US" dirty="0"/>
              <a:t>Full fine-tuning</a:t>
            </a:r>
          </a:p>
          <a:p>
            <a:r>
              <a:rPr lang="en-US" dirty="0"/>
              <a:t>No fine-tuning</a:t>
            </a:r>
          </a:p>
          <a:p>
            <a:r>
              <a:rPr lang="en-US" dirty="0"/>
              <a:t>Adapter Training</a:t>
            </a:r>
          </a:p>
          <a:p>
            <a:r>
              <a:rPr lang="en-US" dirty="0"/>
              <a:t>Prefix Tuning</a:t>
            </a:r>
          </a:p>
          <a:p>
            <a:pPr marL="0" indent="0">
              <a:buNone/>
            </a:pPr>
            <a:r>
              <a:rPr lang="en-US" dirty="0"/>
              <a:t>We train a classifier on top of the existing </a:t>
            </a:r>
            <a:r>
              <a:rPr lang="en-US" dirty="0" err="1"/>
              <a:t>bert</a:t>
            </a:r>
            <a:r>
              <a:rPr lang="en-US" dirty="0"/>
              <a:t> model for the classification task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5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2A01D-536D-5319-5376-B89564DB1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693B-BBDF-49AF-110F-6B2D8982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1111571-F618-7F31-8FA7-044262886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4" y="1306622"/>
            <a:ext cx="4514832" cy="267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038BE41-B942-94E2-A52C-E166D68F97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04"/>
          <a:stretch/>
        </p:blipFill>
        <p:spPr bwMode="auto">
          <a:xfrm>
            <a:off x="4816835" y="1240937"/>
            <a:ext cx="4100662" cy="274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E8148A-6374-270E-FC21-B71BD572185B}"/>
              </a:ext>
            </a:extLst>
          </p:cNvPr>
          <p:cNvCxnSpPr>
            <a:cxnSpLocks/>
            <a:endCxn id="5" idx="3"/>
          </p:cNvCxnSpPr>
          <p:nvPr/>
        </p:nvCxnSpPr>
        <p:spPr>
          <a:xfrm rot="10800000" flipV="1">
            <a:off x="2762279" y="1560734"/>
            <a:ext cx="1425042" cy="17040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13E98BA-F924-5488-7F39-76B30CA501DF}"/>
              </a:ext>
            </a:extLst>
          </p:cNvPr>
          <p:cNvSpPr/>
          <p:nvPr/>
        </p:nvSpPr>
        <p:spPr>
          <a:xfrm>
            <a:off x="1144988" y="1560735"/>
            <a:ext cx="1617291" cy="340809"/>
          </a:xfrm>
          <a:prstGeom prst="roundRect">
            <a:avLst/>
          </a:prstGeom>
          <a:solidFill>
            <a:srgbClr val="92D0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0" u="none" strike="noStrike" dirty="0">
                <a:solidFill>
                  <a:srgbClr val="000000"/>
                </a:solidFill>
                <a:effectLst/>
              </a:rPr>
              <a:t>Full fine-tuning achieves the highest accuracy but at a very high cost in memory and trainable parameters. 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3">
            <a:extLst>
              <a:ext uri="{FF2B5EF4-FFF2-40B4-BE49-F238E27FC236}">
                <a16:creationId xmlns:a16="http://schemas.microsoft.com/office/drawing/2014/main" id="{FE95655A-2239-D514-3C22-59CA87FCEF35}"/>
              </a:ext>
            </a:extLst>
          </p:cNvPr>
          <p:cNvCxnSpPr>
            <a:cxnSpLocks/>
            <a:endCxn id="15" idx="1"/>
          </p:cNvCxnSpPr>
          <p:nvPr/>
        </p:nvCxnSpPr>
        <p:spPr>
          <a:xfrm rot="5400000" flipH="1" flipV="1">
            <a:off x="3090256" y="2557640"/>
            <a:ext cx="630068" cy="211176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0DD9A45-784D-EC3F-C83F-531475D42416}"/>
              </a:ext>
            </a:extLst>
          </p:cNvPr>
          <p:cNvSpPr/>
          <p:nvPr/>
        </p:nvSpPr>
        <p:spPr>
          <a:xfrm>
            <a:off x="3510878" y="1895835"/>
            <a:ext cx="792778" cy="904718"/>
          </a:xfrm>
          <a:prstGeom prst="roundRect">
            <a:avLst/>
          </a:prstGeom>
          <a:solidFill>
            <a:srgbClr val="92D0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600" b="0" i="0" u="none" strike="noStrike" dirty="0" err="1">
                <a:solidFill>
                  <a:srgbClr val="000000"/>
                </a:solidFill>
                <a:effectLst/>
              </a:rPr>
              <a:t>LoRA</a:t>
            </a:r>
            <a:r>
              <a:rPr lang="en-US" sz="600" b="0" i="0" u="none" strike="noStrike" dirty="0">
                <a:solidFill>
                  <a:srgbClr val="000000"/>
                </a:solidFill>
                <a:effectLst/>
              </a:rPr>
              <a:t> achieves competitive accuracy with much lower memory and parameter cost, making it efficient</a:t>
            </a:r>
          </a:p>
        </p:txBody>
      </p:sp>
      <p:cxnSp>
        <p:nvCxnSpPr>
          <p:cNvPr id="24" name="Straight Arrow Connector 3">
            <a:extLst>
              <a:ext uri="{FF2B5EF4-FFF2-40B4-BE49-F238E27FC236}">
                <a16:creationId xmlns:a16="http://schemas.microsoft.com/office/drawing/2014/main" id="{FA45FF61-26A2-2845-939B-59A4734128B0}"/>
              </a:ext>
            </a:extLst>
          </p:cNvPr>
          <p:cNvCxnSpPr>
            <a:cxnSpLocks/>
            <a:endCxn id="25" idx="1"/>
          </p:cNvCxnSpPr>
          <p:nvPr/>
        </p:nvCxnSpPr>
        <p:spPr>
          <a:xfrm rot="5400000" flipH="1" flipV="1">
            <a:off x="601234" y="2467887"/>
            <a:ext cx="567361" cy="520148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F5AEC58-F304-C92F-B1B8-9E7B82393CE2}"/>
              </a:ext>
            </a:extLst>
          </p:cNvPr>
          <p:cNvSpPr/>
          <p:nvPr/>
        </p:nvSpPr>
        <p:spPr>
          <a:xfrm>
            <a:off x="1144988" y="2160599"/>
            <a:ext cx="792778" cy="567361"/>
          </a:xfrm>
          <a:prstGeom prst="roundRect">
            <a:avLst/>
          </a:prstGeom>
          <a:solidFill>
            <a:srgbClr val="92D0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600" b="0" i="0" u="none" strike="noStrike" dirty="0">
                <a:solidFill>
                  <a:srgbClr val="000000"/>
                </a:solidFill>
                <a:effectLst/>
              </a:rPr>
              <a:t>Prefix Tuning and Frozen are extremely lightweight but less accurate</a:t>
            </a:r>
          </a:p>
        </p:txBody>
      </p:sp>
      <p:cxnSp>
        <p:nvCxnSpPr>
          <p:cNvPr id="28" name="Straight Arrow Connector 3">
            <a:extLst>
              <a:ext uri="{FF2B5EF4-FFF2-40B4-BE49-F238E27FC236}">
                <a16:creationId xmlns:a16="http://schemas.microsoft.com/office/drawing/2014/main" id="{41D2282E-CC75-6128-2CF5-88A230DF245D}"/>
              </a:ext>
            </a:extLst>
          </p:cNvPr>
          <p:cNvCxnSpPr>
            <a:cxnSpLocks/>
            <a:endCxn id="25" idx="2"/>
          </p:cNvCxnSpPr>
          <p:nvPr/>
        </p:nvCxnSpPr>
        <p:spPr>
          <a:xfrm rot="5400000" flipH="1" flipV="1">
            <a:off x="731779" y="2744780"/>
            <a:ext cx="826418" cy="79277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84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0FA30-27AC-D54A-03F1-0AD570A23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9DC1-48C3-3818-034E-7EFFCF75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085A783-3E04-0D5E-D4FD-4FA90221B5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1" t="89378" r="16093"/>
          <a:stretch/>
        </p:blipFill>
        <p:spPr bwMode="auto">
          <a:xfrm>
            <a:off x="3216716" y="2798859"/>
            <a:ext cx="3221372" cy="54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A4D3271-02CC-C677-D3A8-4422B5FB59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65" b="45754"/>
          <a:stretch/>
        </p:blipFill>
        <p:spPr bwMode="auto">
          <a:xfrm>
            <a:off x="572472" y="1063229"/>
            <a:ext cx="5314578" cy="173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D459959D-3D6D-81F0-A79C-A3DC787EE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4" t="54125" r="-699" b="-1106"/>
          <a:stretch/>
        </p:blipFill>
        <p:spPr bwMode="auto">
          <a:xfrm>
            <a:off x="5927285" y="1120214"/>
            <a:ext cx="2644243" cy="173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3">
            <a:extLst>
              <a:ext uri="{FF2B5EF4-FFF2-40B4-BE49-F238E27FC236}">
                <a16:creationId xmlns:a16="http://schemas.microsoft.com/office/drawing/2014/main" id="{24117D03-DA36-283A-6D56-1FEF2F5475B9}"/>
              </a:ext>
            </a:extLst>
          </p:cNvPr>
          <p:cNvCxnSpPr>
            <a:cxnSpLocks/>
            <a:endCxn id="12" idx="3"/>
          </p:cNvCxnSpPr>
          <p:nvPr/>
        </p:nvCxnSpPr>
        <p:spPr>
          <a:xfrm rot="5400000">
            <a:off x="1302551" y="3263780"/>
            <a:ext cx="1174048" cy="244210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F344274-A4AA-B450-7132-31DC3AD53CF2}"/>
              </a:ext>
            </a:extLst>
          </p:cNvPr>
          <p:cNvSpPr/>
          <p:nvPr/>
        </p:nvSpPr>
        <p:spPr>
          <a:xfrm>
            <a:off x="715910" y="3865546"/>
            <a:ext cx="1051560" cy="214725"/>
          </a:xfrm>
          <a:prstGeom prst="roundRect">
            <a:avLst/>
          </a:prstGeom>
          <a:solidFill>
            <a:srgbClr val="92D0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i="0" u="none" strike="noStrike" dirty="0">
                <a:solidFill>
                  <a:srgbClr val="000000"/>
                </a:solidFill>
                <a:effectLst/>
              </a:rPr>
              <a:t>Full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outperforms all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3">
            <a:extLst>
              <a:ext uri="{FF2B5EF4-FFF2-40B4-BE49-F238E27FC236}">
                <a16:creationId xmlns:a16="http://schemas.microsoft.com/office/drawing/2014/main" id="{8C535486-7621-3928-68FC-74A36F4B9F16}"/>
              </a:ext>
            </a:extLst>
          </p:cNvPr>
          <p:cNvCxnSpPr>
            <a:cxnSpLocks/>
            <a:endCxn id="24" idx="3"/>
          </p:cNvCxnSpPr>
          <p:nvPr/>
        </p:nvCxnSpPr>
        <p:spPr>
          <a:xfrm rot="5400000">
            <a:off x="1542367" y="3351193"/>
            <a:ext cx="1421865" cy="431167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E188419-B709-1CA5-69E4-BE8CDF41E455}"/>
              </a:ext>
            </a:extLst>
          </p:cNvPr>
          <p:cNvSpPr/>
          <p:nvPr/>
        </p:nvSpPr>
        <p:spPr>
          <a:xfrm>
            <a:off x="986155" y="4170346"/>
            <a:ext cx="1051560" cy="214725"/>
          </a:xfrm>
          <a:prstGeom prst="roundRect">
            <a:avLst/>
          </a:prstGeom>
          <a:solidFill>
            <a:srgbClr val="92D0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i="0" u="none" strike="noStrike" dirty="0" err="1">
                <a:solidFill>
                  <a:srgbClr val="000000"/>
                </a:solidFill>
                <a:effectLst/>
              </a:rPr>
              <a:t>LoRA</a:t>
            </a:r>
            <a:r>
              <a:rPr lang="en-US" sz="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follows closely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3">
            <a:extLst>
              <a:ext uri="{FF2B5EF4-FFF2-40B4-BE49-F238E27FC236}">
                <a16:creationId xmlns:a16="http://schemas.microsoft.com/office/drawing/2014/main" id="{8C50655C-7A7B-72F3-269D-50B8C7B89128}"/>
              </a:ext>
            </a:extLst>
          </p:cNvPr>
          <p:cNvCxnSpPr>
            <a:cxnSpLocks/>
            <a:endCxn id="28" idx="3"/>
          </p:cNvCxnSpPr>
          <p:nvPr/>
        </p:nvCxnSpPr>
        <p:spPr>
          <a:xfrm rot="5400000">
            <a:off x="1714153" y="3416223"/>
            <a:ext cx="1814673" cy="681967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44098A7-E714-6433-B2F2-6B9A76E87209}"/>
              </a:ext>
            </a:extLst>
          </p:cNvPr>
          <p:cNvSpPr/>
          <p:nvPr/>
        </p:nvSpPr>
        <p:spPr>
          <a:xfrm>
            <a:off x="1228945" y="4475146"/>
            <a:ext cx="1051560" cy="378794"/>
          </a:xfrm>
          <a:prstGeom prst="roundRect">
            <a:avLst/>
          </a:prstGeom>
          <a:solidFill>
            <a:srgbClr val="92D0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i="0" u="none" strike="noStrike" dirty="0">
                <a:solidFill>
                  <a:srgbClr val="000000"/>
                </a:solidFill>
                <a:effectLst/>
              </a:rPr>
              <a:t>Prefix tuning </a:t>
            </a:r>
            <a:r>
              <a:rPr lang="en-US" sz="800" i="0" u="none" strike="noStrike" dirty="0">
                <a:solidFill>
                  <a:srgbClr val="000000"/>
                </a:solidFill>
                <a:effectLst/>
              </a:rPr>
              <a:t>has the worst performance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">
            <a:extLst>
              <a:ext uri="{FF2B5EF4-FFF2-40B4-BE49-F238E27FC236}">
                <a16:creationId xmlns:a16="http://schemas.microsoft.com/office/drawing/2014/main" id="{87B21318-0633-4D6B-C31B-0F36179C10AD}"/>
              </a:ext>
            </a:extLst>
          </p:cNvPr>
          <p:cNvCxnSpPr>
            <a:cxnSpLocks/>
            <a:endCxn id="33" idx="3"/>
          </p:cNvCxnSpPr>
          <p:nvPr/>
        </p:nvCxnSpPr>
        <p:spPr>
          <a:xfrm rot="10800000" flipV="1">
            <a:off x="5766494" y="2798858"/>
            <a:ext cx="1610036" cy="147080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1CEE759-0B1E-AE59-701F-59C4C73797A6}"/>
              </a:ext>
            </a:extLst>
          </p:cNvPr>
          <p:cNvSpPr/>
          <p:nvPr/>
        </p:nvSpPr>
        <p:spPr>
          <a:xfrm>
            <a:off x="4714934" y="4080271"/>
            <a:ext cx="1051560" cy="378794"/>
          </a:xfrm>
          <a:prstGeom prst="roundRect">
            <a:avLst/>
          </a:prstGeom>
          <a:solidFill>
            <a:srgbClr val="92D0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i="0" u="none" strike="noStrike" dirty="0">
                <a:solidFill>
                  <a:srgbClr val="000000"/>
                </a:solidFill>
                <a:effectLst/>
              </a:rPr>
              <a:t>Full </a:t>
            </a:r>
            <a:r>
              <a:rPr lang="en-US" sz="800" i="0" u="none" strike="noStrike" dirty="0">
                <a:solidFill>
                  <a:srgbClr val="000000"/>
                </a:solidFill>
                <a:effectLst/>
              </a:rPr>
              <a:t>occupies most memory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">
            <a:extLst>
              <a:ext uri="{FF2B5EF4-FFF2-40B4-BE49-F238E27FC236}">
                <a16:creationId xmlns:a16="http://schemas.microsoft.com/office/drawing/2014/main" id="{F7F82EA9-AB4A-CFDA-DF19-770A1016000C}"/>
              </a:ext>
            </a:extLst>
          </p:cNvPr>
          <p:cNvCxnSpPr>
            <a:cxnSpLocks/>
            <a:endCxn id="37" idx="3"/>
          </p:cNvCxnSpPr>
          <p:nvPr/>
        </p:nvCxnSpPr>
        <p:spPr>
          <a:xfrm rot="5400000">
            <a:off x="7026035" y="3370221"/>
            <a:ext cx="1312436" cy="271734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5721A00-DA8F-8B58-1CB9-C876E3293791}"/>
              </a:ext>
            </a:extLst>
          </p:cNvPr>
          <p:cNvSpPr/>
          <p:nvPr/>
        </p:nvSpPr>
        <p:spPr>
          <a:xfrm>
            <a:off x="6494826" y="3865546"/>
            <a:ext cx="1051560" cy="593519"/>
          </a:xfrm>
          <a:prstGeom prst="roundRect">
            <a:avLst/>
          </a:prstGeom>
          <a:solidFill>
            <a:srgbClr val="92D0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i="0" u="none" strike="noStrike" dirty="0" err="1">
                <a:solidFill>
                  <a:srgbClr val="000000"/>
                </a:solidFill>
                <a:effectLst/>
              </a:rPr>
              <a:t>LoRA</a:t>
            </a:r>
            <a:r>
              <a:rPr lang="en-US" sz="8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800" i="0" u="none" strike="noStrike" dirty="0">
                <a:solidFill>
                  <a:srgbClr val="000000"/>
                </a:solidFill>
                <a:effectLst/>
              </a:rPr>
              <a:t>occupies the least memory and is most memory efficient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3">
            <a:extLst>
              <a:ext uri="{FF2B5EF4-FFF2-40B4-BE49-F238E27FC236}">
                <a16:creationId xmlns:a16="http://schemas.microsoft.com/office/drawing/2014/main" id="{12DB99F3-5D1B-4A14-CE9B-2BD748F1F9DF}"/>
              </a:ext>
            </a:extLst>
          </p:cNvPr>
          <p:cNvCxnSpPr>
            <a:cxnSpLocks/>
            <a:endCxn id="43" idx="3"/>
          </p:cNvCxnSpPr>
          <p:nvPr/>
        </p:nvCxnSpPr>
        <p:spPr>
          <a:xfrm rot="16200000" flipV="1">
            <a:off x="6323534" y="1049123"/>
            <a:ext cx="879342" cy="275854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5F82F0B-5E7D-2D4F-6F15-2DBEF1CD412E}"/>
              </a:ext>
            </a:extLst>
          </p:cNvPr>
          <p:cNvSpPr/>
          <p:nvPr/>
        </p:nvSpPr>
        <p:spPr>
          <a:xfrm>
            <a:off x="5573718" y="385135"/>
            <a:ext cx="1051560" cy="724487"/>
          </a:xfrm>
          <a:prstGeom prst="roundRect">
            <a:avLst/>
          </a:prstGeom>
          <a:solidFill>
            <a:srgbClr val="92D0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i="0" u="none" strike="noStrike" dirty="0">
                <a:solidFill>
                  <a:srgbClr val="000000"/>
                </a:solidFill>
                <a:effectLst/>
              </a:rPr>
              <a:t>None </a:t>
            </a:r>
            <a:r>
              <a:rPr lang="en-US" sz="800" i="0" u="none" strike="noStrike" dirty="0">
                <a:solidFill>
                  <a:srgbClr val="000000"/>
                </a:solidFill>
                <a:effectLst/>
              </a:rPr>
              <a:t>should</a:t>
            </a:r>
            <a:r>
              <a:rPr lang="en-US" sz="8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800" i="0" u="none" strike="noStrike" dirty="0">
                <a:solidFill>
                  <a:srgbClr val="000000"/>
                </a:solidFill>
                <a:effectLst/>
              </a:rPr>
              <a:t>utilize the least GPU, maybe here some other process was running </a:t>
            </a:r>
            <a:endParaRPr 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29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0E824-5ACE-A231-5E2C-71F074945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12C3AA-7B0C-F073-1AE6-D62C3C49D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840622"/>
            <a:ext cx="5192177" cy="36345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DEEB7B-776A-2B01-DB87-35C8F70C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cxnSp>
        <p:nvCxnSpPr>
          <p:cNvPr id="27" name="Straight Arrow Connector 3">
            <a:extLst>
              <a:ext uri="{FF2B5EF4-FFF2-40B4-BE49-F238E27FC236}">
                <a16:creationId xmlns:a16="http://schemas.microsoft.com/office/drawing/2014/main" id="{55E9000C-D916-2906-4849-E61FF2A73316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485734" y="531865"/>
            <a:ext cx="1786530" cy="72759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7876663-C40B-A714-94BE-CC1630F76CE2}"/>
              </a:ext>
            </a:extLst>
          </p:cNvPr>
          <p:cNvSpPr/>
          <p:nvPr/>
        </p:nvSpPr>
        <p:spPr>
          <a:xfrm>
            <a:off x="6272264" y="205979"/>
            <a:ext cx="1905578" cy="651772"/>
          </a:xfrm>
          <a:prstGeom prst="roundRect">
            <a:avLst/>
          </a:prstGeom>
          <a:solidFill>
            <a:srgbClr val="92D0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0" u="none" strike="noStrike" dirty="0">
                <a:solidFill>
                  <a:srgbClr val="000000"/>
                </a:solidFill>
                <a:effectLst/>
              </a:rPr>
              <a:t>All 110 M parameters were updated, so the representation space has drifted furthest from the original BERT space.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3">
            <a:extLst>
              <a:ext uri="{FF2B5EF4-FFF2-40B4-BE49-F238E27FC236}">
                <a16:creationId xmlns:a16="http://schemas.microsoft.com/office/drawing/2014/main" id="{93BF83CA-97C6-A8EF-4BB3-B48C61E78B69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5607168" y="531865"/>
            <a:ext cx="2570674" cy="2452876"/>
          </a:xfrm>
          <a:prstGeom prst="curvedConnector3">
            <a:avLst>
              <a:gd name="adj1" fmla="val 108893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3">
            <a:extLst>
              <a:ext uri="{FF2B5EF4-FFF2-40B4-BE49-F238E27FC236}">
                <a16:creationId xmlns:a16="http://schemas.microsoft.com/office/drawing/2014/main" id="{F09A68E2-BB5C-8FD4-21F0-89A1ACE37B27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950898" y="3717985"/>
            <a:ext cx="2952102" cy="542387"/>
          </a:xfrm>
          <a:prstGeom prst="curvedConnector4">
            <a:avLst>
              <a:gd name="adj1" fmla="val 23636"/>
              <a:gd name="adj2" fmla="val 142147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B9ED962-A18A-7607-CE9C-1420F448A51B}"/>
              </a:ext>
            </a:extLst>
          </p:cNvPr>
          <p:cNvSpPr/>
          <p:nvPr/>
        </p:nvSpPr>
        <p:spPr>
          <a:xfrm>
            <a:off x="5950211" y="3608600"/>
            <a:ext cx="1905578" cy="651772"/>
          </a:xfrm>
          <a:prstGeom prst="roundRect">
            <a:avLst/>
          </a:prstGeom>
          <a:solidFill>
            <a:srgbClr val="92D0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0" u="none" strike="noStrike" dirty="0" err="1">
                <a:solidFill>
                  <a:srgbClr val="000000"/>
                </a:solidFill>
                <a:effectLst/>
              </a:rPr>
              <a:t>LoRA</a:t>
            </a:r>
            <a:r>
              <a:rPr lang="en-US" sz="800" i="0" u="none" strike="noStrike" dirty="0">
                <a:solidFill>
                  <a:srgbClr val="000000"/>
                </a:solidFill>
                <a:effectLst/>
              </a:rPr>
              <a:t> only re-projects through a handful of low-rank matrices, so it moves the space, but not as far as full FT. It forms its own cohesive cluster a moderate distance from the origin. 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80C100-F16E-1107-7874-832E00500F02}"/>
              </a:ext>
            </a:extLst>
          </p:cNvPr>
          <p:cNvSpPr/>
          <p:nvPr/>
        </p:nvSpPr>
        <p:spPr>
          <a:xfrm>
            <a:off x="491707" y="4134627"/>
            <a:ext cx="1405622" cy="857250"/>
          </a:xfrm>
          <a:prstGeom prst="roundRect">
            <a:avLst/>
          </a:prstGeom>
          <a:solidFill>
            <a:srgbClr val="92D0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0" u="none" strike="noStrike" dirty="0" err="1">
                <a:solidFill>
                  <a:srgbClr val="000000"/>
                </a:solidFill>
                <a:effectLst/>
              </a:rPr>
              <a:t>BitFit</a:t>
            </a:r>
            <a:r>
              <a:rPr lang="en-US" sz="800" i="0" u="none" strike="noStrike" dirty="0">
                <a:solidFill>
                  <a:srgbClr val="000000"/>
                </a:solidFill>
                <a:effectLst/>
              </a:rPr>
              <a:t> changes only bias terms, so the space stays close to the frozen model but does shift a bit—hence it lives next to Frozen, but slightly offset. 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79624C5-C51B-0B83-8FBD-74A89B5DB8D4}"/>
              </a:ext>
            </a:extLst>
          </p:cNvPr>
          <p:cNvSpPr/>
          <p:nvPr/>
        </p:nvSpPr>
        <p:spPr>
          <a:xfrm>
            <a:off x="363034" y="1714500"/>
            <a:ext cx="1405622" cy="562874"/>
          </a:xfrm>
          <a:prstGeom prst="roundRect">
            <a:avLst/>
          </a:prstGeom>
          <a:solidFill>
            <a:srgbClr val="92D0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0" u="none" strike="noStrike" dirty="0">
                <a:solidFill>
                  <a:srgbClr val="000000"/>
                </a:solidFill>
                <a:effectLst/>
              </a:rPr>
              <a:t>No weights move; embeddings stay closest to vanilla BERT and cluster near </a:t>
            </a:r>
            <a:r>
              <a:rPr lang="en-US" sz="800" i="0" u="none" strike="noStrike" dirty="0" err="1">
                <a:solidFill>
                  <a:srgbClr val="000000"/>
                </a:solidFill>
                <a:effectLst/>
              </a:rPr>
              <a:t>BitFit</a:t>
            </a:r>
            <a:r>
              <a:rPr lang="en-US" sz="800" i="0" u="none" strike="noStrike" dirty="0">
                <a:solidFill>
                  <a:srgbClr val="000000"/>
                </a:solidFill>
                <a:effectLst/>
              </a:rPr>
              <a:t>.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8A14DE2-46AE-D4F3-7E28-36641CBDF199}"/>
              </a:ext>
            </a:extLst>
          </p:cNvPr>
          <p:cNvSpPr/>
          <p:nvPr/>
        </p:nvSpPr>
        <p:spPr>
          <a:xfrm>
            <a:off x="363034" y="2783564"/>
            <a:ext cx="1405622" cy="857250"/>
          </a:xfrm>
          <a:prstGeom prst="roundRect">
            <a:avLst/>
          </a:prstGeom>
          <a:solidFill>
            <a:srgbClr val="92D0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0" u="none" strike="noStrike" dirty="0">
                <a:solidFill>
                  <a:srgbClr val="000000"/>
                </a:solidFill>
                <a:effectLst/>
              </a:rPr>
              <a:t>Prefix adds train-time prompt vectors, nudging the space differently from bias-moving, so it forms its own lobe above Frozen/</a:t>
            </a:r>
            <a:r>
              <a:rPr lang="en-US" sz="800" i="0" u="none" strike="noStrike" dirty="0" err="1">
                <a:solidFill>
                  <a:srgbClr val="000000"/>
                </a:solidFill>
                <a:effectLst/>
              </a:rPr>
              <a:t>BitFit</a:t>
            </a:r>
            <a:r>
              <a:rPr lang="en-US" sz="800" i="0" u="none" strike="noStrike" dirty="0">
                <a:solidFill>
                  <a:srgbClr val="000000"/>
                </a:solidFill>
                <a:effectLst/>
              </a:rPr>
              <a:t>.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">
            <a:extLst>
              <a:ext uri="{FF2B5EF4-FFF2-40B4-BE49-F238E27FC236}">
                <a16:creationId xmlns:a16="http://schemas.microsoft.com/office/drawing/2014/main" id="{B385B4BE-7996-3D7F-5D34-E01F580FA880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1768656" y="2984741"/>
            <a:ext cx="534597" cy="22744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3">
            <a:extLst>
              <a:ext uri="{FF2B5EF4-FFF2-40B4-BE49-F238E27FC236}">
                <a16:creationId xmlns:a16="http://schemas.microsoft.com/office/drawing/2014/main" id="{C9B3F388-E5F9-E72C-98A2-F9C182076C55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768656" y="1995937"/>
            <a:ext cx="965918" cy="988804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3">
            <a:extLst>
              <a:ext uri="{FF2B5EF4-FFF2-40B4-BE49-F238E27FC236}">
                <a16:creationId xmlns:a16="http://schemas.microsoft.com/office/drawing/2014/main" id="{010B4D63-941B-3242-C402-C48CDE51F490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897329" y="3587470"/>
            <a:ext cx="949388" cy="975782"/>
          </a:xfrm>
          <a:prstGeom prst="curvedConnector2">
            <a:avLst/>
          </a:prstGeom>
          <a:ln w="12700">
            <a:solidFill>
              <a:schemeClr val="tx1"/>
            </a:solidFill>
            <a:prstDash val="dash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7F7F0728-F143-9185-FAB4-7F5F41EB639E}"/>
              </a:ext>
            </a:extLst>
          </p:cNvPr>
          <p:cNvSpPr/>
          <p:nvPr/>
        </p:nvSpPr>
        <p:spPr>
          <a:xfrm>
            <a:off x="3286705" y="2277632"/>
            <a:ext cx="1526927" cy="468823"/>
          </a:xfrm>
          <a:prstGeom prst="roundRect">
            <a:avLst/>
          </a:prstGeom>
          <a:solidFill>
            <a:srgbClr val="92D0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0" u="none" strike="noStrike" dirty="0">
                <a:solidFill>
                  <a:srgbClr val="000000"/>
                </a:solidFill>
                <a:effectLst/>
              </a:rPr>
              <a:t>None of the methods show clear class separation.</a:t>
            </a:r>
            <a:endParaRPr 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208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421D8-ACA4-8956-BCDC-0756A7D0D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8811"/>
            <a:ext cx="7886700" cy="26557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/>
            <a:r>
              <a:rPr lang="en-US" sz="4000"/>
              <a:t>Questions? </a:t>
            </a:r>
          </a:p>
          <a:p>
            <a:pPr algn="ctr"/>
            <a:endParaRPr lang="en-US" sz="4000"/>
          </a:p>
          <a:p>
            <a:pPr algn="ctr"/>
            <a:endParaRPr lang="en-US" sz="4000"/>
          </a:p>
          <a:p>
            <a:pPr algn="ctr"/>
            <a:r>
              <a:rPr lang="en-US" sz="4000"/>
              <a:t>Thank you!</a:t>
            </a:r>
            <a:endParaRPr lang="en-US" sz="4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9210859"/>
      </p:ext>
    </p:extLst>
  </p:cSld>
  <p:clrMapOvr>
    <a:masterClrMapping/>
  </p:clrMapOvr>
</p:sld>
</file>

<file path=ppt/theme/theme1.xml><?xml version="1.0" encoding="utf-8"?>
<a:theme xmlns:a="http://schemas.openxmlformats.org/drawingml/2006/main" name="GC_horizontal_template_letter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C_horizontal_widescreen_white_template_2022" id="{563FCC0C-3646-4946-B94B-C2E0D2A13BAA}" vid="{C6933699-27AF-3C47-ABE1-9D5FACA096EC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C_horizontal_widescreen_white_template_2022" id="{563FCC0C-3646-4946-B94B-C2E0D2A13BAA}" vid="{8D1112DB-D022-1E4B-851C-AAD6EADB4BA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048D2852D853468D3949F838E86F62" ma:contentTypeVersion="2" ma:contentTypeDescription="Create a new document." ma:contentTypeScope="" ma:versionID="5a06cf602614e8aa6caeeead6ad03b58">
  <xsd:schema xmlns:xsd="http://www.w3.org/2001/XMLSchema" xmlns:xs="http://www.w3.org/2001/XMLSchema" xmlns:p="http://schemas.microsoft.com/office/2006/metadata/properties" xmlns:ns2="8a16bd3d-0715-41b1-ad5f-772dbf4bcb48" targetNamespace="http://schemas.microsoft.com/office/2006/metadata/properties" ma:root="true" ma:fieldsID="2f998a892e562dd8849abfbcb30b4c64" ns2:_="">
    <xsd:import namespace="8a16bd3d-0715-41b1-ad5f-772dbf4bcb4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16bd3d-0715-41b1-ad5f-772dbf4bcb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169A9D-172F-4F91-A9D4-484B17715B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F504CC-0E3B-461D-AFF7-C303FCA7C684}">
  <ds:schemaRefs>
    <ds:schemaRef ds:uri="8a16bd3d-0715-41b1-ad5f-772dbf4bcb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A3162E2-BDF8-48EE-901E-572533336254}">
  <ds:schemaRefs>
    <ds:schemaRef ds:uri="http://purl.org/dc/terms/"/>
    <ds:schemaRef ds:uri="http://schemas.openxmlformats.org/package/2006/metadata/core-properties"/>
    <ds:schemaRef ds:uri="http://www.w3.org/XML/1998/namespace"/>
    <ds:schemaRef ds:uri="8a16bd3d-0715-41b1-ad5f-772dbf4bcb48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GC_horizontal_template_letter_blue</Template>
  <TotalTime>211</TotalTime>
  <Words>429</Words>
  <Application>Microsoft Macintosh PowerPoint</Application>
  <PresentationFormat>On-screen Show (16:9)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-webkit-standard</vt:lpstr>
      <vt:lpstr>Arial</vt:lpstr>
      <vt:lpstr>B Univers 65 Bold</vt:lpstr>
      <vt:lpstr>Calibri</vt:lpstr>
      <vt:lpstr>Calibri Light</vt:lpstr>
      <vt:lpstr>Wingdings</vt:lpstr>
      <vt:lpstr>GC_horizontal_template_letter_blue</vt:lpstr>
      <vt:lpstr>Custom Design</vt:lpstr>
      <vt:lpstr>Minimal Effort, Maximum Effect? An Evaluation of Parameter-Efficient Fine-Tuning in Varying Data Regimes    Amitesh Badkul May 20, 2025 </vt:lpstr>
      <vt:lpstr>Contents</vt:lpstr>
      <vt:lpstr>Motivation: Fine-tuning is expensive</vt:lpstr>
      <vt:lpstr>Methodology: Dataset</vt:lpstr>
      <vt:lpstr>Methodology: Methods</vt:lpstr>
      <vt:lpstr>Results</vt:lpstr>
      <vt:lpstr>Results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Amitesh Badkul</dc:creator>
  <cp:lastModifiedBy>Amitesh Badkul</cp:lastModifiedBy>
  <cp:revision>6</cp:revision>
  <dcterms:created xsi:type="dcterms:W3CDTF">2024-12-16T20:13:01Z</dcterms:created>
  <dcterms:modified xsi:type="dcterms:W3CDTF">2025-05-20T18:44:41Z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0x010100FB048D2852D853468D3949F838E86F62</vt:lpwstr>
  </property>
</Properties>
</file>