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ip.pypa.io/en/stable/installing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NT_MEND"/>
          <p:cNvSpPr txBox="1"/>
          <p:nvPr>
            <p:ph type="ctrTitle"/>
          </p:nvPr>
        </p:nvSpPr>
        <p:spPr>
          <a:xfrm>
            <a:off x="1270000" y="729307"/>
            <a:ext cx="10464800" cy="1556693"/>
          </a:xfrm>
          <a:prstGeom prst="rect">
            <a:avLst/>
          </a:prstGeom>
        </p:spPr>
        <p:txBody>
          <a:bodyPr/>
          <a:lstStyle/>
          <a:p>
            <a:pPr/>
            <a:r>
              <a:t>SENT_MEND</a:t>
            </a:r>
          </a:p>
        </p:txBody>
      </p:sp>
      <p:sp>
        <p:nvSpPr>
          <p:cNvPr id="120" name="A recommender utility:   designed to guide parents on kid’s books based on other parent’s feedback"/>
          <p:cNvSpPr txBox="1"/>
          <p:nvPr>
            <p:ph type="subTitle" sz="quarter" idx="1"/>
          </p:nvPr>
        </p:nvSpPr>
        <p:spPr>
          <a:xfrm>
            <a:off x="1117600" y="374015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38150">
              <a:defRPr sz="2400"/>
            </a:pPr>
            <a:r>
              <a:t>A recommender utility:  </a:t>
            </a:r>
            <a:br/>
            <a:r>
              <a:t>designed to guide parents on kid’s books based on other parent’s feedback</a:t>
            </a:r>
          </a:p>
        </p:txBody>
      </p:sp>
      <p:sp>
        <p:nvSpPr>
          <p:cNvPr id="121" name="Sentiment Based and Rating Based recommender"/>
          <p:cNvSpPr txBox="1"/>
          <p:nvPr/>
        </p:nvSpPr>
        <p:spPr>
          <a:xfrm>
            <a:off x="866013" y="5892800"/>
            <a:ext cx="10967975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Sentiment Based and Rating Based recommender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"/>
          <p:cNvGraphicFramePr/>
          <p:nvPr/>
        </p:nvGraphicFramePr>
        <p:xfrm>
          <a:off x="2766764" y="2425716"/>
          <a:ext cx="7483972" cy="295522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490423"/>
                <a:gridCol w="2490423"/>
                <a:gridCol w="2490423"/>
              </a:tblGrid>
              <a:tr h="58850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Positive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Weighted 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850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850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850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850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7" name="Rank Related Books"/>
          <p:cNvSpPr txBox="1"/>
          <p:nvPr/>
        </p:nvSpPr>
        <p:spPr>
          <a:xfrm>
            <a:off x="1969770" y="499058"/>
            <a:ext cx="93192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Rank Related Books</a:t>
            </a:r>
          </a:p>
        </p:txBody>
      </p:sp>
      <p:sp>
        <p:nvSpPr>
          <p:cNvPr id="168" name="Related books: Book1, Book3, Book4, Book5…"/>
          <p:cNvSpPr txBox="1"/>
          <p:nvPr/>
        </p:nvSpPr>
        <p:spPr>
          <a:xfrm>
            <a:off x="1718970" y="5873750"/>
            <a:ext cx="10159290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/>
            </a:pPr>
            <a:r>
              <a:t>Related books: </a:t>
            </a:r>
            <a:r>
              <a:rPr>
                <a:solidFill>
                  <a:srgbClr val="00F900"/>
                </a:solidFill>
              </a:rPr>
              <a:t>Book1, Book3, Book4, Book5</a:t>
            </a:r>
            <a:endParaRPr>
              <a:solidFill>
                <a:srgbClr val="00F900"/>
              </a:solidFill>
            </a:endParaRPr>
          </a:p>
          <a:p>
            <a:pPr algn="l">
              <a:defRPr sz="2100"/>
            </a:pPr>
            <a:endParaRPr>
              <a:solidFill>
                <a:srgbClr val="00F900"/>
              </a:solidFill>
            </a:endParaRPr>
          </a:p>
          <a:p>
            <a:pPr algn="l">
              <a:defRPr sz="2100"/>
            </a:pPr>
            <a:r>
              <a:rPr>
                <a:solidFill>
                  <a:srgbClr val="FF40FF"/>
                </a:solidFill>
              </a:rPr>
              <a:t>Weighted Polarity: </a:t>
            </a:r>
            <a:r>
              <a:t> Positive &gt;=3,  Negative &lt; 3</a:t>
            </a:r>
          </a:p>
          <a:p>
            <a:pPr algn="l">
              <a:defRPr sz="2100"/>
            </a:pPr>
            <a:r>
              <a:rPr>
                <a:solidFill>
                  <a:srgbClr val="FF40FF"/>
                </a:solidFill>
              </a:rPr>
              <a:t>Weighted Score: </a:t>
            </a:r>
            <a:r>
              <a:t> Positive / (Positive + Negative ) = {0,1}</a:t>
            </a:r>
            <a:br/>
            <a:r>
              <a:t>                               </a:t>
            </a:r>
            <a:endParaRPr>
              <a:solidFill>
                <a:srgbClr val="00F900"/>
              </a:solidFill>
            </a:endParaRPr>
          </a:p>
          <a:p>
            <a:pPr algn="l">
              <a:defRPr sz="2100"/>
            </a:pPr>
            <a:r>
              <a:rPr>
                <a:solidFill>
                  <a:srgbClr val="00F900"/>
                </a:solidFill>
              </a:rPr>
              <a:t>Book1 </a:t>
            </a:r>
            <a:r>
              <a:t>has a score of 4 (1 positive ) </a:t>
            </a:r>
            <a:r>
              <a:rPr>
                <a:solidFill>
                  <a:srgbClr val="00F900"/>
                </a:solidFill>
              </a:rPr>
              <a:t>-&gt; Weighted Score: 1 / (1+0) = 1</a:t>
            </a:r>
            <a:endParaRPr>
              <a:solidFill>
                <a:srgbClr val="00F900"/>
              </a:solidFill>
            </a:endParaRPr>
          </a:p>
          <a:p>
            <a:pPr algn="l">
              <a:defRPr sz="2100"/>
            </a:pPr>
            <a:r>
              <a:rPr>
                <a:solidFill>
                  <a:srgbClr val="00F900"/>
                </a:solidFill>
              </a:rPr>
              <a:t>Book3 </a:t>
            </a:r>
            <a:r>
              <a:t>has a score of 5 (1 positive ) </a:t>
            </a:r>
            <a:r>
              <a:rPr>
                <a:solidFill>
                  <a:srgbClr val="00F900"/>
                </a:solidFill>
              </a:rPr>
              <a:t>-&gt; Weighted Score: 1 / (1+0) = 1</a:t>
            </a:r>
            <a:endParaRPr>
              <a:solidFill>
                <a:srgbClr val="00F900"/>
              </a:solidFill>
            </a:endParaRPr>
          </a:p>
          <a:p>
            <a:pPr algn="l">
              <a:defRPr sz="2100"/>
            </a:pPr>
            <a:r>
              <a:rPr>
                <a:solidFill>
                  <a:srgbClr val="00F900"/>
                </a:solidFill>
              </a:rPr>
              <a:t>Book4 </a:t>
            </a:r>
            <a:r>
              <a:t>has scores 2,5,4 (1 negative, 2 positives)</a:t>
            </a:r>
            <a:r>
              <a:rPr>
                <a:solidFill>
                  <a:srgbClr val="00F900"/>
                </a:solidFill>
              </a:rPr>
              <a:t> -&gt; Weighted Score: 2 / ( 2+1) = 0.6</a:t>
            </a:r>
            <a:endParaRPr>
              <a:solidFill>
                <a:srgbClr val="00F900"/>
              </a:solidFill>
            </a:endParaRPr>
          </a:p>
          <a:p>
            <a:pPr algn="l">
              <a:defRPr sz="2100"/>
            </a:pPr>
            <a:r>
              <a:rPr>
                <a:solidFill>
                  <a:srgbClr val="00F900"/>
                </a:solidFill>
              </a:rPr>
              <a:t>Book5 </a:t>
            </a:r>
            <a:r>
              <a:t>has a score of 4 (1 positive ) </a:t>
            </a:r>
            <a:r>
              <a:rPr>
                <a:solidFill>
                  <a:srgbClr val="00F900"/>
                </a:solidFill>
              </a:rPr>
              <a:t>-&gt; Weighted Score: 1/(1+0)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sp>
        <p:nvSpPr>
          <p:cNvPr id="124" name="Install Python    Visit this site for install:         http://docs.python-guide.org/en/latest/starting/installation/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Install Python </a:t>
            </a:r>
            <a:br/>
            <a:br/>
            <a:r>
              <a:rPr sz="2500"/>
              <a:t> Visit this site for install: </a:t>
            </a:r>
            <a:br>
              <a:rPr sz="2500"/>
            </a:br>
            <a:br>
              <a:rPr sz="2500"/>
            </a:br>
            <a:r>
              <a:rPr sz="2500"/>
              <a:t>      http://docs.python-guide.org/en/latest/starting/installation/</a:t>
            </a:r>
          </a:p>
          <a:p>
            <a:pPr/>
            <a:r>
              <a:t>Install pip</a:t>
            </a:r>
            <a:br/>
            <a:br/>
            <a:r>
              <a:rPr sz="2500"/>
              <a:t>Visit this site for install: </a:t>
            </a:r>
            <a:br>
              <a:rPr sz="2500"/>
            </a:br>
            <a:br>
              <a:rPr sz="2500"/>
            </a:br>
            <a:r>
              <a:rPr sz="2500"/>
              <a:t>      </a:t>
            </a:r>
            <a:r>
              <a:rPr sz="2500" u="sng">
                <a:hlinkClick r:id="rId2" invalidUrl="" action="" tgtFrame="" tooltip="" history="1" highlightClick="0" endSnd="0"/>
              </a:rPr>
              <a:t>https://pip.pypa.io/en/stable/installing/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sp>
        <p:nvSpPr>
          <p:cNvPr id="127" name="Install Pack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Install Packages </a:t>
            </a:r>
            <a:br/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spicy   ( Minimum version: spicy (1.0.0)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nltk  ( Minimum version: nltk (3.2.5)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twython ( Minimum version: twython (3.6.0)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sklearn-pandas ( Minimum version: sklearn-pandas (1.6.0)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subprocess32 ( Minimum version: subprocess32 (3.2.7)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pandas    ( Minimum version: pandas (0.20.3)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pandas-datareader  ( Minimum version: pandas-datareader (0.4.0)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numpy  ( Minimum version: numpy (1.13.3)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scipy ( Minimum version: scipy (1.0.0)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hashlib ( Minimum version: hashlib (20081119) )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556">
                <a:latin typeface="Menlo"/>
                <a:ea typeface="Menlo"/>
                <a:cs typeface="Menlo"/>
                <a:sym typeface="Menlo"/>
              </a:defRPr>
            </a:pPr>
            <a:r>
              <a:t>  $ pip install toml ( Minimum version: toml (0.9.3)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sp>
        <p:nvSpPr>
          <p:cNvPr id="130" name="Download my_nltk.py and Execute  $ python my_nltk.p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Download my_nltk.py and Execute</a:t>
            </a:r>
            <a:br/>
            <a:br/>
            <a:r>
              <a:rPr sz="1600">
                <a:latin typeface="Menlo"/>
                <a:ea typeface="Menlo"/>
                <a:cs typeface="Menlo"/>
                <a:sym typeface="Menlo"/>
              </a:rPr>
              <a:t>$ python my_nltk.py</a:t>
            </a:r>
          </a:p>
          <a:p>
            <a:pPr/>
            <a:r>
              <a:t>Download senti_mend.py and senti_mend.conf</a:t>
            </a:r>
          </a:p>
          <a:p>
            <a:pPr/>
            <a:r>
              <a:t>Download Dataset.txt and Final_Feedback.txt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sp>
        <p:nvSpPr>
          <p:cNvPr id="133" name="Edit senti.conf and update pa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Edit senti.conf and update path  </a:t>
            </a:r>
            <a:br/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[dataset]  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book = "./dataset/Dataset.txt"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rating = "./dataset/Final_Feedback.txt"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mask_rating = "./dataset/Mask_Final_Feedback.txt"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[tfidf]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max_features=3000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lemmatize_first="True"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[sentiment]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algo="vader"  # other choices:  vader,swn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 sz="1360">
                <a:latin typeface="Menlo"/>
                <a:ea typeface="Menlo"/>
                <a:cs typeface="Menlo"/>
                <a:sym typeface="Menlo"/>
              </a:defRPr>
            </a:pPr>
            <a:r>
              <a:t>NOTE: Change the path for dataset book and dataset rating and point to location where you download Dataset.txt and Final_Feedback.txt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s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Usage</a:t>
            </a:r>
          </a:p>
        </p:txBody>
      </p:sp>
      <p:sp>
        <p:nvSpPr>
          <p:cNvPr id="136" name="To list books (simulating listing book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6908" indent="-406908" defTabSz="519937">
              <a:spcBef>
                <a:spcPts val="3700"/>
              </a:spcBef>
              <a:defRPr sz="2314"/>
            </a:pPr>
            <a:r>
              <a:t> To list books (simulating listing book):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latin typeface="Menlo"/>
                <a:ea typeface="Menlo"/>
                <a:cs typeface="Menlo"/>
                <a:sym typeface="Menlo"/>
              </a:defRPr>
            </a:pPr>
            <a:r>
              <a:t>	$ senti_mend.py -l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latin typeface="Menlo"/>
                <a:ea typeface="Menlo"/>
                <a:cs typeface="Menlo"/>
                <a:sym typeface="Menlo"/>
              </a:defRPr>
            </a:pPr>
            <a:r>
              <a:t>	Note: You can derive the &lt;book id&gt; of a book by running  senti_mend.py -l</a:t>
            </a:r>
          </a:p>
          <a:p>
            <a:pPr marL="406908" indent="-406908" defTabSz="519937">
              <a:spcBef>
                <a:spcPts val="3700"/>
              </a:spcBef>
              <a:defRPr sz="2314"/>
            </a:pPr>
            <a:r>
              <a:t>To display book information: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latin typeface="Menlo"/>
                <a:ea typeface="Menlo"/>
                <a:cs typeface="Menlo"/>
                <a:sym typeface="Menlo"/>
              </a:defRPr>
            </a:pPr>
            <a:r>
              <a:t>	$ senti_mend.py -i -t &lt;book title|book id&gt;</a:t>
            </a:r>
          </a:p>
          <a:p>
            <a:pPr marL="406908" indent="-406908" defTabSz="519937">
              <a:spcBef>
                <a:spcPts val="3700"/>
              </a:spcBef>
              <a:defRPr sz="2314"/>
            </a:pPr>
            <a:r>
              <a:t>To search a book: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latin typeface="Menlo"/>
                <a:ea typeface="Menlo"/>
                <a:cs typeface="Menlo"/>
                <a:sym typeface="Menlo"/>
              </a:defRPr>
            </a:pPr>
            <a:r>
              <a:t>	$ senti_mend.py -s -t &lt;book title&gt;</a:t>
            </a:r>
          </a:p>
          <a:p>
            <a:pPr marL="406908" indent="-406908" defTabSz="519937">
              <a:spcBef>
                <a:spcPts val="3700"/>
              </a:spcBef>
              <a:defRPr sz="2314"/>
            </a:pPr>
            <a:r>
              <a:t>To check for recommended books based on given title: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latin typeface="Menlo"/>
                <a:ea typeface="Menlo"/>
                <a:cs typeface="Menlo"/>
                <a:sym typeface="Menlo"/>
              </a:defRPr>
            </a:pPr>
            <a:r>
              <a:t>	$ senti_mend.py -c -t &lt;book title|book id&gt; [-d]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latin typeface="Menlo"/>
                <a:ea typeface="Menlo"/>
                <a:cs typeface="Menlo"/>
                <a:sym typeface="Menlo"/>
              </a:defRPr>
            </a:pPr>
            <a:r>
              <a:t>	where [-d] is in debug mode</a:t>
            </a:r>
          </a:p>
          <a:p>
            <a:pPr marL="406908" indent="-406908" defTabSz="519937">
              <a:spcBef>
                <a:spcPts val="3700"/>
              </a:spcBef>
              <a:defRPr sz="2314"/>
            </a:pPr>
            <a:r>
              <a:t>To rate a book (simulating click-throughs and feedback):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06908">
              <a:spcBef>
                <a:spcPts val="0"/>
              </a:spcBef>
              <a:buSzTx/>
              <a:buNone/>
              <a:defRPr sz="1210">
                <a:latin typeface="Menlo"/>
                <a:ea typeface="Menlo"/>
                <a:cs typeface="Menlo"/>
                <a:sym typeface="Menlo"/>
              </a:defRPr>
            </a:pPr>
            <a:r>
              <a:t>	$ senti_mend.py -r &lt;rate between 1 and 5&gt; -t "&lt;book title|book id&gt;" -f "&lt;feedback&gt;" -u “&lt;user&gt;"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LP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NLP Features</a:t>
            </a:r>
          </a:p>
        </p:txBody>
      </p:sp>
      <p:sp>
        <p:nvSpPr>
          <p:cNvPr id="139" name="Tokeniz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Tokenizer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Preprocessing (LowerCase, Unigram-Bigram)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Part-of-Speach Tags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Lemmatization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Stemming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Sentiment Scoring using SentiWorldNet lexicon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Sentiment Scoring using Vader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c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Score</a:t>
            </a:r>
          </a:p>
        </p:txBody>
      </p:sp>
      <p:sp>
        <p:nvSpPr>
          <p:cNvPr id="142" name="User Rating (between 1 to 5)…"/>
          <p:cNvSpPr txBox="1"/>
          <p:nvPr>
            <p:ph type="body" sz="quarter" idx="1"/>
          </p:nvPr>
        </p:nvSpPr>
        <p:spPr>
          <a:xfrm>
            <a:off x="2402854" y="2349500"/>
            <a:ext cx="11099801" cy="2120900"/>
          </a:xfrm>
          <a:prstGeom prst="rect">
            <a:avLst/>
          </a:prstGeom>
        </p:spPr>
        <p:txBody>
          <a:bodyPr anchor="t"/>
          <a:lstStyle/>
          <a:p>
            <a:pPr/>
            <a:r>
              <a:t>User Rating (between 1 to 5)</a:t>
            </a:r>
          </a:p>
          <a:p>
            <a:pPr/>
            <a:r>
              <a:t>User Feedback (Sentiment Polarity)</a:t>
            </a:r>
          </a:p>
        </p:txBody>
      </p:sp>
      <p:sp>
        <p:nvSpPr>
          <p:cNvPr id="143" name="Polarity:  Positive = Positive / ( Positive + Negative )…"/>
          <p:cNvSpPr txBox="1"/>
          <p:nvPr/>
        </p:nvSpPr>
        <p:spPr>
          <a:xfrm>
            <a:off x="843711" y="4724400"/>
            <a:ext cx="1131737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Polarity:  Positive = Positive / ( Positive + Negative )</a:t>
            </a:r>
          </a:p>
          <a:p>
            <a:pPr algn="l"/>
            <a:r>
              <a:t>               Positive = {0,1}</a:t>
            </a:r>
          </a:p>
        </p:txBody>
      </p:sp>
      <p:sp>
        <p:nvSpPr>
          <p:cNvPr id="144" name="Scale to (1-5) :  Positive = Positive * 20"/>
          <p:cNvSpPr txBox="1"/>
          <p:nvPr/>
        </p:nvSpPr>
        <p:spPr>
          <a:xfrm>
            <a:off x="866609" y="6248400"/>
            <a:ext cx="845218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Scale to (1-5) :  Positive = Positive * 20</a:t>
            </a:r>
          </a:p>
        </p:txBody>
      </p:sp>
      <p:sp>
        <p:nvSpPr>
          <p:cNvPr id="145" name="Score:  average ( Rating + Scaled Positive Polarity )"/>
          <p:cNvSpPr txBox="1"/>
          <p:nvPr/>
        </p:nvSpPr>
        <p:spPr>
          <a:xfrm>
            <a:off x="745908" y="7327899"/>
            <a:ext cx="1125898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Score:  average ( Rating + Scaled Positive Polarity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Table"/>
          <p:cNvGraphicFramePr/>
          <p:nvPr/>
        </p:nvGraphicFramePr>
        <p:xfrm>
          <a:off x="2766764" y="2425716"/>
          <a:ext cx="7483972" cy="295522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245211"/>
                <a:gridCol w="1245211"/>
                <a:gridCol w="1245211"/>
                <a:gridCol w="1245211"/>
                <a:gridCol w="1245211"/>
                <a:gridCol w="1245211"/>
              </a:tblGrid>
              <a:tr h="490421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Book5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9042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Parent1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9042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Parent2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9042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Parent3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9042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Parent4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9042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</a:rPr>
                        <a:t>Parent5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0859"/>
                        <a:satOff val="-13629"/>
                        <a:lumOff val="2387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" name="4"/>
          <p:cNvSpPr/>
          <p:nvPr/>
        </p:nvSpPr>
        <p:spPr>
          <a:xfrm>
            <a:off x="5763964" y="2954523"/>
            <a:ext cx="360711" cy="391469"/>
          </a:xfrm>
          <a:prstGeom prst="roundRect">
            <a:avLst>
              <a:gd name="adj" fmla="val 16279"/>
            </a:avLst>
          </a:pr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9" name="4"/>
          <p:cNvSpPr/>
          <p:nvPr/>
        </p:nvSpPr>
        <p:spPr>
          <a:xfrm>
            <a:off x="5763964" y="3424423"/>
            <a:ext cx="360711" cy="391469"/>
          </a:xfrm>
          <a:prstGeom prst="roundRect">
            <a:avLst>
              <a:gd name="adj" fmla="val 16279"/>
            </a:avLst>
          </a:pr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0" name="4"/>
          <p:cNvSpPr/>
          <p:nvPr/>
        </p:nvSpPr>
        <p:spPr>
          <a:xfrm>
            <a:off x="4506664" y="2954523"/>
            <a:ext cx="360711" cy="391469"/>
          </a:xfrm>
          <a:prstGeom prst="roundRect">
            <a:avLst>
              <a:gd name="adj" fmla="val 16279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1" name="4"/>
          <p:cNvSpPr/>
          <p:nvPr/>
        </p:nvSpPr>
        <p:spPr>
          <a:xfrm>
            <a:off x="8303964" y="4389623"/>
            <a:ext cx="360711" cy="391469"/>
          </a:xfrm>
          <a:prstGeom prst="roundRect">
            <a:avLst>
              <a:gd name="adj" fmla="val 16279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2" name="4"/>
          <p:cNvSpPr/>
          <p:nvPr/>
        </p:nvSpPr>
        <p:spPr>
          <a:xfrm>
            <a:off x="9497764" y="4389623"/>
            <a:ext cx="360711" cy="391469"/>
          </a:xfrm>
          <a:prstGeom prst="roundRect">
            <a:avLst>
              <a:gd name="adj" fmla="val 16279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3" name="5"/>
          <p:cNvSpPr/>
          <p:nvPr/>
        </p:nvSpPr>
        <p:spPr>
          <a:xfrm>
            <a:off x="5763964" y="4389623"/>
            <a:ext cx="360711" cy="391469"/>
          </a:xfrm>
          <a:prstGeom prst="roundRect">
            <a:avLst>
              <a:gd name="adj" fmla="val 16279"/>
            </a:avLst>
          </a:pr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4" name="5"/>
          <p:cNvSpPr/>
          <p:nvPr/>
        </p:nvSpPr>
        <p:spPr>
          <a:xfrm>
            <a:off x="7021264" y="3424423"/>
            <a:ext cx="360711" cy="391469"/>
          </a:xfrm>
          <a:prstGeom prst="roundRect">
            <a:avLst>
              <a:gd name="adj" fmla="val 16279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5" name="5"/>
          <p:cNvSpPr/>
          <p:nvPr/>
        </p:nvSpPr>
        <p:spPr>
          <a:xfrm>
            <a:off x="8278564" y="3424423"/>
            <a:ext cx="360711" cy="391469"/>
          </a:xfrm>
          <a:prstGeom prst="roundRect">
            <a:avLst>
              <a:gd name="adj" fmla="val 16279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6" name="2"/>
          <p:cNvSpPr/>
          <p:nvPr/>
        </p:nvSpPr>
        <p:spPr>
          <a:xfrm>
            <a:off x="8278564" y="2954523"/>
            <a:ext cx="360711" cy="391469"/>
          </a:xfrm>
          <a:prstGeom prst="roundRect">
            <a:avLst>
              <a:gd name="adj" fmla="val 16279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7" name="Selecting Related Books"/>
          <p:cNvSpPr txBox="1"/>
          <p:nvPr/>
        </p:nvSpPr>
        <p:spPr>
          <a:xfrm>
            <a:off x="883157" y="384758"/>
            <a:ext cx="112384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Selecting Related Books</a:t>
            </a:r>
          </a:p>
        </p:txBody>
      </p:sp>
      <p:sp>
        <p:nvSpPr>
          <p:cNvPr id="158" name="Line"/>
          <p:cNvSpPr/>
          <p:nvPr/>
        </p:nvSpPr>
        <p:spPr>
          <a:xfrm>
            <a:off x="6167239" y="3597037"/>
            <a:ext cx="811461" cy="1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4909939" y="3150257"/>
            <a:ext cx="811461" cy="1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0" name="Line"/>
          <p:cNvSpPr/>
          <p:nvPr/>
        </p:nvSpPr>
        <p:spPr>
          <a:xfrm>
            <a:off x="7424539" y="3620157"/>
            <a:ext cx="811461" cy="1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8675489" y="4599533"/>
            <a:ext cx="811461" cy="1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2" name="Line"/>
          <p:cNvSpPr/>
          <p:nvPr/>
        </p:nvSpPr>
        <p:spPr>
          <a:xfrm>
            <a:off x="6167239" y="4599533"/>
            <a:ext cx="2094161" cy="1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5919589" y="3907023"/>
            <a:ext cx="1" cy="391469"/>
          </a:xfrm>
          <a:prstGeom prst="line">
            <a:avLst/>
          </a:prstGeom>
          <a:ln w="25400">
            <a:solidFill>
              <a:schemeClr val="accent6">
                <a:hueOff val="105381"/>
                <a:satOff val="14341"/>
                <a:lumOff val="1080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4" name="Parent5 clicks on Book2…"/>
          <p:cNvSpPr txBox="1"/>
          <p:nvPr/>
        </p:nvSpPr>
        <p:spPr>
          <a:xfrm>
            <a:off x="2428836" y="5742173"/>
            <a:ext cx="7660311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/>
            </a:pPr>
            <a:r>
              <a:t>Parent5 clicks on </a:t>
            </a:r>
            <a:r>
              <a:rPr>
                <a:solidFill>
                  <a:srgbClr val="FF40FF"/>
                </a:solidFill>
              </a:rPr>
              <a:t>Book2</a:t>
            </a:r>
          </a:p>
          <a:p>
            <a:pPr algn="l">
              <a:defRPr sz="2100"/>
            </a:pPr>
            <a:r>
              <a:rPr>
                <a:solidFill>
                  <a:srgbClr val="FF40FF"/>
                </a:solidFill>
              </a:rPr>
              <a:t>Book2</a:t>
            </a:r>
            <a:r>
              <a:t> has been rated high by Parent1, Parent2, Parent4</a:t>
            </a:r>
          </a:p>
          <a:p>
            <a:pPr algn="l">
              <a:defRPr sz="2100"/>
            </a:pPr>
            <a:r>
              <a:t>Parent1 also rated </a:t>
            </a:r>
            <a:r>
              <a:rPr>
                <a:solidFill>
                  <a:srgbClr val="00F900"/>
                </a:solidFill>
              </a:rPr>
              <a:t>Book1 </a:t>
            </a:r>
            <a:r>
              <a:t>high</a:t>
            </a:r>
          </a:p>
          <a:p>
            <a:pPr algn="l">
              <a:defRPr sz="2100"/>
            </a:pPr>
            <a:r>
              <a:t>Parent2 also rated </a:t>
            </a:r>
            <a:r>
              <a:rPr>
                <a:solidFill>
                  <a:srgbClr val="00F900"/>
                </a:solidFill>
              </a:rPr>
              <a:t>Book3</a:t>
            </a:r>
            <a:r>
              <a:t> and </a:t>
            </a:r>
            <a:r>
              <a:rPr>
                <a:solidFill>
                  <a:srgbClr val="00F900"/>
                </a:solidFill>
              </a:rPr>
              <a:t>Book4</a:t>
            </a:r>
            <a:r>
              <a:t> high</a:t>
            </a:r>
          </a:p>
          <a:p>
            <a:pPr algn="l">
              <a:defRPr sz="2100"/>
            </a:pPr>
            <a:r>
              <a:t>Parent4 also rated </a:t>
            </a:r>
            <a:r>
              <a:rPr>
                <a:solidFill>
                  <a:srgbClr val="00F900"/>
                </a:solidFill>
              </a:rPr>
              <a:t>Book4</a:t>
            </a:r>
            <a:r>
              <a:t> and </a:t>
            </a:r>
            <a:r>
              <a:rPr>
                <a:solidFill>
                  <a:srgbClr val="00F900"/>
                </a:solidFill>
              </a:rPr>
              <a:t>Book5</a:t>
            </a:r>
            <a:r>
              <a:t> high</a:t>
            </a:r>
          </a:p>
          <a:p>
            <a:pPr algn="l">
              <a:defRPr sz="2100"/>
            </a:pPr>
          </a:p>
          <a:p>
            <a:pPr algn="l">
              <a:defRPr sz="2100"/>
            </a:pPr>
            <a:r>
              <a:t>Therefore: </a:t>
            </a:r>
            <a:r>
              <a:rPr>
                <a:solidFill>
                  <a:srgbClr val="00F900"/>
                </a:solidFill>
              </a:rPr>
              <a:t>Book1, Book3, Book4, Book5</a:t>
            </a:r>
            <a:r>
              <a:t> are rated high by </a:t>
            </a:r>
          </a:p>
          <a:p>
            <a:pPr algn="l">
              <a:defRPr sz="2100"/>
            </a:pPr>
            <a:r>
              <a:t>                 Parent1,Parent2,Parent4 who also rated </a:t>
            </a:r>
            <a:r>
              <a:rPr>
                <a:solidFill>
                  <a:srgbClr val="FF40FF"/>
                </a:solidFill>
              </a:rPr>
              <a:t>Book2 </a:t>
            </a:r>
            <a:r>
              <a:t>high.</a:t>
            </a:r>
          </a:p>
          <a:p>
            <a:pPr algn="l">
              <a:defRPr sz="2100"/>
            </a:pPr>
          </a:p>
          <a:p>
            <a:pPr algn="l">
              <a:defRPr sz="2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