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4" r:id="rId6"/>
    <p:sldId id="285" r:id="rId7"/>
    <p:sldId id="286" r:id="rId8"/>
    <p:sldId id="287" r:id="rId9"/>
    <p:sldId id="290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8" r:id="rId19"/>
    <p:sldId id="299" r:id="rId20"/>
    <p:sldId id="301" r:id="rId21"/>
    <p:sldId id="2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3D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STARBUCKS: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A Health check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AMIT KUKREJA</a:t>
            </a:r>
          </a:p>
          <a:p>
            <a:r>
              <a:rPr lang="en-US" sz="2000" b="1" dirty="0"/>
              <a:t>27-JUNE-2022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375B7-5FD2-12E2-E530-594CE563B3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9" t="2667" r="14989"/>
          <a:stretch/>
        </p:blipFill>
        <p:spPr>
          <a:xfrm>
            <a:off x="0" y="9633"/>
            <a:ext cx="7938052" cy="684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8ED1D4-C027-699A-8430-B8E0D36F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60" y="766721"/>
            <a:ext cx="9711100" cy="58707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E461FC-27D6-4263-1E92-34C6702BE306}"/>
              </a:ext>
            </a:extLst>
          </p:cNvPr>
          <p:cNvSpPr/>
          <p:nvPr/>
        </p:nvSpPr>
        <p:spPr>
          <a:xfrm>
            <a:off x="1709530" y="2653747"/>
            <a:ext cx="848140" cy="331305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5DCE9-B802-9164-AEE6-7424D2260770}"/>
              </a:ext>
            </a:extLst>
          </p:cNvPr>
          <p:cNvSpPr/>
          <p:nvPr/>
        </p:nvSpPr>
        <p:spPr>
          <a:xfrm>
            <a:off x="5751442" y="2653746"/>
            <a:ext cx="3829879" cy="513524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80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1CD8-356A-770C-60F2-2A6C5A6A8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74" y="1020431"/>
            <a:ext cx="11290851" cy="2186595"/>
          </a:xfrm>
          <a:solidFill>
            <a:srgbClr val="465359"/>
          </a:solidFill>
        </p:spPr>
        <p:txBody>
          <a:bodyPr>
            <a:normAutofit/>
          </a:bodyPr>
          <a:lstStyle/>
          <a:p>
            <a:r>
              <a:rPr lang="en-CA" sz="5400" dirty="0">
                <a:solidFill>
                  <a:schemeClr val="bg1"/>
                </a:solidFill>
              </a:rPr>
              <a:t>IS MY FAVOURITE DRINK SAFE ?? !!</a:t>
            </a:r>
          </a:p>
        </p:txBody>
      </p:sp>
    </p:spTree>
    <p:extLst>
      <p:ext uri="{BB962C8B-B14F-4D97-AF65-F5344CB8AC3E}">
        <p14:creationId xmlns:p14="http://schemas.microsoft.com/office/powerpoint/2010/main" val="184643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25DFB5-41C7-8EDF-C2ED-91D87C7DAD29}"/>
              </a:ext>
            </a:extLst>
          </p:cNvPr>
          <p:cNvSpPr txBox="1">
            <a:spLocks/>
          </p:cNvSpPr>
          <p:nvPr/>
        </p:nvSpPr>
        <p:spPr>
          <a:xfrm>
            <a:off x="382409" y="582885"/>
            <a:ext cx="11029616" cy="7025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3600" dirty="0"/>
              <a:t>Check the size…it MATTERS a LOT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6682B-3FBE-B0CC-6AF3-661D3F85A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03" y="2028502"/>
            <a:ext cx="8340532" cy="4763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46ABC-E088-7D4A-1425-CC68A33763C2}"/>
              </a:ext>
            </a:extLst>
          </p:cNvPr>
          <p:cNvSpPr txBox="1"/>
          <p:nvPr/>
        </p:nvSpPr>
        <p:spPr>
          <a:xfrm>
            <a:off x="1490869" y="1335389"/>
            <a:ext cx="921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80% of Shorts are </a:t>
            </a:r>
            <a:r>
              <a:rPr lang="en-CA" sz="2400" dirty="0"/>
              <a:t>fine, but more than </a:t>
            </a:r>
            <a:r>
              <a:rPr lang="en-CA" sz="2400" b="1" dirty="0"/>
              <a:t>60% of </a:t>
            </a:r>
            <a:r>
              <a:rPr lang="en-CA" sz="2400" b="1" dirty="0" err="1"/>
              <a:t>Venti’s</a:t>
            </a:r>
            <a:r>
              <a:rPr lang="en-CA" sz="2400" b="1" dirty="0"/>
              <a:t> </a:t>
            </a:r>
            <a:r>
              <a:rPr lang="en-CA" sz="2400" dirty="0"/>
              <a:t>are NOT !!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3E64ADA-97FB-7F34-FE67-6C3292DD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74898"/>
              </p:ext>
            </p:extLst>
          </p:nvPr>
        </p:nvGraphicFramePr>
        <p:xfrm>
          <a:off x="9990427" y="2028500"/>
          <a:ext cx="1728253" cy="44915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253">
                  <a:extLst>
                    <a:ext uri="{9D8B030D-6E8A-4147-A177-3AD203B41FA5}">
                      <a16:colId xmlns:a16="http://schemas.microsoft.com/office/drawing/2014/main" val="4100602925"/>
                    </a:ext>
                  </a:extLst>
                </a:gridCol>
              </a:tblGrid>
              <a:tr h="822579">
                <a:tc>
                  <a:txBody>
                    <a:bodyPr/>
                    <a:lstStyle/>
                    <a:p>
                      <a:r>
                        <a:rPr lang="en-CA" dirty="0"/>
                        <a:t>Safe* Options / Total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2425"/>
                  </a:ext>
                </a:extLst>
              </a:tr>
              <a:tr h="7513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27 /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88809"/>
                  </a:ext>
                </a:extLst>
              </a:tr>
              <a:tr h="794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31 / 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60153"/>
                  </a:ext>
                </a:extLst>
              </a:tr>
              <a:tr h="7513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18 / 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49364"/>
                  </a:ext>
                </a:extLst>
              </a:tr>
              <a:tr h="7079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8 /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25948"/>
                  </a:ext>
                </a:extLst>
              </a:tr>
              <a:tr h="663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4 /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7832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AD81AF-60D7-CE78-75F3-F12D7E74C943}"/>
              </a:ext>
            </a:extLst>
          </p:cNvPr>
          <p:cNvCxnSpPr/>
          <p:nvPr/>
        </p:nvCxnSpPr>
        <p:spPr>
          <a:xfrm>
            <a:off x="9515060" y="3207026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64325A-96E4-3E42-9FE7-BA6450CCF479}"/>
              </a:ext>
            </a:extLst>
          </p:cNvPr>
          <p:cNvCxnSpPr/>
          <p:nvPr/>
        </p:nvCxnSpPr>
        <p:spPr>
          <a:xfrm>
            <a:off x="9515060" y="3942522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87C2C7-579E-CC51-F248-CB4785F1FCD4}"/>
              </a:ext>
            </a:extLst>
          </p:cNvPr>
          <p:cNvCxnSpPr/>
          <p:nvPr/>
        </p:nvCxnSpPr>
        <p:spPr>
          <a:xfrm>
            <a:off x="9515060" y="4717774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E267C-A4F0-59A3-8596-48FD4A691D5C}"/>
              </a:ext>
            </a:extLst>
          </p:cNvPr>
          <p:cNvCxnSpPr/>
          <p:nvPr/>
        </p:nvCxnSpPr>
        <p:spPr>
          <a:xfrm>
            <a:off x="9515060" y="5360504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57C22C-BBCE-084C-ED07-5D99E33B02EC}"/>
              </a:ext>
            </a:extLst>
          </p:cNvPr>
          <p:cNvCxnSpPr/>
          <p:nvPr/>
        </p:nvCxnSpPr>
        <p:spPr>
          <a:xfrm>
            <a:off x="9515060" y="6082748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0C1039-FF57-F889-A7A4-A56E9C79DBB9}"/>
              </a:ext>
            </a:extLst>
          </p:cNvPr>
          <p:cNvSpPr txBox="1"/>
          <p:nvPr/>
        </p:nvSpPr>
        <p:spPr>
          <a:xfrm>
            <a:off x="9990427" y="6520040"/>
            <a:ext cx="208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*Options with &gt; = 3-stars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075A7-B285-216A-6834-7976946C7A8B}"/>
              </a:ext>
            </a:extLst>
          </p:cNvPr>
          <p:cNvSpPr/>
          <p:nvPr/>
        </p:nvSpPr>
        <p:spPr>
          <a:xfrm>
            <a:off x="10006412" y="6473687"/>
            <a:ext cx="2082303" cy="331305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C24265-A9D2-97FF-9539-B46316436D36}"/>
              </a:ext>
            </a:extLst>
          </p:cNvPr>
          <p:cNvSpPr/>
          <p:nvPr/>
        </p:nvSpPr>
        <p:spPr>
          <a:xfrm>
            <a:off x="9929770" y="2060712"/>
            <a:ext cx="1728253" cy="331305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33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25DFB5-41C7-8EDF-C2ED-91D87C7DAD29}"/>
              </a:ext>
            </a:extLst>
          </p:cNvPr>
          <p:cNvSpPr txBox="1">
            <a:spLocks/>
          </p:cNvSpPr>
          <p:nvPr/>
        </p:nvSpPr>
        <p:spPr>
          <a:xfrm>
            <a:off x="382409" y="582885"/>
            <a:ext cx="11029616" cy="7025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3600" dirty="0"/>
              <a:t>type of drink MATTERS TOO!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3E64ADA-97FB-7F34-FE67-6C3292DD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00338"/>
              </p:ext>
            </p:extLst>
          </p:nvPr>
        </p:nvGraphicFramePr>
        <p:xfrm>
          <a:off x="9990427" y="2028502"/>
          <a:ext cx="1728253" cy="43068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253">
                  <a:extLst>
                    <a:ext uri="{9D8B030D-6E8A-4147-A177-3AD203B41FA5}">
                      <a16:colId xmlns:a16="http://schemas.microsoft.com/office/drawing/2014/main" val="4100602925"/>
                    </a:ext>
                  </a:extLst>
                </a:gridCol>
              </a:tblGrid>
              <a:tr h="634946">
                <a:tc>
                  <a:txBody>
                    <a:bodyPr/>
                    <a:lstStyle/>
                    <a:p>
                      <a:r>
                        <a:rPr lang="en-CA" dirty="0"/>
                        <a:t>Safe* Options / Total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2425"/>
                  </a:ext>
                </a:extLst>
              </a:tr>
              <a:tr h="560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51 / 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88809"/>
                  </a:ext>
                </a:extLst>
              </a:tr>
              <a:tr h="5350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16 / 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60153"/>
                  </a:ext>
                </a:extLst>
              </a:tr>
              <a:tr h="560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8 / 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49364"/>
                  </a:ext>
                </a:extLst>
              </a:tr>
              <a:tr h="5277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11 /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25948"/>
                  </a:ext>
                </a:extLst>
              </a:tr>
              <a:tr h="4946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3 /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78326"/>
                  </a:ext>
                </a:extLst>
              </a:tr>
              <a:tr h="4946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0 /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854501"/>
                  </a:ext>
                </a:extLst>
              </a:tr>
              <a:tr h="4946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1 /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580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2F4B5F7-578C-7D38-6C0D-02107F9A5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1895432"/>
            <a:ext cx="9028014" cy="4823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D1E0-562E-726B-5C6A-921790A7181E}"/>
              </a:ext>
            </a:extLst>
          </p:cNvPr>
          <p:cNvSpPr txBox="1"/>
          <p:nvPr/>
        </p:nvSpPr>
        <p:spPr>
          <a:xfrm>
            <a:off x="636105" y="1308884"/>
            <a:ext cx="1091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70% of Hot Coffees </a:t>
            </a:r>
            <a:r>
              <a:rPr lang="en-CA" sz="2400" dirty="0"/>
              <a:t>are fine, but more than </a:t>
            </a:r>
            <a:r>
              <a:rPr lang="en-CA" sz="2400" b="1" dirty="0"/>
              <a:t>80% of Blended Coffees </a:t>
            </a:r>
            <a:r>
              <a:rPr lang="en-CA" sz="2400" dirty="0"/>
              <a:t>are NOT !!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AA83A4-14C0-57F9-3388-1E8019D63026}"/>
              </a:ext>
            </a:extLst>
          </p:cNvPr>
          <p:cNvCxnSpPr/>
          <p:nvPr/>
        </p:nvCxnSpPr>
        <p:spPr>
          <a:xfrm>
            <a:off x="9512660" y="3021496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91390-2EB8-0591-7830-23C7B05783E9}"/>
              </a:ext>
            </a:extLst>
          </p:cNvPr>
          <p:cNvCxnSpPr/>
          <p:nvPr/>
        </p:nvCxnSpPr>
        <p:spPr>
          <a:xfrm>
            <a:off x="9512660" y="3558208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AEE1E1-D834-B8C4-B3C0-B3FA62AF7D23}"/>
              </a:ext>
            </a:extLst>
          </p:cNvPr>
          <p:cNvCxnSpPr/>
          <p:nvPr/>
        </p:nvCxnSpPr>
        <p:spPr>
          <a:xfrm>
            <a:off x="9512660" y="4055165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B2672B-2221-F3AF-A473-7A4398179588}"/>
              </a:ext>
            </a:extLst>
          </p:cNvPr>
          <p:cNvCxnSpPr/>
          <p:nvPr/>
        </p:nvCxnSpPr>
        <p:spPr>
          <a:xfrm>
            <a:off x="9512660" y="4605131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BFC2A4-B729-60BC-44C9-D5FB0F567949}"/>
              </a:ext>
            </a:extLst>
          </p:cNvPr>
          <p:cNvCxnSpPr/>
          <p:nvPr/>
        </p:nvCxnSpPr>
        <p:spPr>
          <a:xfrm>
            <a:off x="9513860" y="5062330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7D461-6D8F-A0AE-E8DD-A976C4E5866E}"/>
              </a:ext>
            </a:extLst>
          </p:cNvPr>
          <p:cNvCxnSpPr/>
          <p:nvPr/>
        </p:nvCxnSpPr>
        <p:spPr>
          <a:xfrm>
            <a:off x="9513860" y="5612296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213160-D609-28B5-B4C1-4418A548C6E7}"/>
              </a:ext>
            </a:extLst>
          </p:cNvPr>
          <p:cNvCxnSpPr/>
          <p:nvPr/>
        </p:nvCxnSpPr>
        <p:spPr>
          <a:xfrm>
            <a:off x="9512660" y="6096000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84445-665C-C29A-F2CD-D08BB277903C}"/>
              </a:ext>
            </a:extLst>
          </p:cNvPr>
          <p:cNvSpPr/>
          <p:nvPr/>
        </p:nvSpPr>
        <p:spPr>
          <a:xfrm>
            <a:off x="10310190" y="2782958"/>
            <a:ext cx="1245705" cy="3313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BBFC9D-E764-555F-EAB9-31529D2ED69E}"/>
              </a:ext>
            </a:extLst>
          </p:cNvPr>
          <p:cNvSpPr/>
          <p:nvPr/>
        </p:nvSpPr>
        <p:spPr>
          <a:xfrm>
            <a:off x="10382110" y="3883752"/>
            <a:ext cx="1173785" cy="3313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9FD049-F0F0-6971-B9CC-FEE96F4BFDBD}"/>
              </a:ext>
            </a:extLst>
          </p:cNvPr>
          <p:cNvSpPr txBox="1"/>
          <p:nvPr/>
        </p:nvSpPr>
        <p:spPr>
          <a:xfrm>
            <a:off x="9818660" y="6456447"/>
            <a:ext cx="208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*Options with &gt; = 3-stars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711983-AB47-B5A6-1580-C2A7F6719DF3}"/>
              </a:ext>
            </a:extLst>
          </p:cNvPr>
          <p:cNvSpPr/>
          <p:nvPr/>
        </p:nvSpPr>
        <p:spPr>
          <a:xfrm>
            <a:off x="503584" y="1335389"/>
            <a:ext cx="10588486" cy="461665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44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25C9-4074-A34E-8728-59A3E38E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61" y="0"/>
            <a:ext cx="11029616" cy="1188720"/>
          </a:xfrm>
        </p:spPr>
        <p:txBody>
          <a:bodyPr>
            <a:normAutofit/>
          </a:bodyPr>
          <a:lstStyle/>
          <a:p>
            <a:r>
              <a:rPr lang="en-CA" sz="3200" dirty="0"/>
              <a:t>wondering what are blended coffees / hot drinks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60281E-8D54-3E8D-9099-A9B16FFA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72" y="1910522"/>
            <a:ext cx="10345594" cy="494416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B48316D-1F17-EF84-8910-2CA896238F0E}"/>
              </a:ext>
            </a:extLst>
          </p:cNvPr>
          <p:cNvSpPr txBox="1">
            <a:spLocks/>
          </p:cNvSpPr>
          <p:nvPr/>
        </p:nvSpPr>
        <p:spPr>
          <a:xfrm>
            <a:off x="2968487" y="1269268"/>
            <a:ext cx="8655574" cy="560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2400" dirty="0">
                <a:solidFill>
                  <a:srgbClr val="00603D"/>
                </a:solidFill>
              </a:rPr>
              <a:t>Check out the starbucks website &gt;&gt;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9F672-BEEF-A97B-3835-6F8CA9A11FA5}"/>
              </a:ext>
            </a:extLst>
          </p:cNvPr>
          <p:cNvSpPr/>
          <p:nvPr/>
        </p:nvSpPr>
        <p:spPr>
          <a:xfrm>
            <a:off x="1211605" y="3097695"/>
            <a:ext cx="1173785" cy="4273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0345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1CD8-356A-770C-60F2-2A6C5A6A8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74" y="1020431"/>
            <a:ext cx="11290851" cy="2186595"/>
          </a:xfrm>
          <a:solidFill>
            <a:srgbClr val="465359"/>
          </a:solidFill>
        </p:spPr>
        <p:txBody>
          <a:bodyPr>
            <a:normAutofit/>
          </a:bodyPr>
          <a:lstStyle/>
          <a:p>
            <a:r>
              <a:rPr lang="en-CA" sz="5400" dirty="0">
                <a:solidFill>
                  <a:schemeClr val="bg1"/>
                </a:solidFill>
              </a:rPr>
              <a:t>SO WHICH NUTRIENT(S) ARE ABOVE SAFE LIMITS?</a:t>
            </a:r>
          </a:p>
        </p:txBody>
      </p:sp>
    </p:spTree>
    <p:extLst>
      <p:ext uri="{BB962C8B-B14F-4D97-AF65-F5344CB8AC3E}">
        <p14:creationId xmlns:p14="http://schemas.microsoft.com/office/powerpoint/2010/main" val="119866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25C9-4074-A34E-8728-59A3E38E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66" y="145564"/>
            <a:ext cx="11029616" cy="1188720"/>
          </a:xfrm>
        </p:spPr>
        <p:txBody>
          <a:bodyPr>
            <a:normAutofit/>
          </a:bodyPr>
          <a:lstStyle/>
          <a:p>
            <a:r>
              <a:rPr lang="en-CA" sz="3600" dirty="0"/>
              <a:t>ENTER GREEN-AMBER-RED RATING FOR NUTRIENTS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D83A0C-C5AB-1A08-E6C4-E9A77462D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46870"/>
              </p:ext>
            </p:extLst>
          </p:nvPr>
        </p:nvGraphicFramePr>
        <p:xfrm>
          <a:off x="967408" y="1594308"/>
          <a:ext cx="10031896" cy="4383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974">
                  <a:extLst>
                    <a:ext uri="{9D8B030D-6E8A-4147-A177-3AD203B41FA5}">
                      <a16:colId xmlns:a16="http://schemas.microsoft.com/office/drawing/2014/main" val="2317365853"/>
                    </a:ext>
                  </a:extLst>
                </a:gridCol>
                <a:gridCol w="2507974">
                  <a:extLst>
                    <a:ext uri="{9D8B030D-6E8A-4147-A177-3AD203B41FA5}">
                      <a16:colId xmlns:a16="http://schemas.microsoft.com/office/drawing/2014/main" val="3963911482"/>
                    </a:ext>
                  </a:extLst>
                </a:gridCol>
                <a:gridCol w="2507974">
                  <a:extLst>
                    <a:ext uri="{9D8B030D-6E8A-4147-A177-3AD203B41FA5}">
                      <a16:colId xmlns:a16="http://schemas.microsoft.com/office/drawing/2014/main" val="1288742381"/>
                    </a:ext>
                  </a:extLst>
                </a:gridCol>
                <a:gridCol w="2507974">
                  <a:extLst>
                    <a:ext uri="{9D8B030D-6E8A-4147-A177-3AD203B41FA5}">
                      <a16:colId xmlns:a16="http://schemas.microsoft.com/office/drawing/2014/main" val="51246017"/>
                    </a:ext>
                  </a:extLst>
                </a:gridCol>
              </a:tblGrid>
              <a:tr h="908634"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r>
                        <a:rPr lang="en-CA" sz="2400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  <a:p>
                      <a:r>
                        <a:rPr lang="en-CA" sz="2400" dirty="0"/>
                        <a:t>GREEN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  <a:p>
                      <a:r>
                        <a:rPr lang="en-CA" sz="2400" dirty="0"/>
                        <a:t>AMBER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  <a:p>
                      <a:r>
                        <a:rPr lang="en-CA" sz="2400" dirty="0"/>
                        <a:t>RED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79071"/>
                  </a:ext>
                </a:extLst>
              </a:tr>
              <a:tr h="908634"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r>
                        <a:rPr lang="en-CA" dirty="0"/>
                        <a:t>Total Calories</a:t>
                      </a:r>
                    </a:p>
                    <a:p>
                      <a:r>
                        <a:rPr lang="en-CA" dirty="0"/>
                        <a:t>Total Fat</a:t>
                      </a:r>
                    </a:p>
                    <a:p>
                      <a:r>
                        <a:rPr lang="en-CA" dirty="0"/>
                        <a:t>Added Sugars</a:t>
                      </a:r>
                    </a:p>
                    <a:p>
                      <a:r>
                        <a:rPr lang="en-CA" dirty="0"/>
                        <a:t>Cholesterol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r>
                        <a:rPr lang="en-CA" b="1" dirty="0"/>
                        <a:t>Below 10% Daily Value</a:t>
                      </a:r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r>
                        <a:rPr lang="en-CA" dirty="0"/>
                        <a:t>Above 10%, </a:t>
                      </a:r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but </a:t>
                      </a:r>
                      <a:r>
                        <a:rPr lang="en-CA" b="1" dirty="0"/>
                        <a:t>Below 20%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r>
                        <a:rPr lang="en-CA" b="1" dirty="0"/>
                        <a:t>Above 20% Daily Value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532465"/>
                  </a:ext>
                </a:extLst>
              </a:tr>
              <a:tr h="908634"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r>
                        <a:rPr lang="en-CA" dirty="0"/>
                        <a:t>Caffeine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r>
                        <a:rPr lang="en-CA" b="1" dirty="0"/>
                        <a:t>Below 100mg </a:t>
                      </a:r>
                      <a:r>
                        <a:rPr lang="en-CA" dirty="0"/>
                        <a:t>(25% of DV)</a:t>
                      </a:r>
                    </a:p>
                    <a:p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r>
                        <a:rPr lang="en-CA" dirty="0"/>
                        <a:t>Above 100mg, but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/>
                        <a:t>Below 200mg </a:t>
                      </a:r>
                      <a:r>
                        <a:rPr lang="en-CA" dirty="0"/>
                        <a:t>(50% of DV)</a:t>
                      </a:r>
                    </a:p>
                    <a:p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b="1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/>
                        <a:t>Above 200mg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(50% of DV)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2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74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168479-C163-BAA2-BEAE-0718DC11F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70" y="2061790"/>
            <a:ext cx="8886074" cy="46832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25DFB5-41C7-8EDF-C2ED-91D87C7DAD29}"/>
              </a:ext>
            </a:extLst>
          </p:cNvPr>
          <p:cNvSpPr txBox="1">
            <a:spLocks/>
          </p:cNvSpPr>
          <p:nvPr/>
        </p:nvSpPr>
        <p:spPr>
          <a:xfrm>
            <a:off x="382409" y="582885"/>
            <a:ext cx="11029616" cy="7025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3600" dirty="0"/>
              <a:t>ADDED SUGARS ARE THE MAIN CULPRIT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46ABC-E088-7D4A-1425-CC68A33763C2}"/>
              </a:ext>
            </a:extLst>
          </p:cNvPr>
          <p:cNvSpPr txBox="1"/>
          <p:nvPr/>
        </p:nvSpPr>
        <p:spPr>
          <a:xfrm>
            <a:off x="866670" y="1335389"/>
            <a:ext cx="10702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49% drinks have high Added Sugars, Caffeine is within limits in 97% of drinks</a:t>
            </a:r>
            <a:endParaRPr lang="en-CA" sz="2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3E64ADA-97FB-7F34-FE67-6C3292DD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3231"/>
              </p:ext>
            </p:extLst>
          </p:nvPr>
        </p:nvGraphicFramePr>
        <p:xfrm>
          <a:off x="9990427" y="2028500"/>
          <a:ext cx="1728253" cy="44915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8253">
                  <a:extLst>
                    <a:ext uri="{9D8B030D-6E8A-4147-A177-3AD203B41FA5}">
                      <a16:colId xmlns:a16="http://schemas.microsoft.com/office/drawing/2014/main" val="4100602925"/>
                    </a:ext>
                  </a:extLst>
                </a:gridCol>
              </a:tblGrid>
              <a:tr h="822579">
                <a:tc>
                  <a:txBody>
                    <a:bodyPr/>
                    <a:lstStyle/>
                    <a:p>
                      <a:r>
                        <a:rPr lang="en-CA" dirty="0"/>
                        <a:t>Safe* Options / Total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2425"/>
                  </a:ext>
                </a:extLst>
              </a:tr>
              <a:tr h="7513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214 / 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88809"/>
                  </a:ext>
                </a:extLst>
              </a:tr>
              <a:tr h="794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113 / 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60153"/>
                  </a:ext>
                </a:extLst>
              </a:tr>
              <a:tr h="7513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213 / 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49364"/>
                  </a:ext>
                </a:extLst>
              </a:tr>
              <a:tr h="7079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220 / 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25948"/>
                  </a:ext>
                </a:extLst>
              </a:tr>
              <a:tr h="663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dirty="0"/>
                        <a:t>188 / 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7832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AD81AF-60D7-CE78-75F3-F12D7E74C943}"/>
              </a:ext>
            </a:extLst>
          </p:cNvPr>
          <p:cNvCxnSpPr/>
          <p:nvPr/>
        </p:nvCxnSpPr>
        <p:spPr>
          <a:xfrm>
            <a:off x="9515060" y="3207026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64325A-96E4-3E42-9FE7-BA6450CCF479}"/>
              </a:ext>
            </a:extLst>
          </p:cNvPr>
          <p:cNvCxnSpPr/>
          <p:nvPr/>
        </p:nvCxnSpPr>
        <p:spPr>
          <a:xfrm>
            <a:off x="9515060" y="3942522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87C2C7-579E-CC51-F248-CB4785F1FCD4}"/>
              </a:ext>
            </a:extLst>
          </p:cNvPr>
          <p:cNvCxnSpPr/>
          <p:nvPr/>
        </p:nvCxnSpPr>
        <p:spPr>
          <a:xfrm>
            <a:off x="9515060" y="4717774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E267C-A4F0-59A3-8596-48FD4A691D5C}"/>
              </a:ext>
            </a:extLst>
          </p:cNvPr>
          <p:cNvCxnSpPr/>
          <p:nvPr/>
        </p:nvCxnSpPr>
        <p:spPr>
          <a:xfrm>
            <a:off x="9515060" y="5360504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57C22C-BBCE-084C-ED07-5D99E33B02EC}"/>
              </a:ext>
            </a:extLst>
          </p:cNvPr>
          <p:cNvCxnSpPr/>
          <p:nvPr/>
        </p:nvCxnSpPr>
        <p:spPr>
          <a:xfrm>
            <a:off x="9515060" y="6082748"/>
            <a:ext cx="612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0C1039-FF57-F889-A7A4-A56E9C79DBB9}"/>
              </a:ext>
            </a:extLst>
          </p:cNvPr>
          <p:cNvSpPr txBox="1"/>
          <p:nvPr/>
        </p:nvSpPr>
        <p:spPr>
          <a:xfrm>
            <a:off x="9990427" y="6520040"/>
            <a:ext cx="208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*Options with &gt; = 3-stars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DFE06-DF8D-0638-A742-4666079F2A63}"/>
              </a:ext>
            </a:extLst>
          </p:cNvPr>
          <p:cNvSpPr/>
          <p:nvPr/>
        </p:nvSpPr>
        <p:spPr>
          <a:xfrm>
            <a:off x="861390" y="1335389"/>
            <a:ext cx="10230679" cy="461665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08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1CD8-356A-770C-60F2-2A6C5A6A8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74" y="1020431"/>
            <a:ext cx="11290851" cy="5367117"/>
          </a:xfrm>
          <a:solidFill>
            <a:srgbClr val="465359"/>
          </a:solidFill>
        </p:spPr>
        <p:txBody>
          <a:bodyPr>
            <a:normAutofit fontScale="90000"/>
          </a:bodyPr>
          <a:lstStyle/>
          <a:p>
            <a:pPr algn="ctr"/>
            <a:r>
              <a:rPr lang="en-CA" sz="5400" dirty="0">
                <a:solidFill>
                  <a:schemeClr val="bg1"/>
                </a:solidFill>
              </a:rPr>
              <a:t>To KNOW MORE ABOUT YOUR FAVOURITE DRINK</a:t>
            </a:r>
            <a:br>
              <a:rPr lang="en-CA" sz="5400" dirty="0">
                <a:solidFill>
                  <a:schemeClr val="bg1"/>
                </a:solidFill>
              </a:rPr>
            </a:br>
            <a:br>
              <a:rPr lang="en-CA" sz="5400" dirty="0">
                <a:solidFill>
                  <a:schemeClr val="bg1"/>
                </a:solidFill>
              </a:rPr>
            </a:br>
            <a:r>
              <a:rPr lang="en-CA" sz="5400" dirty="0">
                <a:solidFill>
                  <a:schemeClr val="bg1"/>
                </a:solidFill>
              </a:rPr>
              <a:t>logon</a:t>
            </a:r>
            <a:br>
              <a:rPr lang="en-CA" sz="5400" dirty="0">
                <a:solidFill>
                  <a:schemeClr val="bg1"/>
                </a:solidFill>
              </a:rPr>
            </a:br>
            <a:br>
              <a:rPr lang="en-CA" sz="5400" dirty="0">
                <a:solidFill>
                  <a:schemeClr val="bg1"/>
                </a:solidFill>
              </a:rPr>
            </a:br>
            <a:r>
              <a:rPr lang="en-CA" sz="5400" dirty="0">
                <a:solidFill>
                  <a:srgbClr val="FFC000"/>
                </a:solidFill>
                <a:latin typeface="+mn-lt"/>
              </a:rPr>
              <a:t>ismycoffeesafe.com</a:t>
            </a:r>
            <a:br>
              <a:rPr lang="en-CA" sz="5400" dirty="0">
                <a:solidFill>
                  <a:schemeClr val="bg1"/>
                </a:solidFill>
              </a:rPr>
            </a:br>
            <a:endParaRPr lang="en-CA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4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25C9-4074-A34E-8728-59A3E38E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09" y="172278"/>
            <a:ext cx="11029616" cy="1188720"/>
          </a:xfrm>
        </p:spPr>
        <p:txBody>
          <a:bodyPr>
            <a:normAutofit/>
          </a:bodyPr>
          <a:lstStyle/>
          <a:p>
            <a:r>
              <a:rPr lang="en-CA" sz="3600" dirty="0"/>
              <a:t>I love my daily starbucks shot,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45F2-ED10-A977-6B95-91799197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Is my Starbucks drink healthy ?</a:t>
            </a:r>
          </a:p>
          <a:p>
            <a:endParaRPr lang="en-CA" sz="2400" dirty="0"/>
          </a:p>
          <a:p>
            <a:r>
              <a:rPr lang="en-CA" sz="2400" dirty="0"/>
              <a:t>Is it OK to have it everyday ?</a:t>
            </a:r>
          </a:p>
          <a:p>
            <a:endParaRPr lang="en-CA" sz="2400" dirty="0"/>
          </a:p>
          <a:p>
            <a:r>
              <a:rPr lang="en-CA" sz="2400" dirty="0"/>
              <a:t>Just how much Starbucks is too much ?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044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25C9-4074-A34E-8728-59A3E38E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66" y="145564"/>
            <a:ext cx="11029616" cy="1188720"/>
          </a:xfrm>
        </p:spPr>
        <p:txBody>
          <a:bodyPr>
            <a:normAutofit/>
          </a:bodyPr>
          <a:lstStyle/>
          <a:p>
            <a:r>
              <a:rPr lang="en-CA" sz="3600" dirty="0"/>
              <a:t>To answer such questions we did a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45F2-ED10-A977-6B95-91799197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57768"/>
            <a:ext cx="11029615" cy="3634486"/>
          </a:xfrm>
        </p:spPr>
        <p:txBody>
          <a:bodyPr>
            <a:normAutofit/>
          </a:bodyPr>
          <a:lstStyle/>
          <a:p>
            <a:r>
              <a:rPr lang="en-CA" sz="2400" dirty="0"/>
              <a:t>Looked at the nutritional information provided by Starbucks</a:t>
            </a:r>
          </a:p>
          <a:p>
            <a:endParaRPr lang="en-CA" sz="2400" dirty="0"/>
          </a:p>
          <a:p>
            <a:r>
              <a:rPr lang="en-CA" sz="2400" dirty="0"/>
              <a:t>Across </a:t>
            </a:r>
            <a:r>
              <a:rPr lang="en-CA" sz="2400" b="1" dirty="0"/>
              <a:t>220 </a:t>
            </a:r>
            <a:r>
              <a:rPr lang="en-CA" sz="2400" dirty="0"/>
              <a:t>different drinks – Espressos, Mochas, Lattes, </a:t>
            </a:r>
            <a:r>
              <a:rPr lang="en-CA" sz="2400" dirty="0" err="1"/>
              <a:t>Tazos</a:t>
            </a:r>
            <a:r>
              <a:rPr lang="en-CA" sz="2400" dirty="0"/>
              <a:t> and more</a:t>
            </a:r>
          </a:p>
          <a:p>
            <a:endParaRPr lang="en-CA" sz="2400" dirty="0"/>
          </a:p>
          <a:p>
            <a:r>
              <a:rPr lang="en-CA" sz="2400" dirty="0"/>
              <a:t>Based our analysis on USFDA guidelines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606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E415FC-32C0-CC24-C467-6825FB62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43" y="2514199"/>
            <a:ext cx="9078592" cy="3877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C425C9-4074-A34E-8728-59A3E38E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57" y="159026"/>
            <a:ext cx="11029616" cy="1188720"/>
          </a:xfrm>
        </p:spPr>
        <p:txBody>
          <a:bodyPr>
            <a:normAutofit/>
          </a:bodyPr>
          <a:lstStyle/>
          <a:p>
            <a:r>
              <a:rPr lang="en-CA" sz="3600" dirty="0"/>
              <a:t>How did we do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45F2-ED10-A977-6B95-91799197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57" y="278296"/>
            <a:ext cx="11029615" cy="3634486"/>
          </a:xfrm>
        </p:spPr>
        <p:txBody>
          <a:bodyPr>
            <a:normAutofit/>
          </a:bodyPr>
          <a:lstStyle/>
          <a:p>
            <a:r>
              <a:rPr lang="en-CA" sz="2400" dirty="0"/>
              <a:t>USFDA gives guidelines on Daily Values of nutrients</a:t>
            </a:r>
          </a:p>
          <a:p>
            <a:pPr lvl="1"/>
            <a:r>
              <a:rPr lang="en-CA" sz="2100" dirty="0"/>
              <a:t>E.g. How much ‘caffeine’ or ‘added’ sugar is OK on a daily basis</a:t>
            </a:r>
          </a:p>
          <a:p>
            <a:pPr lvl="1"/>
            <a:endParaRPr lang="en-CA" sz="2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B9BF2F-8F1D-2E04-A29A-A538680AD09C}"/>
              </a:ext>
            </a:extLst>
          </p:cNvPr>
          <p:cNvSpPr/>
          <p:nvPr/>
        </p:nvSpPr>
        <p:spPr>
          <a:xfrm>
            <a:off x="2226365" y="5675797"/>
            <a:ext cx="7315200" cy="3313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98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25C9-4074-A34E-8728-59A3E38E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66" y="875373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% DV (daily value): </a:t>
            </a:r>
            <a:br>
              <a:rPr lang="en-CA" sz="3600" dirty="0"/>
            </a:br>
            <a:br>
              <a:rPr lang="en-CA" sz="3600" dirty="0"/>
            </a:br>
            <a:r>
              <a:rPr lang="en-CA" sz="3600" dirty="0"/>
              <a:t>what % of a nutrient per serving is 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D1E23-8A86-216A-CEB5-1E7A89CF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32" y="2293355"/>
            <a:ext cx="7049484" cy="4391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96C659-B665-1610-6712-15406917E9DA}"/>
              </a:ext>
            </a:extLst>
          </p:cNvPr>
          <p:cNvSpPr/>
          <p:nvPr/>
        </p:nvSpPr>
        <p:spPr>
          <a:xfrm>
            <a:off x="7447722" y="4323521"/>
            <a:ext cx="1828800" cy="331305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50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FDA3DC-A237-A069-A505-A80F61F7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3" y="1941157"/>
            <a:ext cx="11596432" cy="2776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C425C9-4074-A34E-8728-59A3E38E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53" y="-141211"/>
            <a:ext cx="11029616" cy="1520754"/>
          </a:xfrm>
        </p:spPr>
        <p:txBody>
          <a:bodyPr>
            <a:normAutofit/>
          </a:bodyPr>
          <a:lstStyle/>
          <a:p>
            <a:r>
              <a:rPr lang="en-CA" sz="3600" dirty="0"/>
              <a:t>What does </a:t>
            </a:r>
            <a:r>
              <a:rPr lang="en-CA" sz="3600" dirty="0" err="1"/>
              <a:t>fda</a:t>
            </a:r>
            <a:r>
              <a:rPr lang="en-CA" sz="3600" dirty="0"/>
              <a:t> say about For caffeine: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C9A380-8CEC-9024-BD22-4149C6888792}"/>
              </a:ext>
            </a:extLst>
          </p:cNvPr>
          <p:cNvSpPr txBox="1">
            <a:spLocks/>
          </p:cNvSpPr>
          <p:nvPr/>
        </p:nvSpPr>
        <p:spPr>
          <a:xfrm>
            <a:off x="626061" y="4718080"/>
            <a:ext cx="11029616" cy="1520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3600" dirty="0"/>
              <a:t>So </a:t>
            </a:r>
            <a:r>
              <a:rPr lang="en-CA" sz="3600" dirty="0">
                <a:solidFill>
                  <a:srgbClr val="00B050"/>
                </a:solidFill>
              </a:rPr>
              <a:t>80 – 100 MG </a:t>
            </a:r>
            <a:r>
              <a:rPr lang="en-CA" sz="3600" dirty="0"/>
              <a:t>OF CAFFEINE PER SERVING IS JUST FINE..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0D48FF-775F-91C1-5B30-B85794F429D3}"/>
              </a:ext>
            </a:extLst>
          </p:cNvPr>
          <p:cNvSpPr/>
          <p:nvPr/>
        </p:nvSpPr>
        <p:spPr>
          <a:xfrm>
            <a:off x="5910470" y="3429000"/>
            <a:ext cx="4823791" cy="331305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32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25C9-4074-A34E-8728-59A3E38E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66" y="145564"/>
            <a:ext cx="11029616" cy="1188720"/>
          </a:xfrm>
        </p:spPr>
        <p:txBody>
          <a:bodyPr>
            <a:normAutofit/>
          </a:bodyPr>
          <a:lstStyle/>
          <a:p>
            <a:r>
              <a:rPr lang="en-CA" sz="3600" dirty="0"/>
              <a:t>We looked at five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45F2-ED10-A977-6B95-91799197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05976"/>
            <a:ext cx="11029615" cy="3634486"/>
          </a:xfrm>
        </p:spPr>
        <p:txBody>
          <a:bodyPr>
            <a:normAutofit/>
          </a:bodyPr>
          <a:lstStyle/>
          <a:p>
            <a:r>
              <a:rPr lang="en-CA" sz="2400" dirty="0"/>
              <a:t>Total Calories</a:t>
            </a:r>
          </a:p>
          <a:p>
            <a:r>
              <a:rPr lang="en-CA" sz="2400" dirty="0"/>
              <a:t>Total Fat</a:t>
            </a:r>
          </a:p>
          <a:p>
            <a:r>
              <a:rPr lang="en-CA" sz="2400" dirty="0"/>
              <a:t>Caffeine</a:t>
            </a:r>
          </a:p>
          <a:p>
            <a:r>
              <a:rPr lang="en-CA" sz="2400" dirty="0"/>
              <a:t>Added Sugars (sugar added over and above natural sugar in ingredients)</a:t>
            </a:r>
          </a:p>
          <a:p>
            <a:r>
              <a:rPr lang="en-CA" sz="2400" dirty="0"/>
              <a:t>Cholesterol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2D5942-9AA9-9E9A-4961-B14AD495E761}"/>
              </a:ext>
            </a:extLst>
          </p:cNvPr>
          <p:cNvSpPr txBox="1">
            <a:spLocks/>
          </p:cNvSpPr>
          <p:nvPr/>
        </p:nvSpPr>
        <p:spPr>
          <a:xfrm>
            <a:off x="581192" y="4546102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3600" dirty="0"/>
              <a:t>And created a star rating for each drink</a:t>
            </a:r>
          </a:p>
        </p:txBody>
      </p:sp>
    </p:spTree>
    <p:extLst>
      <p:ext uri="{BB962C8B-B14F-4D97-AF65-F5344CB8AC3E}">
        <p14:creationId xmlns:p14="http://schemas.microsoft.com/office/powerpoint/2010/main" val="282242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25C9-4074-A34E-8728-59A3E38E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66" y="145564"/>
            <a:ext cx="11029616" cy="1188720"/>
          </a:xfrm>
        </p:spPr>
        <p:txBody>
          <a:bodyPr>
            <a:normAutofit/>
          </a:bodyPr>
          <a:lstStyle/>
          <a:p>
            <a:r>
              <a:rPr lang="en-CA" sz="3600" dirty="0"/>
              <a:t>So a drinks gets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D83A0C-C5AB-1A08-E6C4-E9A77462D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24052"/>
              </p:ext>
            </p:extLst>
          </p:nvPr>
        </p:nvGraphicFramePr>
        <p:xfrm>
          <a:off x="967409" y="1594308"/>
          <a:ext cx="9859615" cy="493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923">
                  <a:extLst>
                    <a:ext uri="{9D8B030D-6E8A-4147-A177-3AD203B41FA5}">
                      <a16:colId xmlns:a16="http://schemas.microsoft.com/office/drawing/2014/main" val="2317365853"/>
                    </a:ext>
                  </a:extLst>
                </a:gridCol>
                <a:gridCol w="1971923">
                  <a:extLst>
                    <a:ext uri="{9D8B030D-6E8A-4147-A177-3AD203B41FA5}">
                      <a16:colId xmlns:a16="http://schemas.microsoft.com/office/drawing/2014/main" val="3963911482"/>
                    </a:ext>
                  </a:extLst>
                </a:gridCol>
                <a:gridCol w="1971923">
                  <a:extLst>
                    <a:ext uri="{9D8B030D-6E8A-4147-A177-3AD203B41FA5}">
                      <a16:colId xmlns:a16="http://schemas.microsoft.com/office/drawing/2014/main" val="1288742381"/>
                    </a:ext>
                  </a:extLst>
                </a:gridCol>
                <a:gridCol w="1971923">
                  <a:extLst>
                    <a:ext uri="{9D8B030D-6E8A-4147-A177-3AD203B41FA5}">
                      <a16:colId xmlns:a16="http://schemas.microsoft.com/office/drawing/2014/main" val="51246017"/>
                    </a:ext>
                  </a:extLst>
                </a:gridCol>
                <a:gridCol w="1971923">
                  <a:extLst>
                    <a:ext uri="{9D8B030D-6E8A-4147-A177-3AD203B41FA5}">
                      <a16:colId xmlns:a16="http://schemas.microsoft.com/office/drawing/2014/main" val="3613879235"/>
                    </a:ext>
                  </a:extLst>
                </a:gridCol>
              </a:tblGrid>
              <a:tr h="908634"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r>
                        <a:rPr lang="en-CA" sz="2400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  <a:p>
                      <a:r>
                        <a:rPr lang="en-CA" sz="2400" dirty="0"/>
                        <a:t>5-STARS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  <a:p>
                      <a:r>
                        <a:rPr lang="en-CA" sz="2400" dirty="0"/>
                        <a:t>4-STARS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  <a:p>
                      <a:r>
                        <a:rPr lang="en-CA" sz="2400" dirty="0"/>
                        <a:t>4-STARS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400" dirty="0"/>
                    </a:p>
                    <a:p>
                      <a:r>
                        <a:rPr lang="en-CA" sz="2400" dirty="0"/>
                        <a:t>0-STAR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79071"/>
                  </a:ext>
                </a:extLst>
              </a:tr>
              <a:tr h="908634"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r>
                        <a:rPr lang="en-CA" dirty="0"/>
                        <a:t>Total Calories</a:t>
                      </a:r>
                    </a:p>
                    <a:p>
                      <a:r>
                        <a:rPr lang="en-CA" dirty="0"/>
                        <a:t>Total Fat</a:t>
                      </a:r>
                    </a:p>
                    <a:p>
                      <a:r>
                        <a:rPr lang="en-CA" dirty="0"/>
                        <a:t>Added Sugars</a:t>
                      </a:r>
                    </a:p>
                    <a:p>
                      <a:r>
                        <a:rPr lang="en-CA" dirty="0"/>
                        <a:t>Cholesterol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r>
                        <a:rPr lang="en-CA" dirty="0"/>
                        <a:t>All 4 elements</a:t>
                      </a:r>
                    </a:p>
                    <a:p>
                      <a:endParaRPr lang="en-CA" dirty="0"/>
                    </a:p>
                    <a:p>
                      <a:r>
                        <a:rPr lang="en-CA" b="1" dirty="0"/>
                        <a:t>Below 10% Daily Value</a:t>
                      </a:r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r>
                        <a:rPr lang="en-CA" b="1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r>
                        <a:rPr lang="en-CA" dirty="0"/>
                        <a:t>Any </a:t>
                      </a:r>
                      <a:r>
                        <a:rPr lang="en-CA" b="1" dirty="0"/>
                        <a:t>one </a:t>
                      </a:r>
                      <a:r>
                        <a:rPr lang="en-CA" dirty="0"/>
                        <a:t>element above 10%, but </a:t>
                      </a:r>
                      <a:r>
                        <a:rPr lang="en-CA" b="1" dirty="0"/>
                        <a:t>Below 20% DV</a:t>
                      </a:r>
                    </a:p>
                    <a:p>
                      <a:r>
                        <a:rPr lang="en-CA" b="0" dirty="0"/>
                        <a:t>Other 3 are </a:t>
                      </a:r>
                      <a:r>
                        <a:rPr lang="en-CA" b="1" dirty="0"/>
                        <a:t>Below 10% DV</a:t>
                      </a:r>
                      <a:endParaRPr lang="en-CA" b="0" dirty="0"/>
                    </a:p>
                    <a:p>
                      <a:endParaRPr lang="en-CA" dirty="0"/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r>
                        <a:rPr lang="en-CA" dirty="0"/>
                        <a:t>All 4 elements</a:t>
                      </a:r>
                    </a:p>
                    <a:p>
                      <a:endParaRPr lang="en-CA" dirty="0"/>
                    </a:p>
                    <a:p>
                      <a:r>
                        <a:rPr lang="en-CA" b="1" dirty="0"/>
                        <a:t>Below 10% Daily Value</a:t>
                      </a:r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r>
                        <a:rPr lang="en-CA" b="1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r>
                        <a:rPr lang="en-CA" dirty="0"/>
                        <a:t>Any element </a:t>
                      </a:r>
                    </a:p>
                    <a:p>
                      <a:endParaRPr lang="en-CA" dirty="0"/>
                    </a:p>
                    <a:p>
                      <a:r>
                        <a:rPr lang="en-CA" b="1" dirty="0"/>
                        <a:t>Above 20% Daily Value</a:t>
                      </a:r>
                    </a:p>
                    <a:p>
                      <a:endParaRPr lang="en-CA" b="1" dirty="0"/>
                    </a:p>
                    <a:p>
                      <a:endParaRPr lang="en-CA" b="1" dirty="0"/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532465"/>
                  </a:ext>
                </a:extLst>
              </a:tr>
              <a:tr h="908634"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r>
                        <a:rPr lang="en-CA" dirty="0"/>
                        <a:t>Caffeine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r>
                        <a:rPr lang="en-CA" b="1" dirty="0"/>
                        <a:t>Below 100mg </a:t>
                      </a:r>
                      <a:r>
                        <a:rPr lang="en-CA" dirty="0"/>
                        <a:t>(25% of DV)</a:t>
                      </a:r>
                    </a:p>
                    <a:p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/>
                        <a:t>Below 100mg </a:t>
                      </a:r>
                      <a:r>
                        <a:rPr lang="en-CA" dirty="0"/>
                        <a:t>(25% of DV)</a:t>
                      </a:r>
                    </a:p>
                    <a:p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/>
                        <a:t>Below 200mg </a:t>
                      </a:r>
                      <a:r>
                        <a:rPr lang="en-CA" dirty="0"/>
                        <a:t>(50% of DV)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/>
                        <a:t>Above 200mg </a:t>
                      </a:r>
                      <a:r>
                        <a:rPr lang="en-CA" dirty="0"/>
                        <a:t>(50% of DV)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2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67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1CD8-356A-770C-60F2-2A6C5A6A8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74" y="1020431"/>
            <a:ext cx="11290851" cy="2186595"/>
          </a:xfrm>
          <a:solidFill>
            <a:srgbClr val="465359"/>
          </a:solidFill>
        </p:spPr>
        <p:txBody>
          <a:bodyPr>
            <a:normAutofit/>
          </a:bodyPr>
          <a:lstStyle/>
          <a:p>
            <a:r>
              <a:rPr lang="en-CA" sz="5400" dirty="0">
                <a:solidFill>
                  <a:schemeClr val="bg1"/>
                </a:solidFill>
              </a:rPr>
              <a:t>AND THE RESULTS ARE …..</a:t>
            </a:r>
          </a:p>
        </p:txBody>
      </p:sp>
    </p:spTree>
    <p:extLst>
      <p:ext uri="{BB962C8B-B14F-4D97-AF65-F5344CB8AC3E}">
        <p14:creationId xmlns:p14="http://schemas.microsoft.com/office/powerpoint/2010/main" val="1351365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purl.org/dc/dcmitype/"/>
    <ds:schemaRef ds:uri="71af3243-3dd4-4a8d-8c0d-dd76da1f02a5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{BF72F286-4DA7-4F2F-8F76-6602BFABB73F}tf11964407_win32</Template>
  <TotalTime>1606</TotalTime>
  <Words>556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Franklin Gothic Book</vt:lpstr>
      <vt:lpstr>Franklin Gothic Demi</vt:lpstr>
      <vt:lpstr>Gill Sans MT</vt:lpstr>
      <vt:lpstr>Wingdings 2</vt:lpstr>
      <vt:lpstr>DividendVTI</vt:lpstr>
      <vt:lpstr>STARBUCKS: A Health check</vt:lpstr>
      <vt:lpstr>I love my daily starbucks shot, but…</vt:lpstr>
      <vt:lpstr>To answer such questions we did a deep dive</vt:lpstr>
      <vt:lpstr>How did we do it ?</vt:lpstr>
      <vt:lpstr>% DV (daily value):   what % of a nutrient per serving is ok</vt:lpstr>
      <vt:lpstr>What does fda say about For caffeine:</vt:lpstr>
      <vt:lpstr>We looked at five elements</vt:lpstr>
      <vt:lpstr>So a drinks gets</vt:lpstr>
      <vt:lpstr>AND THE RESULTS ARE …..</vt:lpstr>
      <vt:lpstr>PowerPoint Presentation</vt:lpstr>
      <vt:lpstr>IS MY FAVOURITE DRINK SAFE ?? !!</vt:lpstr>
      <vt:lpstr>PowerPoint Presentation</vt:lpstr>
      <vt:lpstr>PowerPoint Presentation</vt:lpstr>
      <vt:lpstr>wondering what are blended coffees / hot drinks ?</vt:lpstr>
      <vt:lpstr>SO WHICH NUTRIENT(S) ARE ABOVE SAFE LIMITS?</vt:lpstr>
      <vt:lpstr>ENTER GREEN-AMBER-RED RATING FOR NUTRIENTS</vt:lpstr>
      <vt:lpstr>PowerPoint Presentation</vt:lpstr>
      <vt:lpstr>To KNOW MORE ABOUT YOUR FAVOURITE DRINK  logon  ismycoffeesafe.com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Amit Kukreja</dc:creator>
  <cp:lastModifiedBy>Amit Kukreja</cp:lastModifiedBy>
  <cp:revision>3</cp:revision>
  <dcterms:created xsi:type="dcterms:W3CDTF">2022-06-27T15:08:14Z</dcterms:created>
  <dcterms:modified xsi:type="dcterms:W3CDTF">2022-06-28T17:54:45Z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