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Franklin Gothic Book"/>
        <a:ea typeface="Franklin Gothic Book"/>
        <a:cs typeface="Franklin Gothic Book"/>
        <a:sym typeface="Franklin Gothic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Franklin Gothic Book"/>
          <a:ea typeface="Franklin Gothic Book"/>
          <a:cs typeface="Franklin Gothic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/>
        </p:nvSpPr>
        <p:spPr>
          <a:xfrm>
            <a:off x="446533" y="3085763"/>
            <a:ext cx="11298934" cy="3338150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6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ctangle 7"/>
          <p:cNvSpPr/>
          <p:nvPr/>
        </p:nvSpPr>
        <p:spPr>
          <a:xfrm>
            <a:off x="447816" y="5141974"/>
            <a:ext cx="11290862" cy="1258828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581193" y="2393950"/>
            <a:ext cx="11029616" cy="214746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1pPr>
            <a:lvl2pPr marL="0" indent="4572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2pPr>
            <a:lvl3pPr marL="0" indent="9144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3pPr>
            <a:lvl4pPr marL="0" indent="13716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4pPr>
            <a:lvl5pPr marL="0" indent="182880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581193" y="729657"/>
            <a:ext cx="11029616" cy="49285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half" idx="1"/>
          </p:nvPr>
        </p:nvSpPr>
        <p:spPr>
          <a:xfrm>
            <a:off x="581193" y="1391479"/>
            <a:ext cx="5194768" cy="44695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6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581190" y="2250891"/>
            <a:ext cx="5194770" cy="55778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/>
            </a:lvl1pPr>
            <a:lvl2pPr marL="0" indent="457200">
              <a:buClrTx/>
              <a:buSzTx/>
              <a:buNone/>
              <a:defRPr sz="2000"/>
            </a:lvl2pPr>
            <a:lvl3pPr marL="0" indent="914400">
              <a:buClrTx/>
              <a:buSzTx/>
              <a:buNone/>
              <a:defRPr sz="2000"/>
            </a:lvl3pPr>
            <a:lvl4pPr marL="0" indent="1371600">
              <a:buClrTx/>
              <a:buSzTx/>
              <a:buNone/>
              <a:defRPr sz="2000"/>
            </a:lvl4pPr>
            <a:lvl5pPr marL="0" indent="1828800"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ext Placeholder 4"/>
          <p:cNvSpPr/>
          <p:nvPr>
            <p:ph type="body" sz="quarter" idx="21"/>
          </p:nvPr>
        </p:nvSpPr>
        <p:spPr>
          <a:xfrm>
            <a:off x="6416038" y="2250892"/>
            <a:ext cx="5194772" cy="55337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2000"/>
            </a:pP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575894" y="729657"/>
            <a:ext cx="11029616" cy="59224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Rectangle 8"/>
          <p:cNvSpPr/>
          <p:nvPr/>
        </p:nvSpPr>
        <p:spPr>
          <a:xfrm>
            <a:off x="447817" y="601199"/>
            <a:ext cx="3682723" cy="581547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Title Text"/>
          <p:cNvSpPr txBox="1"/>
          <p:nvPr>
            <p:ph type="title"/>
          </p:nvPr>
        </p:nvSpPr>
        <p:spPr>
          <a:xfrm>
            <a:off x="767857" y="933450"/>
            <a:ext cx="3031852" cy="172242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" name="Body Level One…"/>
          <p:cNvSpPr txBox="1"/>
          <p:nvPr>
            <p:ph type="body" sz="half" idx="1"/>
          </p:nvPr>
        </p:nvSpPr>
        <p:spPr>
          <a:xfrm>
            <a:off x="4900927" y="1179828"/>
            <a:ext cx="6650992" cy="4658218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5B74"/>
                </a:solidFill>
              </a:defRPr>
            </a:lvl1pPr>
            <a:lvl2pPr marL="663999" indent="-339999">
              <a:defRPr sz="2000">
                <a:solidFill>
                  <a:srgbClr val="335B74"/>
                </a:solidFill>
              </a:defRPr>
            </a:lvl2pPr>
            <a:lvl3pPr marL="967500" indent="-337500">
              <a:defRPr sz="2000">
                <a:solidFill>
                  <a:srgbClr val="335B74"/>
                </a:solidFill>
              </a:defRPr>
            </a:lvl3pPr>
            <a:lvl4pPr marL="1342285" indent="-334285">
              <a:defRPr sz="2000">
                <a:solidFill>
                  <a:srgbClr val="335B74"/>
                </a:solidFill>
              </a:defRPr>
            </a:lvl4pPr>
            <a:lvl5pPr marL="1702285" indent="-334285">
              <a:defRPr sz="2000">
                <a:solidFill>
                  <a:srgbClr val="335B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Text Placeholder 3"/>
          <p:cNvSpPr/>
          <p:nvPr>
            <p:ph type="body" sz="quarter" idx="21"/>
          </p:nvPr>
        </p:nvSpPr>
        <p:spPr>
          <a:xfrm>
            <a:off x="767857" y="2836653"/>
            <a:ext cx="3031852" cy="3001393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None/>
              <a:defRPr sz="1600">
                <a:solidFill>
                  <a:srgbClr val="FFFFFF"/>
                </a:solidFill>
              </a:defRPr>
            </a:pP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xfrm>
            <a:off x="11379568" y="6525508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Rectangle 10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12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itle Text"/>
          <p:cNvSpPr txBox="1"/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4" name="Picture Placeholder 2"/>
          <p:cNvSpPr/>
          <p:nvPr>
            <p:ph type="pic" idx="21"/>
          </p:nvPr>
        </p:nvSpPr>
        <p:spPr>
          <a:xfrm>
            <a:off x="447816" y="641350"/>
            <a:ext cx="11290860" cy="3651249"/>
          </a:xfrm>
          <a:prstGeom prst="rect">
            <a:avLst/>
          </a:prstGeom>
        </p:spPr>
        <p:txBody>
          <a:bodyPr lIns="91439" rIns="91439" anchor="t">
            <a:noAutofit/>
          </a:bodyPr>
          <a:lstStyle/>
          <a:p>
            <a:pPr/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581191" y="5260126"/>
            <a:ext cx="11029618" cy="998149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/>
          <p:nvPr>
            <p:ph type="sldNum" sz="quarter" idx="2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Rectangle 9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Rectangle 10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2" y="6437910"/>
            <a:ext cx="1125806" cy="36512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581191" y="702155"/>
            <a:ext cx="11029617" cy="53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40404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9pPr>
    </p:titleStyle>
    <p:bodyStyle>
      <a:lvl1pPr marL="305999" marR="0" indent="-305999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695571" marR="0" indent="-371571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983076" marR="0" indent="-35307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369636" marR="0" indent="-36163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1729636" marR="0" indent="-36163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1995249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22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2595249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28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mitg7606/Fitness-Buddy/tree/main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oogle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ctrTitle"/>
          </p:nvPr>
        </p:nvSpPr>
        <p:spPr>
          <a:xfrm>
            <a:off x="1359108" y="1821634"/>
            <a:ext cx="9144001" cy="97777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FITNESS BUDDY</a:t>
            </a:r>
          </a:p>
        </p:txBody>
      </p:sp>
      <p:sp>
        <p:nvSpPr>
          <p:cNvPr id="126" name="TextBox 2"/>
          <p:cNvSpPr txBox="1"/>
          <p:nvPr/>
        </p:nvSpPr>
        <p:spPr>
          <a:xfrm>
            <a:off x="-284062" y="1034320"/>
            <a:ext cx="12635208" cy="548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32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IBM Hackathon Project</a:t>
            </a:r>
          </a:p>
        </p:txBody>
      </p:sp>
      <p:sp>
        <p:nvSpPr>
          <p:cNvPr id="127" name="TextBox 3"/>
          <p:cNvSpPr txBox="1"/>
          <p:nvPr/>
        </p:nvSpPr>
        <p:spPr>
          <a:xfrm>
            <a:off x="3163249" y="4586365"/>
            <a:ext cx="7888742" cy="125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Presented By:</a:t>
            </a:r>
          </a:p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Name: Amit Gupta</a:t>
            </a:r>
          </a:p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College Name: Netaji Subhas University of Technology</a:t>
            </a:r>
          </a:p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Department: Information Technology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4"/>
          <p:cNvSpPr txBox="1"/>
          <p:nvPr>
            <p:ph type="title"/>
          </p:nvPr>
        </p:nvSpPr>
        <p:spPr>
          <a:xfrm>
            <a:off x="581192" y="702155"/>
            <a:ext cx="11029616" cy="767703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59" name="Content Placeholder 1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/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t>Solves issue of time constraints, inconsistent motivation, and lack of expert access.</a:t>
            </a:r>
          </a:p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t>The AI Agent can generate customised home workout plans, motivation and basic nutritions tips.</a:t>
            </a:r>
          </a:p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t>Encourage habit-building and consistency through daily engagement and inspirations.</a:t>
            </a:r>
          </a:p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t>Focus on creating a friendly, flexible and on-demand experiences.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it-hub link"/>
          <p:cNvSpPr txBox="1"/>
          <p:nvPr>
            <p:ph type="title"/>
          </p:nvPr>
        </p:nvSpPr>
        <p:spPr>
          <a:xfrm>
            <a:off x="581192" y="661963"/>
            <a:ext cx="11029616" cy="857241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Git-hub link</a:t>
            </a:r>
          </a:p>
        </p:txBody>
      </p:sp>
      <p:sp>
        <p:nvSpPr>
          <p:cNvPr id="162" name="Github link: https://github.com/Amitg7606/Fitness-Buddy/tree/main">
            <a:hlinkClick r:id="rId2" invalidUrl="" action="" tgtFrame="" tooltip="" history="1" highlightClick="0" endSnd="0"/>
          </p:cNvPr>
          <p:cNvSpPr txBox="1"/>
          <p:nvPr>
            <p:ph type="body" idx="1"/>
          </p:nvPr>
        </p:nvSpPr>
        <p:spPr>
          <a:xfrm>
            <a:off x="452448" y="1628970"/>
            <a:ext cx="11029616" cy="4346381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Github link: </a:t>
            </a: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2" invalidUrl="" action="" tgtFrame="" tooltip="" history="1" highlightClick="0" endSnd="0"/>
              </a:rPr>
              <a:t>https://github.com/Amitg7606/Fitness-Buddy/tree/main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ontent Placeholder 2"/>
          <p:cNvSpPr txBox="1"/>
          <p:nvPr>
            <p:ph type="body" idx="1"/>
          </p:nvPr>
        </p:nvSpPr>
        <p:spPr>
          <a:xfrm>
            <a:off x="535670" y="1302025"/>
            <a:ext cx="11029616" cy="4673325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2"/>
              <a:buNone/>
              <a:defRPr sz="2000"/>
            </a:pPr>
          </a:p>
          <a:p>
            <a:pPr marL="305434" indent="-305434">
              <a:defRPr sz="2400"/>
            </a:pPr>
            <a:r>
              <a:t>Voice Activated Fitness Assistant </a:t>
            </a:r>
          </a:p>
          <a:p>
            <a:pPr marL="305434" indent="-305434">
              <a:defRPr sz="2400"/>
            </a:pPr>
            <a:r>
              <a:t>Multilingual Assistant Support </a:t>
            </a:r>
          </a:p>
          <a:p>
            <a:pPr marL="305434" indent="-305434">
              <a:defRPr sz="2400"/>
            </a:pPr>
            <a:r>
              <a:t>Predicting Disengagement and proactively offering re-engagement tips </a:t>
            </a:r>
          </a:p>
          <a:p>
            <a:pPr marL="305434" indent="-305434">
              <a:defRPr sz="2400"/>
            </a:pPr>
            <a:r>
              <a:t>Personal Nutrition Plans with Dietary Restrictions Support</a:t>
            </a:r>
          </a:p>
          <a:p>
            <a:pPr marL="305434" indent="-305434">
              <a:defRPr sz="2400"/>
            </a:pPr>
            <a:r>
              <a:t>Create Virtual training Session </a:t>
            </a:r>
          </a:p>
          <a:p>
            <a:pPr marL="305434" indent="-305434">
              <a:defRPr sz="2400"/>
            </a:pPr>
            <a:r>
              <a:t>Track fitness goals and Progress </a:t>
            </a:r>
          </a:p>
          <a:p>
            <a:pPr marL="305434" indent="-305434">
              <a:defRPr sz="2000"/>
            </a:pPr>
          </a:p>
        </p:txBody>
      </p:sp>
      <p:sp>
        <p:nvSpPr>
          <p:cNvPr id="165" name="Title 4"/>
          <p:cNvSpPr txBox="1"/>
          <p:nvPr/>
        </p:nvSpPr>
        <p:spPr>
          <a:xfrm>
            <a:off x="581390" y="844659"/>
            <a:ext cx="10938176" cy="760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457200">
              <a:lnSpc>
                <a:spcPct val="80000"/>
              </a:lnSpc>
              <a:defRPr b="1" cap="all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Future scope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4"/>
          <p:cNvSpPr txBox="1"/>
          <p:nvPr>
            <p:ph type="title"/>
          </p:nvPr>
        </p:nvSpPr>
        <p:spPr>
          <a:xfrm>
            <a:off x="581192" y="702155"/>
            <a:ext cx="11029616" cy="783443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68" name="Content Placeholder 1"/>
          <p:cNvSpPr txBox="1"/>
          <p:nvPr>
            <p:ph type="body" idx="1"/>
          </p:nvPr>
        </p:nvSpPr>
        <p:spPr>
          <a:xfrm>
            <a:off x="478197" y="1385968"/>
            <a:ext cx="11029616" cy="4673325"/>
          </a:xfrm>
          <a:prstGeom prst="rect">
            <a:avLst/>
          </a:prstGeom>
        </p:spPr>
        <p:txBody>
          <a:bodyPr/>
          <a:lstStyle/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t>IBM Cloud </a:t>
            </a:r>
          </a:p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t>IBM Watsonx.ai Studio</a:t>
            </a:r>
          </a:p>
          <a:p>
            <a:pPr marL="305434" indent="-305434">
              <a:defRPr sz="2400">
                <a:solidFill>
                  <a:srgbClr val="0F0F0F"/>
                </a:solidFill>
              </a:defRPr>
            </a:pPr>
            <a:r>
              <a:rPr u="sng">
                <a:solidFill>
                  <a:srgbClr val="6EAC1C"/>
                </a:solidFill>
                <a:uFill>
                  <a:solidFill>
                    <a:srgbClr val="6EAC1C"/>
                  </a:solidFill>
                </a:uFill>
                <a:hlinkClick r:id="rId2" invalidUrl="" action="" tgtFrame="" tooltip="" history="1" highlightClick="0" endSnd="0"/>
              </a:rPr>
              <a:t>google.com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/>
          <p:nvPr>
            <p:ph type="title"/>
          </p:nvPr>
        </p:nvSpPr>
        <p:spPr>
          <a:xfrm>
            <a:off x="581192" y="645263"/>
            <a:ext cx="11029616" cy="866190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IBM Certifications</a:t>
            </a:r>
          </a:p>
        </p:txBody>
      </p:sp>
      <p:sp>
        <p:nvSpPr>
          <p:cNvPr id="171" name="Content Placeholder 2"/>
          <p:cNvSpPr txBox="1"/>
          <p:nvPr>
            <p:ph type="body" idx="1"/>
          </p:nvPr>
        </p:nvSpPr>
        <p:spPr>
          <a:xfrm>
            <a:off x="285082" y="1385967"/>
            <a:ext cx="11029616" cy="467332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</a:lstStyle>
          <a:p>
            <a:pPr/>
            <a:r>
              <a:t> </a:t>
            </a:r>
          </a:p>
        </p:txBody>
      </p:sp>
      <p:pic>
        <p:nvPicPr>
          <p:cNvPr id="172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1012" r="0" b="1012"/>
          <a:stretch>
            <a:fillRect/>
          </a:stretch>
        </p:blipFill>
        <p:spPr>
          <a:xfrm>
            <a:off x="3250535" y="1604519"/>
            <a:ext cx="6907739" cy="52296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xfrm>
            <a:off x="581192" y="702155"/>
            <a:ext cx="11029616" cy="801522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IBM Certifications</a:t>
            </a:r>
          </a:p>
        </p:txBody>
      </p:sp>
      <p:sp>
        <p:nvSpPr>
          <p:cNvPr id="175" name="Content Placeholder 2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</a:lvl1pPr>
          </a:lstStyle>
          <a:p>
            <a:pPr/>
            <a:r>
              <a:t> </a:t>
            </a:r>
          </a:p>
        </p:txBody>
      </p:sp>
      <p:grpSp>
        <p:nvGrpSpPr>
          <p:cNvPr id="178" name="Image Gallery"/>
          <p:cNvGrpSpPr/>
          <p:nvPr/>
        </p:nvGrpSpPr>
        <p:grpSpPr>
          <a:xfrm>
            <a:off x="1649295" y="1811939"/>
            <a:ext cx="9821334" cy="5156201"/>
            <a:chOff x="0" y="0"/>
            <a:chExt cx="9821333" cy="5156200"/>
          </a:xfrm>
        </p:grpSpPr>
        <p:pic>
          <p:nvPicPr>
            <p:cNvPr id="176" name="LAB_RAG.pdf" descr="LAB_RAG.pdf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6467" r="0" b="16467"/>
            <a:stretch>
              <a:fillRect/>
            </a:stretch>
          </p:blipFill>
          <p:spPr>
            <a:xfrm>
              <a:off x="0" y="0"/>
              <a:ext cx="9821334" cy="4654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7" name="Rectangle"/>
            <p:cNvSpPr/>
            <p:nvPr/>
          </p:nvSpPr>
          <p:spPr>
            <a:xfrm>
              <a:off x="0" y="4730800"/>
              <a:ext cx="9821334" cy="42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4"/>
          <p:cNvSpPr txBox="1"/>
          <p:nvPr>
            <p:ph type="title"/>
          </p:nvPr>
        </p:nvSpPr>
        <p:spPr>
          <a:xfrm>
            <a:off x="1463041" y="2766217"/>
            <a:ext cx="9298745" cy="1325564"/>
          </a:xfrm>
          <a:prstGeom prst="rect">
            <a:avLst/>
          </a:prstGeom>
        </p:spPr>
        <p:txBody>
          <a:bodyPr/>
          <a:lstStyle>
            <a:lvl1pPr algn="ctr">
              <a:defRPr sz="39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title"/>
          </p:nvPr>
        </p:nvSpPr>
        <p:spPr>
          <a:xfrm>
            <a:off x="826827" y="558468"/>
            <a:ext cx="10538347" cy="1158179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746097" y="1921957"/>
            <a:ext cx="11019022" cy="4471711"/>
          </a:xfrm>
          <a:prstGeom prst="rect">
            <a:avLst/>
          </a:prstGeom>
        </p:spPr>
        <p:txBody>
          <a:bodyPr anchor="t"/>
          <a:lstStyle/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Problem Statement 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Technology Used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Wow Factor</a:t>
            </a:r>
            <a:r>
              <a:rPr b="0"/>
              <a:t> 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End Users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Result 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Conclusion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Git-Hub Link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Future Scope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References</a:t>
            </a:r>
          </a:p>
          <a:p>
            <a:pPr marL="305434" indent="-305434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IBM Certificate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4"/>
          <p:cNvSpPr txBox="1"/>
          <p:nvPr>
            <p:ph type="title"/>
          </p:nvPr>
        </p:nvSpPr>
        <p:spPr>
          <a:xfrm>
            <a:off x="581192" y="702155"/>
            <a:ext cx="11029616" cy="530298"/>
          </a:xfrm>
          <a:prstGeom prst="rect">
            <a:avLst/>
          </a:prstGeom>
        </p:spPr>
        <p:txBody>
          <a:bodyPr/>
          <a:lstStyle>
            <a:lvl1pPr defTabSz="365760">
              <a:defRPr sz="312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33" name="Content Placeholder 1"/>
          <p:cNvSpPr txBox="1"/>
          <p:nvPr>
            <p:ph type="body" idx="1"/>
          </p:nvPr>
        </p:nvSpPr>
        <p:spPr>
          <a:xfrm>
            <a:off x="581192" y="1382410"/>
            <a:ext cx="11029616" cy="4673326"/>
          </a:xfrm>
          <a:prstGeom prst="rect">
            <a:avLst/>
          </a:prstGeom>
        </p:spPr>
        <p:txBody>
          <a:bodyPr anchor="t"/>
          <a:lstStyle/>
          <a:p>
            <a:pPr marL="0" indent="0" algn="just" defTabSz="1270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rPr b="1"/>
              <a:t>The challenge</a:t>
            </a:r>
            <a:r>
              <a:t> - In today’s fast-paced world, many individuals struggle to maintain a healthy lifestyle due to lack of personalised guidance, time constraints, and inconsistent motivation. Traditional fitness solutions often require expensive subscriptions, in-person consultations, or rigid schedules that don’t adapt to personal preferences or daily routines.</a:t>
            </a:r>
          </a:p>
          <a:p>
            <a:pPr marL="0" indent="0" algn="just" defTabSz="1270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There is a growing need for an accessible, friendly, and intelligent virtual assistant that can provide on- demand fitness advice, healthy lifestyle suggestions, and basic nutrition guidance—all tailored to individual needs and available at any time.</a:t>
            </a:r>
          </a:p>
          <a:p>
            <a:pPr marL="0" indent="0" algn="just" defTabSz="1270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0" indent="0" algn="just" defTabSz="1270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Fitness Buddy aims to solve this problem by offering a conversational, AI-powered health and fitness coach that can:</a:t>
            </a:r>
          </a:p>
          <a:p>
            <a:pPr marL="0" indent="0" defTabSz="12700">
              <a:lnSpc>
                <a:spcPct val="100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Recommend home workouts and routines based on user input</a:t>
            </a:r>
          </a:p>
          <a:p>
            <a:pPr marL="200526" indent="-200526" defTabSz="127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Provide motivational tips and daily fitness inspiration.</a:t>
            </a:r>
          </a:p>
          <a:p>
            <a:pPr marL="200526" indent="-200526" defTabSz="127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Suggest simple, nutritious meal ideas.</a:t>
            </a:r>
          </a:p>
          <a:p>
            <a:pPr marL="200526" indent="-200526" defTabSz="127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9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Encourage habit-building and consistency.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4"/>
          <p:cNvSpPr txBox="1"/>
          <p:nvPr>
            <p:ph type="title"/>
          </p:nvPr>
        </p:nvSpPr>
        <p:spPr>
          <a:xfrm>
            <a:off x="581192" y="702155"/>
            <a:ext cx="11029616" cy="906351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Technology used</a:t>
            </a:r>
          </a:p>
        </p:txBody>
      </p:sp>
      <p:sp>
        <p:nvSpPr>
          <p:cNvPr id="136" name="Content Placeholder 1"/>
          <p:cNvSpPr txBox="1"/>
          <p:nvPr>
            <p:ph type="body" idx="1"/>
          </p:nvPr>
        </p:nvSpPr>
        <p:spPr>
          <a:xfrm>
            <a:off x="289257" y="1758463"/>
            <a:ext cx="11613486" cy="3636982"/>
          </a:xfrm>
          <a:prstGeom prst="rect">
            <a:avLst/>
          </a:prstGeom>
        </p:spPr>
        <p:txBody>
          <a:bodyPr/>
          <a:lstStyle/>
          <a:p>
            <a:pPr lvl="1" marL="629919" indent="-305434"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IBM Coud Lite Services</a:t>
            </a:r>
          </a:p>
          <a:p>
            <a:pPr lvl="1" marL="629919" indent="-305434"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IBM Granite Model (LLM)</a:t>
            </a:r>
          </a:p>
          <a:p>
            <a:pPr lvl="1" marL="629919" indent="-305434"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IBM Watsonx.ai Studio</a:t>
            </a:r>
          </a:p>
          <a:p>
            <a:pPr lvl="1" marL="629919" indent="-305434">
              <a:lnSpc>
                <a:spcPct val="100000"/>
              </a:lnSpc>
              <a:defRPr sz="2800">
                <a:latin typeface="+mn-lt"/>
                <a:ea typeface="+mn-ea"/>
                <a:cs typeface="+mn-cs"/>
                <a:sym typeface="Calibri"/>
              </a:defRPr>
            </a:pPr>
            <a:r>
              <a:t>Natural language processing (NLP)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4"/>
          <p:cNvSpPr txBox="1"/>
          <p:nvPr>
            <p:ph type="title"/>
          </p:nvPr>
        </p:nvSpPr>
        <p:spPr>
          <a:xfrm>
            <a:off x="581192" y="662572"/>
            <a:ext cx="11029616" cy="780519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Wow factor</a:t>
            </a:r>
          </a:p>
        </p:txBody>
      </p:sp>
      <p:sp>
        <p:nvSpPr>
          <p:cNvPr id="139" name="Content Placeholder 1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/>
          <a:p>
            <a:pPr lvl="1" marL="629919" indent="-305434">
              <a:lnSpc>
                <a:spcPct val="100000"/>
              </a:lnSpc>
              <a:defRPr sz="2400"/>
            </a:pPr>
            <a:r>
              <a:t>By using this AI Agent, user now keep generate friendly, flexible and on-demand workout plans.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It try to keep his users consistent toward their fitness journey.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Helps in suggesting his user simple yet nutritious meal ideas.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Provide motivational tips and daily achievable fitness goals to keep them motivated and consistent.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4"/>
          <p:cNvSpPr txBox="1"/>
          <p:nvPr>
            <p:ph type="title"/>
          </p:nvPr>
        </p:nvSpPr>
        <p:spPr>
          <a:xfrm>
            <a:off x="581192" y="702155"/>
            <a:ext cx="11029616" cy="772515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End users</a:t>
            </a:r>
          </a:p>
        </p:txBody>
      </p:sp>
      <p:sp>
        <p:nvSpPr>
          <p:cNvPr id="142" name="Content Placeholder 1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/>
          <a:p>
            <a:pPr lvl="1" marL="629919" indent="-305434">
              <a:lnSpc>
                <a:spcPct val="100000"/>
              </a:lnSpc>
              <a:defRPr sz="2400"/>
            </a:pPr>
            <a:r>
              <a:t>Busy Professional, students and Young adult.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Stay-at-home individuals. 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Fitness enthusiasts.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Beginners in fitness journey.</a:t>
            </a:r>
          </a:p>
          <a:p>
            <a:pPr lvl="1" marL="629919" indent="-305434">
              <a:lnSpc>
                <a:spcPct val="100000"/>
              </a:lnSpc>
              <a:defRPr sz="2400"/>
            </a:pPr>
            <a:r>
              <a:t>Remote workers, senior citizens or people with health goals.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itle 4"/>
          <p:cNvSpPr txBox="1"/>
          <p:nvPr>
            <p:ph type="title"/>
          </p:nvPr>
        </p:nvSpPr>
        <p:spPr>
          <a:xfrm>
            <a:off x="581192" y="702155"/>
            <a:ext cx="11029616" cy="736897"/>
          </a:xfrm>
          <a:prstGeom prst="rect">
            <a:avLst/>
          </a:prstGeom>
        </p:spPr>
        <p:txBody>
          <a:bodyPr/>
          <a:lstStyle>
            <a:lvl1pPr>
              <a:defRPr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145" name="Content Placeholder 1"/>
          <p:cNvSpPr txBox="1"/>
          <p:nvPr>
            <p:ph type="body" idx="1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 typeface="Wingdings 2"/>
              <a:buNone/>
              <a:defRPr sz="2400">
                <a:solidFill>
                  <a:srgbClr val="0F0F0F"/>
                </a:solidFill>
              </a:defRPr>
            </a:lvl1pPr>
          </a:lstStyle>
          <a:p>
            <a:pPr/>
            <a:r>
              <a:t> </a:t>
            </a:r>
          </a:p>
        </p:txBody>
      </p:sp>
      <p:grpSp>
        <p:nvGrpSpPr>
          <p:cNvPr id="148" name="Image Gallery"/>
          <p:cNvGrpSpPr/>
          <p:nvPr/>
        </p:nvGrpSpPr>
        <p:grpSpPr>
          <a:xfrm>
            <a:off x="3052112" y="943435"/>
            <a:ext cx="9821334" cy="5472729"/>
            <a:chOff x="0" y="0"/>
            <a:chExt cx="9821333" cy="5472727"/>
          </a:xfrm>
        </p:grpSpPr>
        <p:pic>
          <p:nvPicPr>
            <p:cNvPr id="146" name="Stepup.png" descr="Stepup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1088721" y="0"/>
              <a:ext cx="7643891" cy="49711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Rectangle"/>
            <p:cNvSpPr/>
            <p:nvPr/>
          </p:nvSpPr>
          <p:spPr>
            <a:xfrm>
              <a:off x="0" y="5047328"/>
              <a:ext cx="9821334" cy="425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sult"/>
          <p:cNvSpPr txBox="1"/>
          <p:nvPr>
            <p:ph type="title"/>
          </p:nvPr>
        </p:nvSpPr>
        <p:spPr>
          <a:xfrm>
            <a:off x="581192" y="613788"/>
            <a:ext cx="11029616" cy="595804"/>
          </a:xfrm>
          <a:prstGeom prst="rect">
            <a:avLst/>
          </a:prstGeom>
        </p:spPr>
        <p:txBody>
          <a:bodyPr/>
          <a:lstStyle>
            <a:lvl1pPr defTabSz="420623">
              <a:defRPr sz="358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pic>
        <p:nvPicPr>
          <p:cNvPr id="151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13563" r="0" b="13563"/>
          <a:stretch>
            <a:fillRect/>
          </a:stretch>
        </p:blipFill>
        <p:spPr>
          <a:xfrm>
            <a:off x="2009291" y="1271183"/>
            <a:ext cx="9821334" cy="4654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sult"/>
          <p:cNvSpPr txBox="1"/>
          <p:nvPr>
            <p:ph type="title"/>
          </p:nvPr>
        </p:nvSpPr>
        <p:spPr>
          <a:xfrm>
            <a:off x="581192" y="568959"/>
            <a:ext cx="11029616" cy="592247"/>
          </a:xfrm>
          <a:prstGeom prst="rect">
            <a:avLst/>
          </a:prstGeom>
        </p:spPr>
        <p:txBody>
          <a:bodyPr/>
          <a:lstStyle>
            <a:lvl1pPr defTabSz="420623">
              <a:defRPr sz="358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grpSp>
        <p:nvGrpSpPr>
          <p:cNvPr id="156" name="Image Gallery"/>
          <p:cNvGrpSpPr/>
          <p:nvPr/>
        </p:nvGrpSpPr>
        <p:grpSpPr>
          <a:xfrm>
            <a:off x="4281662" y="829559"/>
            <a:ext cx="6725005" cy="5316421"/>
            <a:chOff x="0" y="-488669"/>
            <a:chExt cx="6725004" cy="5316419"/>
          </a:xfrm>
        </p:grpSpPr>
        <p:pic>
          <p:nvPicPr>
            <p:cNvPr id="154" name="Deployed.png" descr="Deploye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0" b="0"/>
            <a:stretch>
              <a:fillRect/>
            </a:stretch>
          </p:blipFill>
          <p:spPr>
            <a:xfrm>
              <a:off x="0" y="0"/>
              <a:ext cx="6725005" cy="48277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5" name="Deployed AI Agent"/>
            <p:cNvSpPr/>
            <p:nvPr/>
          </p:nvSpPr>
          <p:spPr>
            <a:xfrm>
              <a:off x="-1" y="-488670"/>
              <a:ext cx="6725006" cy="387070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b="1">
                  <a:solidFill>
                    <a:schemeClr val="accent2"/>
                  </a:solidFill>
                </a:defRPr>
              </a:lvl1pPr>
            </a:lstStyle>
            <a:p>
              <a:pPr/>
              <a:r>
                <a:t>Deployed AI Agent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2225" cap="rnd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222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Franklin Gothic Book"/>
            <a:ea typeface="Franklin Gothic Book"/>
            <a:cs typeface="Franklin Gothic Book"/>
            <a:sym typeface="Franklin Gothic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