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Franklin Gothic"/>
      <p:bold r:id="rId26"/>
    </p:embeddedFont>
    <p:embeddedFont>
      <p:font typeface="Merriweather ExtraBold"/>
      <p:bold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iooabhcM+xKGfrWdsYgC0O1DU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7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ranklinGothic-bold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MerriweatherExtraBold-boldItalic.fntdata"/><Relationship Id="rId27" Type="http://schemas.openxmlformats.org/officeDocument/2006/relationships/font" Target="fonts/Merriweather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/>
          <p:nvPr/>
        </p:nvSpPr>
        <p:spPr>
          <a:xfrm>
            <a:off x="446532" y="3085763"/>
            <a:ext cx="11298936" cy="3338151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19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Franklin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581193" y="2495443"/>
            <a:ext cx="10993549" cy="590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>
                <a:solidFill>
                  <a:schemeClr val="accent1"/>
                </a:solidFill>
              </a:defRPr>
            </a:lvl5pPr>
            <a:lvl6pPr indent="-3365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6pPr>
            <a:lvl7pPr indent="-33655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7pPr>
            <a:lvl8pPr indent="-33655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8pPr>
            <a:lvl9pPr indent="-33655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581190" y="702155"/>
            <a:ext cx="11029618" cy="530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581190" y="1302024"/>
            <a:ext cx="11029618" cy="467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1pPr>
            <a:lvl2pPr indent="-3365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2pPr>
            <a:lvl3pPr indent="-3365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3pPr>
            <a:lvl4pPr indent="-3365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4pPr>
            <a:lvl5pPr indent="-3365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5pPr>
            <a:lvl6pPr indent="-3365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6pPr>
            <a:lvl7pPr indent="-33655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7pPr>
            <a:lvl8pPr indent="-33655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8pPr>
            <a:lvl9pPr indent="-33655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506363" y="6240800"/>
            <a:ext cx="231238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" name="Google Shape;24;p21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" name="Google Shape;25;p21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Google Shape;9;p17" id="26" name="Google Shape;2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1" y="6437910"/>
            <a:ext cx="1125807" cy="36512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/>
          <p:nvPr>
            <p:ph type="title"/>
          </p:nvPr>
        </p:nvSpPr>
        <p:spPr>
          <a:xfrm>
            <a:off x="575894" y="729657"/>
            <a:ext cx="11029616" cy="592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" name="Google Shape;31;p22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" name="Google Shape;32;p22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Google Shape;29;p21" id="33" name="Google Shape;3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1" y="6437910"/>
            <a:ext cx="1125807" cy="36512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/>
          <p:nvPr/>
        </p:nvSpPr>
        <p:spPr>
          <a:xfrm>
            <a:off x="447815" y="5141974"/>
            <a:ext cx="11290863" cy="125882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" name="Google Shape;35;p22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Franklin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581190" y="4541415"/>
            <a:ext cx="11029618" cy="600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>
                <a:solidFill>
                  <a:schemeClr val="accent1"/>
                </a:solidFill>
              </a:defRPr>
            </a:lvl5pPr>
            <a:lvl6pPr indent="-3365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6pPr>
            <a:lvl7pPr indent="-33655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7pPr>
            <a:lvl8pPr indent="-33655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8pPr>
            <a:lvl9pPr indent="-33655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" name="Google Shape;40;p23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" name="Google Shape;41;p23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Google Shape;38;p22" id="42" name="Google Shape;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1" y="6437910"/>
            <a:ext cx="1125807" cy="36512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3"/>
          <p:cNvSpPr txBox="1"/>
          <p:nvPr>
            <p:ph type="title"/>
          </p:nvPr>
        </p:nvSpPr>
        <p:spPr>
          <a:xfrm>
            <a:off x="581193" y="729657"/>
            <a:ext cx="11029616" cy="492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581193" y="1391479"/>
            <a:ext cx="5194769" cy="4469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1pPr>
            <a:lvl2pPr indent="-3365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2pPr>
            <a:lvl3pPr indent="-3365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3pPr>
            <a:lvl4pPr indent="-3365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4pPr>
            <a:lvl5pPr indent="-3365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5pPr>
            <a:lvl6pPr indent="-3365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6pPr>
            <a:lvl7pPr indent="-33655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7pPr>
            <a:lvl8pPr indent="-33655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8pPr>
            <a:lvl9pPr indent="-33655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581190" y="2250891"/>
            <a:ext cx="5194771" cy="557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5pPr>
            <a:lvl6pPr indent="-3365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6pPr>
            <a:lvl7pPr indent="-33655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7pPr>
            <a:lvl8pPr indent="-33655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8pPr>
            <a:lvl9pPr indent="-33655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6416037" y="2250892"/>
            <a:ext cx="5194773" cy="55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1pPr>
            <a:lvl2pPr indent="-3365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2pPr>
            <a:lvl3pPr indent="-3365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3pPr>
            <a:lvl4pPr indent="-3365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4pPr>
            <a:lvl5pPr indent="-3365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5pPr>
            <a:lvl6pPr indent="-3365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6pPr>
            <a:lvl7pPr indent="-33655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7pPr>
            <a:lvl8pPr indent="-33655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8pPr>
            <a:lvl9pPr indent="-33655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" name="Google Shape;53;p25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" name="Google Shape;54;p25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Google Shape;55;p24" id="55" name="Google Shape;5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1" y="6437910"/>
            <a:ext cx="1125807" cy="36512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" name="Google Shape;59;p26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" name="Google Shape;60;p26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Google Shape;61;p25" id="61" name="Google Shape;6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1" y="6437910"/>
            <a:ext cx="1125807" cy="36512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6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26"/>
          <p:cNvSpPr txBox="1"/>
          <p:nvPr>
            <p:ph type="title"/>
          </p:nvPr>
        </p:nvSpPr>
        <p:spPr>
          <a:xfrm>
            <a:off x="767857" y="933450"/>
            <a:ext cx="3031852" cy="172242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4900926" y="1179827"/>
            <a:ext cx="6650993" cy="4658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  <a:defRPr sz="2000">
                <a:solidFill>
                  <a:srgbClr val="335B74"/>
                </a:solidFill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  <a:defRPr sz="2000">
                <a:solidFill>
                  <a:srgbClr val="335B74"/>
                </a:solidFill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  <a:defRPr sz="2000">
                <a:solidFill>
                  <a:srgbClr val="335B74"/>
                </a:solidFill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  <a:defRPr sz="2000">
                <a:solidFill>
                  <a:srgbClr val="335B74"/>
                </a:solidFill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  <a:defRPr sz="2000">
                <a:solidFill>
                  <a:srgbClr val="335B74"/>
                </a:solidFill>
              </a:defRPr>
            </a:lvl5pPr>
            <a:lvl6pPr indent="-3365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6pPr>
            <a:lvl7pPr indent="-33655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7pPr>
            <a:lvl8pPr indent="-33655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8pPr>
            <a:lvl9pPr indent="-33655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2" type="body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1pPr>
            <a:lvl2pPr indent="-3365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2pPr>
            <a:lvl3pPr indent="-3365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3pPr>
            <a:lvl4pPr indent="-3365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4pPr>
            <a:lvl5pPr indent="-3365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5pPr>
            <a:lvl6pPr indent="-3365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6pPr>
            <a:lvl7pPr indent="-33655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7pPr>
            <a:lvl8pPr indent="-33655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8pPr>
            <a:lvl9pPr indent="-33655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11379573" y="6523928"/>
            <a:ext cx="231237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" name="Google Shape;69;p27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" name="Google Shape;70;p27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Google Shape;71;p26" id="71" name="Google Shape;7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1" y="6437910"/>
            <a:ext cx="1125807" cy="36512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7"/>
          <p:cNvSpPr txBox="1"/>
          <p:nvPr>
            <p:ph type="title"/>
          </p:nvPr>
        </p:nvSpPr>
        <p:spPr>
          <a:xfrm>
            <a:off x="581193" y="4693389"/>
            <a:ext cx="11029616" cy="56674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Frankli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27"/>
          <p:cNvSpPr/>
          <p:nvPr>
            <p:ph idx="2" type="pic"/>
          </p:nvPr>
        </p:nvSpPr>
        <p:spPr>
          <a:xfrm>
            <a:off x="447815" y="641350"/>
            <a:ext cx="11290861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581190" y="5260125"/>
            <a:ext cx="11029620" cy="99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5pPr>
            <a:lvl6pPr indent="-3365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6pPr>
            <a:lvl7pPr indent="-33655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7pPr>
            <a:lvl8pPr indent="-33655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8pPr>
            <a:lvl9pPr indent="-33655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◼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8;p18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Google Shape;9;p17" id="9" name="Google Shape;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1" y="6437910"/>
            <a:ext cx="1125807" cy="3651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8"/>
          <p:cNvSpPr txBox="1"/>
          <p:nvPr>
            <p:ph type="title"/>
          </p:nvPr>
        </p:nvSpPr>
        <p:spPr>
          <a:xfrm>
            <a:off x="581190" y="702155"/>
            <a:ext cx="11029618" cy="530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581190" y="1302024"/>
            <a:ext cx="11029618" cy="467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65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655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3655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3655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3655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506363" y="6240800"/>
            <a:ext cx="231238" cy="23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mitg7606/Fitness-Buddy/tree/main" TargetMode="External"/><Relationship Id="rId4" Type="http://schemas.openxmlformats.org/officeDocument/2006/relationships/hyperlink" Target="https://github.com/Amitg7606/Fitness-Buddy/tree/mai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idx="4294967295" type="ctrTitle"/>
          </p:nvPr>
        </p:nvSpPr>
        <p:spPr>
          <a:xfrm>
            <a:off x="1323307" y="1809708"/>
            <a:ext cx="9144001" cy="977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 ExtraBold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FITNESS BUDDY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-284063" y="1034320"/>
            <a:ext cx="12635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3200"/>
              <a:buFont typeface="Merriweather ExtraBold"/>
              <a:buNone/>
            </a:pPr>
            <a:r>
              <a:rPr lang="en-US" sz="3200">
                <a:solidFill>
                  <a:srgbClr val="1482AC"/>
                </a:solidFill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AICTE  </a:t>
            </a:r>
            <a:r>
              <a:rPr b="0" i="0" lang="en-US" sz="3200" u="none" cap="none" strike="noStrike">
                <a:solidFill>
                  <a:srgbClr val="1482AC"/>
                </a:solidFill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Project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3163248" y="4586365"/>
            <a:ext cx="7888801" cy="131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2000"/>
              <a:buFont typeface="Merriweather"/>
              <a:buNone/>
            </a:pPr>
            <a:r>
              <a:rPr b="1" i="0" lang="en-US" sz="2000" u="none" cap="none" strike="noStrike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2000"/>
              <a:buFont typeface="Merriweather"/>
              <a:buNone/>
            </a:pPr>
            <a:r>
              <a:rPr b="1" i="0" lang="en-US" sz="2000" u="none" cap="none" strike="noStrike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rPr>
              <a:t>Name: Amit Gupta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2000"/>
              <a:buFont typeface="Merriweather"/>
              <a:buNone/>
            </a:pPr>
            <a:r>
              <a:rPr b="1" i="0" lang="en-US" sz="2000" u="none" cap="none" strike="noStrike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rPr>
              <a:t>College Name: Netaji Subhas University of Technology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2000"/>
              <a:buFont typeface="Merriweather"/>
              <a:buNone/>
            </a:pPr>
            <a:r>
              <a:rPr b="1" i="0" lang="en-US" sz="2000" u="none" cap="none" strike="noStrike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rPr>
              <a:t>Department: Information Technology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581192" y="702155"/>
            <a:ext cx="11029616" cy="767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305434" lvl="0" marL="30543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Solves issue of time constraints, inconsistent motivation, and lack of expert access.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The AI Agent can generate customised home workout plans, motivation and basic nutritions tips.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Encourage habit-building and consistency through daily engagement and inspirations.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Focus on creating a friendly, flexible and on-demand experiences.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581192" y="661962"/>
            <a:ext cx="11029616" cy="85724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/>
          </a:p>
        </p:txBody>
      </p:sp>
      <p:sp>
        <p:nvSpPr>
          <p:cNvPr id="149" name="Google Shape;149;p11">
            <a:hlinkClick r:id="rId3"/>
          </p:cNvPr>
          <p:cNvSpPr txBox="1"/>
          <p:nvPr>
            <p:ph idx="1" type="body"/>
          </p:nvPr>
        </p:nvSpPr>
        <p:spPr>
          <a:xfrm>
            <a:off x="452448" y="1628969"/>
            <a:ext cx="11029616" cy="4346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305999" lvl="0" marL="305999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Github link: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700" u="sng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https://github.com/Amitg7606/Fitness-Buddy/tree/main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535670" y="1302025"/>
            <a:ext cx="11029616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Voice Activated Fitness Assistant 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Multilingual Assistant Support 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Predicting Disengagement and proactively offering re-engagement tips 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Personal Nutrition Plans with Dietary Restrictions Support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 Virtual training Session 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Track fitness goals and Progress 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581389" y="844659"/>
            <a:ext cx="10938178" cy="760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581192" y="702155"/>
            <a:ext cx="11029616" cy="783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478197" y="1385968"/>
            <a:ext cx="11029616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305433" lvl="0" marL="30543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IBM Cloud 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IBM Watsonx Assistant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IBM Watson NLU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581192" y="645262"/>
            <a:ext cx="11029616" cy="86619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285082" y="1385966"/>
            <a:ext cx="11029616" cy="4673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pic>
        <p:nvPicPr>
          <p:cNvPr descr="Google Shape;166;p14" id="168" name="Google Shape;168;p14"/>
          <p:cNvPicPr preferRelativeResize="0"/>
          <p:nvPr/>
        </p:nvPicPr>
        <p:blipFill rotWithShape="1">
          <a:blip r:embed="rId3">
            <a:alphaModFix/>
          </a:blip>
          <a:srcRect b="1010" l="0" r="0" t="1011"/>
          <a:stretch/>
        </p:blipFill>
        <p:spPr>
          <a:xfrm>
            <a:off x="3250534" y="1604519"/>
            <a:ext cx="6907740" cy="522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581190" y="702155"/>
            <a:ext cx="11029618" cy="772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IBM CERTIFICATE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581190" y="1302024"/>
            <a:ext cx="11029618" cy="467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pic>
        <p:nvPicPr>
          <p:cNvPr descr="Image Gallery" id="175" name="Google Shape;175;p15"/>
          <p:cNvPicPr preferRelativeResize="0"/>
          <p:nvPr/>
        </p:nvPicPr>
        <p:blipFill rotWithShape="1">
          <a:blip r:embed="rId3">
            <a:alphaModFix/>
          </a:blip>
          <a:srcRect b="1257" l="0" r="0" t="1258"/>
          <a:stretch/>
        </p:blipFill>
        <p:spPr>
          <a:xfrm>
            <a:off x="2539400" y="1425634"/>
            <a:ext cx="7113200" cy="535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581192" y="702155"/>
            <a:ext cx="11029616" cy="801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grpSp>
        <p:nvGrpSpPr>
          <p:cNvPr id="182" name="Google Shape;182;p16"/>
          <p:cNvGrpSpPr/>
          <p:nvPr/>
        </p:nvGrpSpPr>
        <p:grpSpPr>
          <a:xfrm>
            <a:off x="1649294" y="1811939"/>
            <a:ext cx="9821337" cy="5162602"/>
            <a:chOff x="0" y="0"/>
            <a:chExt cx="9821336" cy="5162601"/>
          </a:xfrm>
        </p:grpSpPr>
        <p:pic>
          <p:nvPicPr>
            <p:cNvPr descr="Google Shape;174;p15" id="183" name="Google Shape;183;p16"/>
            <p:cNvPicPr preferRelativeResize="0"/>
            <p:nvPr/>
          </p:nvPicPr>
          <p:blipFill rotWithShape="1">
            <a:blip r:embed="rId3">
              <a:alphaModFix/>
            </a:blip>
            <a:srcRect b="16467" l="0" r="0" t="16467"/>
            <a:stretch/>
          </p:blipFill>
          <p:spPr>
            <a:xfrm>
              <a:off x="0" y="0"/>
              <a:ext cx="9821336" cy="4654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6"/>
            <p:cNvSpPr txBox="1"/>
            <p:nvPr/>
          </p:nvSpPr>
          <p:spPr>
            <a:xfrm>
              <a:off x="0" y="4730800"/>
              <a:ext cx="9821336" cy="431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1463041" y="2766217"/>
            <a:ext cx="9298745" cy="1325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00"/>
              <a:buFont typeface="Arial"/>
              <a:buNone/>
            </a:pPr>
            <a:r>
              <a:rPr lang="en-US" sz="39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826826" y="558467"/>
            <a:ext cx="10538349" cy="1158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746096" y="1921956"/>
            <a:ext cx="11019023" cy="447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05433" lvl="0" marL="30543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</a:t>
            </a:r>
            <a:r>
              <a:rPr b="0" lang="en-US" sz="17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 b="0"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5433" lvl="0" marL="30543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GitHub Link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305433" lvl="0" marL="30543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IBM Certificate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581192" y="702155"/>
            <a:ext cx="11029616" cy="530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581192" y="1382409"/>
            <a:ext cx="11029616" cy="4673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/>
              <a:t>The challenge</a:t>
            </a:r>
            <a:r>
              <a:rPr b="0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In today’s fast-paced world, many individuals struggle to maintain a healthy lifestyle due to lack of personalised guidance, time constraints, and inconsistent motivation. Traditional fitness solutions often require expensive subscriptions, in-person consultations, or rigid schedules that don’t adapt to personal preferences or daily routines.</a:t>
            </a:r>
            <a:endParaRPr b="0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 growing need for an accessible, friendly, and intelligent virtual assistant that can provide on- demand fitness advice, healthy lifestyle suggestions, and basic nutrition guidance—all tailored to individual needs and available at any time.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Fitness Buddy aims to solve this problem by offering a conversational, AI-powered health and fitness coach that can: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 home workouts and routines based on user input</a:t>
            </a:r>
            <a:endParaRPr/>
          </a:p>
          <a:p>
            <a:pPr indent="-200525" lvl="0" marL="20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 motivational tips and daily fitness inspiration.</a:t>
            </a:r>
            <a:endParaRPr/>
          </a:p>
          <a:p>
            <a:pPr indent="-200525" lvl="0" marL="20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Suggest simple, nutritious meal ideas.</a:t>
            </a:r>
            <a:endParaRPr/>
          </a:p>
          <a:p>
            <a:pPr indent="-200525" lvl="0" marL="20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Encourage habit-building and consistency.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581192" y="702155"/>
            <a:ext cx="11029616" cy="90635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289256" y="1758463"/>
            <a:ext cx="11613488" cy="36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305433" lvl="1" marL="629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IBM Cloud Lite Services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IBM Granite Model (LLM)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IBM Watsonx.ai Studio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Natural language processing (NLP)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581192" y="662572"/>
            <a:ext cx="11029616" cy="780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305433" lvl="1" marL="629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using this AI Agent, user now keep generate friendly, flexible and on-demand workout plans.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try to keep his users consistent toward their fitness journey.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Helps in suggesting his user simple yet nutritious meal ideas.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 motivational tips and daily achievable fitness goals to keep them motivated and consistent.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581192" y="702155"/>
            <a:ext cx="11029616" cy="772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305433" lvl="1" marL="629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Busy Professional, students and Young adult.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Stay-at-home individuals. 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Fitness enthusiasts.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Beginners in fitness journey.</a:t>
            </a:r>
            <a:endParaRPr/>
          </a:p>
          <a:p>
            <a:pPr indent="-305433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Remote workers, senior citizens or people with health goals.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581192" y="702155"/>
            <a:ext cx="11029616" cy="736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</a:pPr>
            <a:r>
              <a:rPr lang="en-US" sz="2400">
                <a:solidFill>
                  <a:srgbClr val="0F0F0F"/>
                </a:solidFill>
              </a:rPr>
              <a:t> </a:t>
            </a:r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3052111" y="943434"/>
            <a:ext cx="9821337" cy="5479132"/>
            <a:chOff x="0" y="0"/>
            <a:chExt cx="9821336" cy="5479130"/>
          </a:xfrm>
        </p:grpSpPr>
        <p:pic>
          <p:nvPicPr>
            <p:cNvPr descr="Google Shape;120;p7" id="120" name="Google Shape;12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8721" y="0"/>
              <a:ext cx="7643893" cy="49711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7"/>
            <p:cNvSpPr txBox="1"/>
            <p:nvPr/>
          </p:nvSpPr>
          <p:spPr>
            <a:xfrm>
              <a:off x="0" y="5047329"/>
              <a:ext cx="9821336" cy="431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581192" y="613788"/>
            <a:ext cx="11029616" cy="5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</a:pPr>
            <a:r>
              <a:rPr lang="en-US" sz="3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descr="Google Shape;127;p8" id="127" name="Google Shape;127;p8"/>
          <p:cNvPicPr preferRelativeResize="0"/>
          <p:nvPr/>
        </p:nvPicPr>
        <p:blipFill rotWithShape="1">
          <a:blip r:embed="rId3">
            <a:alphaModFix/>
          </a:blip>
          <a:srcRect b="13563" l="0" r="0" t="13562"/>
          <a:stretch/>
        </p:blipFill>
        <p:spPr>
          <a:xfrm>
            <a:off x="2009290" y="1271182"/>
            <a:ext cx="9821335" cy="465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581192" y="568959"/>
            <a:ext cx="11029616" cy="592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</a:pPr>
            <a:r>
              <a:rPr lang="en-US" sz="3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>
            <a:off x="4281659" y="829557"/>
            <a:ext cx="6725012" cy="5316426"/>
            <a:chOff x="-2" y="-1"/>
            <a:chExt cx="6725011" cy="5316425"/>
          </a:xfrm>
        </p:grpSpPr>
        <p:pic>
          <p:nvPicPr>
            <p:cNvPr descr="Google Shape;134;p9" id="134" name="Google Shape;13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88670"/>
              <a:ext cx="6725008" cy="48277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" name="Google Shape;135;p9"/>
            <p:cNvGrpSpPr/>
            <p:nvPr/>
          </p:nvGrpSpPr>
          <p:grpSpPr>
            <a:xfrm>
              <a:off x="-2" y="-1"/>
              <a:ext cx="6725011" cy="387073"/>
              <a:chOff x="-1" y="-1"/>
              <a:chExt cx="6725009" cy="387072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0" y="0"/>
                <a:ext cx="6725008" cy="387071"/>
              </a:xfrm>
              <a:prstGeom prst="roundRect">
                <a:avLst>
                  <a:gd fmla="val 0" name="adj"/>
                </a:avLst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 txBox="1"/>
              <p:nvPr/>
            </p:nvSpPr>
            <p:spPr>
              <a:xfrm>
                <a:off x="-1" y="-1"/>
                <a:ext cx="6725009" cy="381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Libre Franklin"/>
                  <a:buNone/>
                </a:pPr>
                <a:r>
                  <a:rPr b="1" i="0" lang="en-US" sz="1800" u="none" cap="none" strike="noStrike">
                    <a:solidFill>
                      <a:schemeClr val="accent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Deployed AI Agent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